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306" r:id="rId5"/>
    <p:sldId id="260" r:id="rId6"/>
    <p:sldId id="276" r:id="rId7"/>
    <p:sldId id="307" r:id="rId8"/>
    <p:sldId id="313" r:id="rId9"/>
    <p:sldId id="262" r:id="rId10"/>
    <p:sldId id="309" r:id="rId11"/>
    <p:sldId id="311" r:id="rId12"/>
    <p:sldId id="312" r:id="rId13"/>
    <p:sldId id="310" r:id="rId14"/>
    <p:sldId id="284" r:id="rId15"/>
    <p:sldId id="315" r:id="rId16"/>
    <p:sldId id="294" r:id="rId17"/>
    <p:sldId id="314" r:id="rId18"/>
    <p:sldId id="269" r:id="rId19"/>
    <p:sldId id="297" r:id="rId20"/>
    <p:sldId id="273" r:id="rId21"/>
    <p:sldId id="292" r:id="rId22"/>
    <p:sldId id="316" r:id="rId23"/>
    <p:sldId id="286" r:id="rId24"/>
    <p:sldId id="298" r:id="rId25"/>
    <p:sldId id="293" r:id="rId26"/>
    <p:sldId id="295" r:id="rId27"/>
    <p:sldId id="308" r:id="rId28"/>
    <p:sldId id="291" r:id="rId29"/>
    <p:sldId id="300" r:id="rId30"/>
    <p:sldId id="305" r:id="rId31"/>
    <p:sldId id="26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63" d="100"/>
          <a:sy n="63" d="100"/>
        </p:scale>
        <p:origin x="139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t.e2ma.net/click/99byvd/52betz/tplrfr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ATSPR@gmail.com)-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Iowa Athletic Trainers’ Society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Business Meeting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May 28, 2020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Virtual Meeting</a:t>
            </a:r>
          </a:p>
          <a:p>
            <a:pPr eaLnBrk="1" hangingPunct="1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29200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86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6609"/>
            <a:ext cx="8229600" cy="3763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Troy </a:t>
            </a:r>
            <a:r>
              <a:rPr lang="en-US" dirty="0" err="1">
                <a:solidFill>
                  <a:srgbClr val="0070C0"/>
                </a:solidFill>
              </a:rPr>
              <a:t>Kleese</a:t>
            </a:r>
            <a:r>
              <a:rPr lang="en-US" dirty="0">
                <a:solidFill>
                  <a:srgbClr val="0070C0"/>
                </a:solidFill>
              </a:rPr>
              <a:t> – Chair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Governmental Affairs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1498075-CFC9-4A34-97D9-41806D74EB23}"/>
              </a:ext>
            </a:extLst>
          </p:cNvPr>
          <p:cNvSpPr txBox="1">
            <a:spLocks/>
          </p:cNvSpPr>
          <p:nvPr/>
        </p:nvSpPr>
        <p:spPr>
          <a:xfrm>
            <a:off x="867833" y="2511925"/>
            <a:ext cx="7408333" cy="30797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Members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Melanie Mason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Nate Newman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Seeking more members from various regions of the state. 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Updates have been posted on IATS website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Hit the Hill Day Planned for 2021 Session stay tuned for updates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Jason Viel and Troy will review GAC agenda following this session and meet with lobbyists. 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152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6609"/>
            <a:ext cx="8229600" cy="3763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Troy </a:t>
            </a:r>
            <a:r>
              <a:rPr lang="en-US" dirty="0" err="1">
                <a:solidFill>
                  <a:srgbClr val="0070C0"/>
                </a:solidFill>
              </a:rPr>
              <a:t>Kleese</a:t>
            </a:r>
            <a:r>
              <a:rPr lang="en-US" dirty="0">
                <a:solidFill>
                  <a:srgbClr val="0070C0"/>
                </a:solidFill>
              </a:rPr>
              <a:t> – Chair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Governmental Affairs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1498075-CFC9-4A34-97D9-41806D74EB23}"/>
              </a:ext>
            </a:extLst>
          </p:cNvPr>
          <p:cNvSpPr txBox="1">
            <a:spLocks/>
          </p:cNvSpPr>
          <p:nvPr/>
        </p:nvSpPr>
        <p:spPr>
          <a:xfrm>
            <a:off x="867833" y="2511925"/>
            <a:ext cx="7408333" cy="3079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Update on separate file </a:t>
            </a: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784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6609"/>
            <a:ext cx="8229600" cy="3763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Troy </a:t>
            </a:r>
            <a:r>
              <a:rPr lang="en-US" dirty="0" err="1">
                <a:solidFill>
                  <a:srgbClr val="0070C0"/>
                </a:solidFill>
              </a:rPr>
              <a:t>Kleese</a:t>
            </a:r>
            <a:r>
              <a:rPr lang="en-US" dirty="0">
                <a:solidFill>
                  <a:srgbClr val="0070C0"/>
                </a:solidFill>
              </a:rPr>
              <a:t> – Chair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Governmental Affairs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1498075-CFC9-4A34-97D9-41806D74EB23}"/>
              </a:ext>
            </a:extLst>
          </p:cNvPr>
          <p:cNvSpPr txBox="1">
            <a:spLocks/>
          </p:cNvSpPr>
          <p:nvPr/>
        </p:nvSpPr>
        <p:spPr>
          <a:xfrm>
            <a:off x="867833" y="2511925"/>
            <a:ext cx="7408333" cy="3079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Bills we are still tracking (Cont.)</a:t>
            </a:r>
          </a:p>
          <a:p>
            <a:pPr lvl="1"/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SF2392 </a:t>
            </a:r>
          </a:p>
          <a:p>
            <a:pPr lvl="2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Deals with how to handle unregulated health professions</a:t>
            </a:r>
          </a:p>
          <a:p>
            <a:pPr lvl="2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In order to change scope of practice must have a member of the General Assembly submit proposed change to President of Senate and Speaker of the House </a:t>
            </a:r>
          </a:p>
          <a:p>
            <a:pPr lvl="2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If they deem that it meets requirements then it will be assigned to a committee</a:t>
            </a:r>
          </a:p>
          <a:p>
            <a:pPr lvl="2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Sunset review of all boards between 2021-26</a:t>
            </a:r>
          </a:p>
          <a:p>
            <a:pPr lvl="2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Each board is responsible for defending the need for it. 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540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6609"/>
            <a:ext cx="8229600" cy="3763963"/>
          </a:xfrm>
        </p:spPr>
        <p:txBody>
          <a:bodyPr>
            <a:normAutofit fontScale="70000" lnSpcReduction="20000"/>
          </a:bodyPr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Jill </a:t>
            </a:r>
            <a:r>
              <a:rPr lang="en-US" dirty="0" err="1">
                <a:solidFill>
                  <a:srgbClr val="0070C0"/>
                </a:solidFill>
              </a:rPr>
              <a:t>Kinzlie</a:t>
            </a:r>
            <a:r>
              <a:rPr lang="en-US" dirty="0">
                <a:solidFill>
                  <a:srgbClr val="0070C0"/>
                </a:solidFill>
              </a:rPr>
              <a:t> – Chair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Members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Kaelene Voorhees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Jessica Wooldridge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Kari </a:t>
            </a:r>
            <a:r>
              <a:rPr lang="en-US" dirty="0" err="1">
                <a:solidFill>
                  <a:srgbClr val="0070C0"/>
                </a:solidFill>
              </a:rPr>
              <a:t>Sandquist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Sheila Stiles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Summer Sports are starting Monday with practices. Please make sure to follow </a:t>
            </a:r>
            <a:r>
              <a:rPr lang="en-US" dirty="0" err="1">
                <a:solidFill>
                  <a:srgbClr val="0070C0"/>
                </a:solidFill>
              </a:rPr>
              <a:t>Dept</a:t>
            </a:r>
            <a:r>
              <a:rPr lang="en-US" dirty="0">
                <a:solidFill>
                  <a:srgbClr val="0070C0"/>
                </a:solidFill>
              </a:rPr>
              <a:t> of Ed guidelines. If you need a copy let Jill or Jason know. 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Presented at the Annual BIA conference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Proposal with IHSAA/IGHSAU to form a Health and Safety Committee more to come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11 Current Safe Sport Schools (Dubuque Hempstead received award this April)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Fill out your ATLAS Survey please</a:t>
            </a: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None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Secondary School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43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590800"/>
            <a:ext cx="7408333" cy="4114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 – Megan Brady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Committee</a:t>
            </a: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Lisa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Bengston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Kurt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Flathers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Jessica Woolridge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Award Winners</a:t>
            </a: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Hall of Honor – Troy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Kleese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Award of Merit – Dr. Shawn Spooner (Unity Point Des Moines)</a:t>
            </a: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Educator of the Year – Shannon Peel – ISU</a:t>
            </a: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Volunteer of the Year – Christine Black – Drake University</a:t>
            </a: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Secondary School AT of the Year – Kayla Hutton,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Athletico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PT, </a:t>
            </a:r>
          </a:p>
          <a:p>
            <a:pPr marL="627063" lvl="2" indent="0">
              <a:buNone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Dike-New Hartford HS</a:t>
            </a: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College/University AT of the Year – Timothy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Weesner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- ISU</a:t>
            </a:r>
          </a:p>
          <a:p>
            <a:pPr lvl="1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Honors &amp; Awards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590800"/>
            <a:ext cx="7408333" cy="4114799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Professional Scholarship – Jason Geisler – University of Iowa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Post-Professional Scholarship </a:t>
            </a:r>
          </a:p>
          <a:p>
            <a:pPr lvl="2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Michael Donahue</a:t>
            </a:r>
          </a:p>
          <a:p>
            <a:pPr lvl="2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Mason Finn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Honors &amp; Awards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967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430987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Iowa Representative: Otto Krueger</a:t>
            </a:r>
          </a:p>
          <a:p>
            <a:pPr fontAlgn="base"/>
            <a:r>
              <a:rPr lang="en-US" sz="2300" dirty="0">
                <a:solidFill>
                  <a:schemeClr val="accent1">
                    <a:lumMod val="75000"/>
                  </a:schemeClr>
                </a:solidFill>
              </a:rPr>
              <a:t>2019/2020 NATA changed committee status to a Council. Sub committees noted below: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Physician Practice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Performing Arts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Health Care Administration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Occupational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Armed Forces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Public Safety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Rehabilitation Clinic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Community Outreach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Private and Emerging Setting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Analytics and Outcomes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Council on Practice Advancement</a:t>
            </a:r>
            <a:br>
              <a:rPr lang="en-US" dirty="0"/>
            </a:br>
            <a:r>
              <a:rPr lang="en-US" sz="2000" dirty="0"/>
              <a:t>(Formerly CEPAT)</a:t>
            </a:r>
          </a:p>
        </p:txBody>
      </p:sp>
    </p:spTree>
    <p:extLst>
      <p:ext uri="{BB962C8B-B14F-4D97-AF65-F5344CB8AC3E}">
        <p14:creationId xmlns:p14="http://schemas.microsoft.com/office/powerpoint/2010/main" val="1919153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4309872"/>
          </a:xfrm>
        </p:spPr>
        <p:txBody>
          <a:bodyPr>
            <a:normAutofit fontScale="32500" lnSpcReduction="20000"/>
          </a:bodyPr>
          <a:lstStyle/>
          <a:p>
            <a:r>
              <a:rPr lang="en-US" sz="6200" dirty="0">
                <a:solidFill>
                  <a:schemeClr val="accent1">
                    <a:lumMod val="75000"/>
                  </a:schemeClr>
                </a:solidFill>
              </a:rPr>
              <a:t>Iowa Representative: Otto Krueger</a:t>
            </a:r>
          </a:p>
          <a:p>
            <a:pPr lvl="1"/>
            <a:r>
              <a:rPr lang="en-US" sz="4900" dirty="0">
                <a:solidFill>
                  <a:schemeClr val="accent1">
                    <a:lumMod val="75000"/>
                  </a:schemeClr>
                </a:solidFill>
              </a:rPr>
              <a:t>Purpose of Committee / Objectives: Drive consistent recognition of athletic trainers as qualified health care professionals to and from insurers/third party </a:t>
            </a:r>
            <a:r>
              <a:rPr lang="en-US" sz="4900" dirty="0" err="1">
                <a:solidFill>
                  <a:schemeClr val="accent1">
                    <a:lumMod val="75000"/>
                  </a:schemeClr>
                </a:solidFill>
              </a:rPr>
              <a:t>payors</a:t>
            </a:r>
            <a:r>
              <a:rPr lang="en-US" sz="4900" dirty="0">
                <a:solidFill>
                  <a:schemeClr val="accent1">
                    <a:lumMod val="75000"/>
                  </a:schemeClr>
                </a:solidFill>
              </a:rPr>
              <a:t> and employers within the state of Iowa.</a:t>
            </a:r>
          </a:p>
          <a:p>
            <a:pPr lvl="1" fontAlgn="base"/>
            <a:r>
              <a:rPr lang="en-US" sz="4900" dirty="0">
                <a:solidFill>
                  <a:schemeClr val="accent1">
                    <a:lumMod val="75000"/>
                  </a:schemeClr>
                </a:solidFill>
              </a:rPr>
              <a:t>CAQH application process completed</a:t>
            </a:r>
          </a:p>
          <a:p>
            <a:pPr lvl="1" fontAlgn="base"/>
            <a:r>
              <a:rPr lang="en-US" sz="4900" dirty="0">
                <a:solidFill>
                  <a:schemeClr val="accent1">
                    <a:lumMod val="75000"/>
                  </a:schemeClr>
                </a:solidFill>
              </a:rPr>
              <a:t>Continue to identify current Iowa licensed Athletic Trainers along with place of employment</a:t>
            </a:r>
          </a:p>
          <a:p>
            <a:pPr lvl="2" fontAlgn="base"/>
            <a:r>
              <a:rPr lang="en-US" sz="4900" dirty="0">
                <a:solidFill>
                  <a:schemeClr val="accent1">
                    <a:lumMod val="75000"/>
                  </a:schemeClr>
                </a:solidFill>
              </a:rPr>
              <a:t>Put on hold due to COVID-19</a:t>
            </a:r>
          </a:p>
          <a:p>
            <a:pPr lvl="1" fontAlgn="base"/>
            <a:r>
              <a:rPr lang="en-US" sz="4900" dirty="0">
                <a:solidFill>
                  <a:schemeClr val="accent1">
                    <a:lumMod val="75000"/>
                  </a:schemeClr>
                </a:solidFill>
              </a:rPr>
              <a:t>Continued communication with major insurance carriers. Waiting for insurance Credentialing</a:t>
            </a:r>
          </a:p>
          <a:p>
            <a:pPr lvl="1" fontAlgn="base"/>
            <a:r>
              <a:rPr lang="en-US" sz="4900" dirty="0">
                <a:solidFill>
                  <a:schemeClr val="accent1">
                    <a:lumMod val="75000"/>
                  </a:schemeClr>
                </a:solidFill>
              </a:rPr>
              <a:t>Committee board meetings to occur for Athletic Trainers to be discussed.</a:t>
            </a:r>
          </a:p>
          <a:p>
            <a:pPr lvl="1" fontAlgn="base"/>
            <a:r>
              <a:rPr lang="en-US" sz="4900" dirty="0">
                <a:solidFill>
                  <a:schemeClr val="accent1">
                    <a:lumMod val="75000"/>
                  </a:schemeClr>
                </a:solidFill>
              </a:rPr>
              <a:t>Conference call with NATA (Joe Greene and Kyle </a:t>
            </a:r>
            <a:r>
              <a:rPr lang="en-US" sz="4900" dirty="0" err="1">
                <a:solidFill>
                  <a:schemeClr val="accent1">
                    <a:lumMod val="75000"/>
                  </a:schemeClr>
                </a:solidFill>
              </a:rPr>
              <a:t>Scharer</a:t>
            </a:r>
            <a:r>
              <a:rPr lang="en-US" sz="4900" dirty="0">
                <a:solidFill>
                  <a:schemeClr val="accent1">
                    <a:lumMod val="75000"/>
                  </a:schemeClr>
                </a:solidFill>
              </a:rPr>
              <a:t>) regarding other states in our district and their progress on TPRI.</a:t>
            </a:r>
          </a:p>
          <a:p>
            <a:pPr lvl="1" fontAlgn="base"/>
            <a:r>
              <a:rPr lang="en-US" sz="4900" dirty="0">
                <a:solidFill>
                  <a:schemeClr val="accent1">
                    <a:lumMod val="75000"/>
                  </a:schemeClr>
                </a:solidFill>
              </a:rPr>
              <a:t>Working on the logistics of a meeting/ seminar similar to WATA’s TPR symposium.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Third Party Reimbursement</a:t>
            </a:r>
            <a:br>
              <a:rPr lang="en-US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7387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Chris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Viesselman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Helped with MAATA symposium fundraising event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To make some improvements am interested in discussing developing a IATS Grant for instate research with the Executive Committee. I have had a couple of questions on available funds for student/faculty research projects. This might be something to get the committee more active and help build speakers for IATS summer symposium. I think we could start small 1-2 $500 grant(s).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544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828800"/>
            <a:ext cx="7408333" cy="3450696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Carissa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Tigges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Members: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Katie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Staiert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Shelli Green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Samantha Busch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Allison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Klapperich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Kayla Johnson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Amber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Schnittjer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Recognition and nomination of worthy YPs for State and District Awards.</a:t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Young Professionals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19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Call to order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Approval of minutes from March 24, 2020 virtual meeting 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Available on www.iowaats.com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Business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22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833" y="1828800"/>
            <a:ext cx="7408333" cy="41910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</a:rPr>
              <a:t>Chair (Advisor): Jessica </a:t>
            </a:r>
            <a:r>
              <a:rPr lang="en-US" sz="3400" dirty="0" err="1">
                <a:solidFill>
                  <a:schemeClr val="accent1">
                    <a:lumMod val="50000"/>
                  </a:schemeClr>
                </a:solidFill>
              </a:rPr>
              <a:t>Drenth</a:t>
            </a:r>
            <a:endParaRPr lang="en-US" sz="3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Committee 2020-21: 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President – Alyssa Clark (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Loras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VP – 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Rozlyn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Elbert (ISU)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Secretary – Aspen Clark (Central)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Treasurer – John 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Linforth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(Central)</a:t>
            </a:r>
          </a:p>
          <a:p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This year we have had participation from Central College, Clarke, Iowa State University (ISU), 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Loras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College, University of Iowa (UI), Northern Iowa University (UNI), and Drake.</a:t>
            </a:r>
          </a:p>
          <a:p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Quiz Bowl - ISU, 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Loras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, Central, UI, Clarke, Northwestern, UNI, and Drake.</a:t>
            </a:r>
          </a:p>
          <a:p>
            <a:pPr lvl="1"/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Loras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and ISU will represent Iowa at MAATA Quiz Bowl</a:t>
            </a:r>
          </a:p>
          <a:p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Have increase social media presence this year</a:t>
            </a:r>
          </a:p>
          <a:p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Possible student symposium in the future?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Leadership Council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2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934678"/>
            <a:ext cx="7408333" cy="423752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Iowa Rep: Vic Miller (ISU)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Committee Members</a:t>
            </a: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Andy Newell, Iowa Central CC</a:t>
            </a: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Mike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Hadden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, Simpson College</a:t>
            </a: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Tim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Weesner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, Iowa State University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﻿Significant work has been completed in the areas of Reintegration and planning for the return of student athletes across all divisions of Collegiate athletics.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Summary documentation and associated evidence can be found on the NATA website at the COVID section.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Much of the committee’s work has been adopted by other professional organizations within higher learning.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There will be no in person annual symposium this year in accordance with NATA.  Currently no updates regarding alternative meeting options.</a:t>
            </a:r>
          </a:p>
          <a:p>
            <a:pPr marL="0" indent="0">
              <a:buNone/>
            </a:pPr>
            <a:endParaRPr lang="en-US" sz="1600" dirty="0"/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rmAutofit fontScale="90000"/>
          </a:bodyPr>
          <a:lstStyle/>
          <a:p>
            <a:r>
              <a:rPr lang="en-US" dirty="0"/>
              <a:t>Intercollegiate Council for Sports Medicine</a:t>
            </a:r>
            <a:br>
              <a:rPr lang="en-US" dirty="0"/>
            </a:br>
            <a:r>
              <a:rPr lang="en-US" sz="1600" dirty="0"/>
              <a:t>(formerly CUATC)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42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934678"/>
            <a:ext cx="7408333" cy="4237522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b="1" dirty="0"/>
              <a:t>NATA ICSM to Host COVID-19 and the Road to Resuming Collegiate Sports Online Panel</a:t>
            </a:r>
          </a:p>
          <a:p>
            <a:r>
              <a:rPr lang="en-US" dirty="0"/>
              <a:t>The two-part online panel discussion will kick-off </a:t>
            </a:r>
            <a:r>
              <a:rPr lang="en-US" b="1" dirty="0"/>
              <a:t>at 2 p.m. CDT May 28</a:t>
            </a:r>
            <a:r>
              <a:rPr lang="en-US" dirty="0"/>
              <a:t> with A Safe Return For Collegiate Athletes to Campus – Critical Areas of Preparation</a:t>
            </a:r>
          </a:p>
          <a:p>
            <a:r>
              <a:rPr lang="en-US" dirty="0"/>
              <a:t>Council members from every level of collegiate play will discuss the </a:t>
            </a:r>
            <a:r>
              <a:rPr lang="en-US" b="1" dirty="0">
                <a:hlinkClick r:id="rId2"/>
              </a:rPr>
              <a:t>ICSM Return-to-Campus Preparation and Communication Plan</a:t>
            </a:r>
            <a:r>
              <a:rPr lang="en-US" dirty="0"/>
              <a:t> document in greater detail and provide insights.</a:t>
            </a:r>
          </a:p>
          <a:p>
            <a:r>
              <a:rPr lang="en-US" dirty="0"/>
              <a:t>he second session will cover return to sport topics. This panel is available only to NATA members. RSVP at the NATA website. </a:t>
            </a:r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rmAutofit fontScale="90000"/>
          </a:bodyPr>
          <a:lstStyle/>
          <a:p>
            <a:r>
              <a:rPr lang="en-US" dirty="0"/>
              <a:t>Intercollegiate Council for Sports Medicine</a:t>
            </a:r>
            <a:br>
              <a:rPr lang="en-US" dirty="0"/>
            </a:br>
            <a:r>
              <a:rPr lang="en-US" sz="1600" dirty="0"/>
              <a:t>(formerly CUATC)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26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2057400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Christine Black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Members: Michael Donahue, Jordan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Viers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Bri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Cleveland, Ashley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Weier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Jason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Kofoot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and Nathan Newman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Annual Meeting – May 29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2020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Virtual Meeting via Zoom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Excellent job by the committee to put this together in such a short time. Looking forward to the symposium tomorrow.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Meeting Committee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305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 Fund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24467" y="28278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Coalition for Iowa Athletic Trainers (CIAT)</a:t>
            </a:r>
          </a:p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Chair: Dustin Briggs</a:t>
            </a:r>
          </a:p>
          <a:p>
            <a:pPr lvl="1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Fundraising ideas welcome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06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981200"/>
            <a:ext cx="7408333" cy="345069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Katie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Staiert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Social media chair: Jessica Wooldridge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Identify an AT or two in each region of the stat that could help contribute from stuff going on in their area (email PR committee at </a:t>
            </a:r>
            <a:r>
              <a:rPr lang="en-US" sz="2200" u="sng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IATSPR@gmail.com)-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send any info or promotion of good things in the AT world. This may also help with wider reach outside of just Athletic Trainers.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If any chairs or anyone has anything they would like put on social media or website, let them know.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@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IowaATSociety</a:t>
            </a: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FB – Iowa Athletic Trainers’ Society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Relations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22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Peter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Neibert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Responsibility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532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905000"/>
            <a:ext cx="7408333" cy="3886200"/>
          </a:xfrm>
        </p:spPr>
        <p:txBody>
          <a:bodyPr>
            <a:normAutofit fontScale="47500" lnSpcReduction="20000"/>
          </a:bodyPr>
          <a:lstStyle/>
          <a:p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NPI numbers</a:t>
            </a:r>
          </a:p>
          <a:p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COVID19 impact</a:t>
            </a:r>
          </a:p>
          <a:p>
            <a:pPr lvl="1"/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This has been a trying time for many in our profession. </a:t>
            </a:r>
          </a:p>
          <a:p>
            <a:pPr lvl="1"/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Please make sure that you are involved in the transition back to sport/school with your employer.</a:t>
            </a:r>
          </a:p>
          <a:p>
            <a:pPr lvl="1"/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We are uniquely qualified to help in return to sport/life as Iowa continues to open up.</a:t>
            </a:r>
          </a:p>
          <a:p>
            <a:pPr lvl="1"/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Follow all guidelines from the </a:t>
            </a:r>
            <a:r>
              <a:rPr lang="en-US" sz="3800" dirty="0" err="1">
                <a:solidFill>
                  <a:schemeClr val="accent1">
                    <a:lumMod val="75000"/>
                  </a:schemeClr>
                </a:solidFill>
              </a:rPr>
              <a:t>Dept</a:t>
            </a:r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 of Health, </a:t>
            </a:r>
            <a:r>
              <a:rPr lang="en-US" sz="3800" dirty="0" err="1">
                <a:solidFill>
                  <a:schemeClr val="accent1">
                    <a:lumMod val="75000"/>
                  </a:schemeClr>
                </a:solidFill>
              </a:rPr>
              <a:t>Dept</a:t>
            </a:r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 of Ed, NCAA/NAIA/NFHS/IHSAA/IGHSAU, School, Employer</a:t>
            </a:r>
          </a:p>
          <a:p>
            <a:pPr lvl="1"/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Also remember that everyone is going to have their opinion and that is their right. </a:t>
            </a:r>
          </a:p>
          <a:p>
            <a:pPr lvl="1"/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“It is okay to disagree. It is not okay to be disagreeable.” </a:t>
            </a:r>
          </a:p>
          <a:p>
            <a:endParaRPr lang="en-US" sz="3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Goal to increase member involvement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815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003363EF-9AB4-437D-A0C5-8C66EEF832F4}"/>
              </a:ext>
            </a:extLst>
          </p:cNvPr>
          <p:cNvSpPr txBox="1">
            <a:spLocks/>
          </p:cNvSpPr>
          <p:nvPr/>
        </p:nvSpPr>
        <p:spPr>
          <a:xfrm>
            <a:off x="838200" y="2438400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1828123"/>
            <a:ext cx="7391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MAATA budget surplus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Each state will get $5000/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yr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over a 3 year period for used to help support the membership in helpful ways (meant to not just be for “catching up the 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budget”)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Leadership training for District BOD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MAATA doubled its contribution to the NATA Foundation over the next 3 years.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Help for buses to MAATA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Each state will get $1000 for a Legislative Boot Camp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On-line CEUs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On-line QPR (Suicide prevention) Training for 50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Registration and Hotel for 1 member from each state for Care Conference at MAATA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Speaker Bureau for state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473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438400"/>
            <a:ext cx="7408333" cy="396240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7565" y="304800"/>
            <a:ext cx="8229600" cy="1252728"/>
          </a:xfrm>
        </p:spPr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2209800"/>
            <a:ext cx="659891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We need more ATs involved throughout the state.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My goal is to make sure that our committees have projects to help promote athletic training throughout the state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If you are interested in helping on a committee reach out and we will get you in the right place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Future Business: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Legislative effort – Senator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Cournoyer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(Clinton County) has reached out about a Student Loan Repayment Bill for Athletic Trainers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Work with IFCA on placing an AT in every high school.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78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NATA Hall of Fame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MAATA Hall of Fame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IATS Hall of Honor Members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NATA Award Winners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25 years (or more)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20 years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15 years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students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Recognitions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0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635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697163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As always, IATS is looking for ways to involve our membership and mentor members into leadership and committee positions.  Please contact us for opportunities. </a:t>
            </a: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This is your society and we want you to be involved and share your knowledge and passion for the profession.</a:t>
            </a:r>
          </a:p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THANK YOU!</a:t>
            </a:r>
          </a:p>
          <a:p>
            <a:pPr algn="ctr"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5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490765"/>
            <a:ext cx="7408333" cy="3450696"/>
          </a:xfrm>
        </p:spPr>
        <p:txBody>
          <a:bodyPr>
            <a:normAutofit/>
          </a:bodyPr>
          <a:lstStyle/>
          <a:p>
            <a:r>
              <a:rPr lang="en-US" dirty="0"/>
              <a:t>Emma Nye – NATA Young Professionals Committee Distinction Award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Newest D5 and NATA Award Winners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29200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53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Brad Floy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Past President’s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1498075-CFC9-4A34-97D9-41806D74EB23}"/>
              </a:ext>
            </a:extLst>
          </p:cNvPr>
          <p:cNvSpPr txBox="1">
            <a:spLocks/>
          </p:cNvSpPr>
          <p:nvPr/>
        </p:nvSpPr>
        <p:spPr>
          <a:xfrm>
            <a:off x="857501" y="3048001"/>
            <a:ext cx="7408333" cy="3079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Election Results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President-elect: Vic Miller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Treasurer: Jennifer Rogers</a:t>
            </a:r>
          </a:p>
          <a:p>
            <a:pPr lvl="1"/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Special Thanks to Frank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Neu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for his 10+ years of service to IATS</a:t>
            </a:r>
          </a:p>
        </p:txBody>
      </p:sp>
    </p:spTree>
    <p:extLst>
      <p:ext uri="{BB962C8B-B14F-4D97-AF65-F5344CB8AC3E}">
        <p14:creationId xmlns:p14="http://schemas.microsoft.com/office/powerpoint/2010/main" val="1461045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846" y="2296101"/>
            <a:ext cx="8229600" cy="381000"/>
          </a:xfrm>
        </p:spPr>
        <p:txBody>
          <a:bodyPr>
            <a:noAutofit/>
          </a:bodyPr>
          <a:lstStyle/>
          <a:p>
            <a:pPr algn="ctr">
              <a:buFontTx/>
              <a:buNone/>
              <a:defRPr/>
            </a:pPr>
            <a:r>
              <a:rPr lang="en-US" sz="2800" dirty="0">
                <a:solidFill>
                  <a:srgbClr val="0070C0"/>
                </a:solidFill>
              </a:rPr>
              <a:t>Vic Miller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President-Elect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5625DE7-5DC3-42B0-98CD-AFA8BA38D102}"/>
              </a:ext>
            </a:extLst>
          </p:cNvPr>
          <p:cNvSpPr txBox="1">
            <a:spLocks/>
          </p:cNvSpPr>
          <p:nvPr/>
        </p:nvSpPr>
        <p:spPr>
          <a:xfrm>
            <a:off x="857501" y="2677101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0646" y="3057569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Info later in ICSM Committee Report</a:t>
            </a:r>
          </a:p>
        </p:txBody>
      </p:sp>
    </p:spTree>
    <p:extLst>
      <p:ext uri="{BB962C8B-B14F-4D97-AF65-F5344CB8AC3E}">
        <p14:creationId xmlns:p14="http://schemas.microsoft.com/office/powerpoint/2010/main" val="389638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91000"/>
          </a:xfrm>
        </p:spPr>
        <p:txBody>
          <a:bodyPr>
            <a:normAutofit/>
          </a:bodyPr>
          <a:lstStyle/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Treasurer’s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9200" y="2514600"/>
            <a:ext cx="7467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Jennifer Rogers – began her term in March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Thank you to Nate Newman for serving as IATS Treasurer for the past 6 years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2019 Revenue = $32,842.70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2019 Expenditures = </a:t>
            </a:r>
            <a:r>
              <a:rPr lang="en-US" sz="2000" dirty="0">
                <a:solidFill>
                  <a:srgbClr val="FF0000"/>
                </a:solidFill>
              </a:rPr>
              <a:t>$38,064.66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2019 Investments = $43,094 (+$3,567.32)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2019 Net = </a:t>
            </a:r>
            <a:r>
              <a:rPr lang="en-US" sz="2000" dirty="0">
                <a:solidFill>
                  <a:srgbClr val="FF0000"/>
                </a:solidFill>
              </a:rPr>
              <a:t>$1654.64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2020 Investments as of 5/28/20 = $43,094.71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159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91000"/>
          </a:xfrm>
        </p:spPr>
        <p:txBody>
          <a:bodyPr>
            <a:normAutofit/>
          </a:bodyPr>
          <a:lstStyle/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Treasurer’s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9200" y="2514600"/>
            <a:ext cx="7467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Two factors have impacted our balance for 2019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Start-up costs for state PAC were carried over from 2018 and billed in 2019, and were not budgeted for in this year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Annual Meeting costs had about $1500-2000 in excess fees for food and other expenses that have been renegotiated in a new contract.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The proposed budget for 2020 is flat with additions/subtractions from different areas.</a:t>
            </a:r>
          </a:p>
          <a:p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7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Michael Donahue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Secretary’s Report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47800" y="2819400"/>
            <a:ext cx="685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Working to secure sponsorship for Annual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Organizing the vendor expo for Annual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Keeping membership up to date on GAC goings on</a:t>
            </a:r>
          </a:p>
        </p:txBody>
      </p:sp>
    </p:spTree>
    <p:extLst>
      <p:ext uri="{BB962C8B-B14F-4D97-AF65-F5344CB8AC3E}">
        <p14:creationId xmlns:p14="http://schemas.microsoft.com/office/powerpoint/2010/main" val="1713804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2316</TotalTime>
  <Words>1794</Words>
  <Application>Microsoft Office PowerPoint</Application>
  <PresentationFormat>On-screen Show (4:3)</PresentationFormat>
  <Paragraphs>231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Candara</vt:lpstr>
      <vt:lpstr>Symbol</vt:lpstr>
      <vt:lpstr>Wingdings</vt:lpstr>
      <vt:lpstr>Waveform</vt:lpstr>
      <vt:lpstr>Iowa Athletic Trainers’ Society</vt:lpstr>
      <vt:lpstr>Business</vt:lpstr>
      <vt:lpstr>Recognitions</vt:lpstr>
      <vt:lpstr>Newest D5 and NATA Award Winners</vt:lpstr>
      <vt:lpstr>Past President’s Report</vt:lpstr>
      <vt:lpstr>President-Elect Report</vt:lpstr>
      <vt:lpstr>Treasurer’s Report</vt:lpstr>
      <vt:lpstr>Treasurer’s Report</vt:lpstr>
      <vt:lpstr> Secretary’s Report </vt:lpstr>
      <vt:lpstr>Governmental Affairs</vt:lpstr>
      <vt:lpstr>Governmental Affairs</vt:lpstr>
      <vt:lpstr>Governmental Affairs</vt:lpstr>
      <vt:lpstr>Secondary School</vt:lpstr>
      <vt:lpstr>Honors &amp; Awards</vt:lpstr>
      <vt:lpstr>Honors &amp; Awards</vt:lpstr>
      <vt:lpstr>Council on Practice Advancement (Formerly CEPAT)</vt:lpstr>
      <vt:lpstr>Third Party Reimbursement </vt:lpstr>
      <vt:lpstr>Foundation</vt:lpstr>
      <vt:lpstr>Young Professionals</vt:lpstr>
      <vt:lpstr>Student Leadership Council</vt:lpstr>
      <vt:lpstr>Intercollegiate Council for Sports Medicine (formerly CUATC)</vt:lpstr>
      <vt:lpstr>Intercollegiate Council for Sports Medicine (formerly CUATC)</vt:lpstr>
      <vt:lpstr>Annual Meeting Committee</vt:lpstr>
      <vt:lpstr>PAC Fund</vt:lpstr>
      <vt:lpstr>Public Relations</vt:lpstr>
      <vt:lpstr>Professional Responsibility</vt:lpstr>
      <vt:lpstr>Presidents Report</vt:lpstr>
      <vt:lpstr>President’s Report</vt:lpstr>
      <vt:lpstr>President’s Report</vt:lpstr>
      <vt:lpstr>Other Business?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Athletic Trainers’ Society</dc:title>
  <dc:creator>Floy, Brad W</dc:creator>
  <cp:lastModifiedBy>michael.donahue12@gmail.com</cp:lastModifiedBy>
  <cp:revision>147</cp:revision>
  <dcterms:created xsi:type="dcterms:W3CDTF">2018-02-11T04:08:25Z</dcterms:created>
  <dcterms:modified xsi:type="dcterms:W3CDTF">2024-04-11T13:30:20Z</dcterms:modified>
</cp:coreProperties>
</file>