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  <p:sldId id="306" r:id="rId5"/>
    <p:sldId id="260" r:id="rId6"/>
    <p:sldId id="276" r:id="rId7"/>
    <p:sldId id="307" r:id="rId8"/>
    <p:sldId id="313" r:id="rId9"/>
    <p:sldId id="262" r:id="rId10"/>
    <p:sldId id="309" r:id="rId11"/>
    <p:sldId id="311" r:id="rId12"/>
    <p:sldId id="312" r:id="rId13"/>
    <p:sldId id="310" r:id="rId14"/>
    <p:sldId id="284" r:id="rId15"/>
    <p:sldId id="294" r:id="rId16"/>
    <p:sldId id="314" r:id="rId17"/>
    <p:sldId id="269" r:id="rId18"/>
    <p:sldId id="297" r:id="rId19"/>
    <p:sldId id="273" r:id="rId20"/>
    <p:sldId id="292" r:id="rId21"/>
    <p:sldId id="286" r:id="rId22"/>
    <p:sldId id="298" r:id="rId23"/>
    <p:sldId id="293" r:id="rId24"/>
    <p:sldId id="295" r:id="rId25"/>
    <p:sldId id="308" r:id="rId26"/>
    <p:sldId id="291" r:id="rId27"/>
    <p:sldId id="300" r:id="rId28"/>
    <p:sldId id="305" r:id="rId29"/>
    <p:sldId id="26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56" autoAdjust="0"/>
    <p:restoredTop sz="94660"/>
  </p:normalViewPr>
  <p:slideViewPr>
    <p:cSldViewPr>
      <p:cViewPr varScale="1">
        <p:scale>
          <a:sx n="63" d="100"/>
          <a:sy n="63" d="100"/>
        </p:scale>
        <p:origin x="1392" y="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C0F7A3B-858B-4DFB-8DBC-C8DA05284722}" type="datetimeFigureOut">
              <a:rPr lang="en-US" smtClean="0"/>
              <a:t>4/11/2024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E96391AB-05A5-49A6-8693-2CD6C1B3626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mailto:IATSPR@gmail.com)-" TargetMode="Externa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>
                <a:solidFill>
                  <a:schemeClr val="bg1"/>
                </a:solidFill>
              </a:rPr>
              <a:t>Iowa Athletic Trainers’ Society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2438400"/>
            <a:ext cx="6400800" cy="1752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>
                <a:solidFill>
                  <a:schemeClr val="bg1"/>
                </a:solidFill>
              </a:rPr>
              <a:t>Business Meeting</a:t>
            </a:r>
          </a:p>
          <a:p>
            <a:pPr eaLnBrk="1" hangingPunct="1"/>
            <a:r>
              <a:rPr lang="en-US" sz="2800" dirty="0">
                <a:solidFill>
                  <a:schemeClr val="bg1"/>
                </a:solidFill>
              </a:rPr>
              <a:t>March 20</a:t>
            </a:r>
            <a:r>
              <a:rPr lang="en-US" sz="2800" baseline="30000" dirty="0">
                <a:solidFill>
                  <a:schemeClr val="bg1"/>
                </a:solidFill>
              </a:rPr>
              <a:t>th</a:t>
            </a:r>
            <a:r>
              <a:rPr lang="en-US" sz="2800" dirty="0">
                <a:solidFill>
                  <a:schemeClr val="bg1"/>
                </a:solidFill>
              </a:rPr>
              <a:t>, 2020</a:t>
            </a:r>
          </a:p>
          <a:p>
            <a:pPr eaLnBrk="1" hangingPunct="1"/>
            <a:r>
              <a:rPr lang="en-US" sz="2800" dirty="0">
                <a:solidFill>
                  <a:schemeClr val="bg1"/>
                </a:solidFill>
              </a:rPr>
              <a:t>Omaha, NE</a:t>
            </a:r>
          </a:p>
          <a:p>
            <a:pPr eaLnBrk="1" hangingPunct="1"/>
            <a:endParaRPr lang="en-US" sz="2800" dirty="0">
              <a:solidFill>
                <a:schemeClr val="bg1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29200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6862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76609"/>
            <a:ext cx="8229600" cy="37639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Troy </a:t>
            </a:r>
            <a:r>
              <a:rPr lang="en-US" dirty="0" err="1">
                <a:solidFill>
                  <a:srgbClr val="0070C0"/>
                </a:solidFill>
              </a:rPr>
              <a:t>Kleese</a:t>
            </a:r>
            <a:r>
              <a:rPr lang="en-US" dirty="0">
                <a:solidFill>
                  <a:srgbClr val="0070C0"/>
                </a:solidFill>
              </a:rPr>
              <a:t> – Chair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Governmental Affairs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66A6AA3-D0D9-4EB8-B537-41E293155FA6}"/>
              </a:ext>
            </a:extLst>
          </p:cNvPr>
          <p:cNvSpPr/>
          <p:nvPr/>
        </p:nvSpPr>
        <p:spPr>
          <a:xfrm>
            <a:off x="762000" y="2967335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A1498075-CFC9-4A34-97D9-41806D74EB23}"/>
              </a:ext>
            </a:extLst>
          </p:cNvPr>
          <p:cNvSpPr txBox="1">
            <a:spLocks/>
          </p:cNvSpPr>
          <p:nvPr/>
        </p:nvSpPr>
        <p:spPr>
          <a:xfrm>
            <a:off x="867833" y="2511925"/>
            <a:ext cx="7408333" cy="307979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Members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Melanie Mason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Nate Newman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Updates have been posted on IATS website</a:t>
            </a:r>
          </a:p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Consider “Hit the Hill Day” 2021.  Seek IATS leadership support to promote to all AT education programs and membership in preparation for / participation in the event.  Four other schools (in addition to Drake) are interested in participating next year: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Loras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, Grand View, Northwestern, and UNI.  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3152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76609"/>
            <a:ext cx="8229600" cy="37639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Troy </a:t>
            </a:r>
            <a:r>
              <a:rPr lang="en-US" dirty="0" err="1">
                <a:solidFill>
                  <a:srgbClr val="0070C0"/>
                </a:solidFill>
              </a:rPr>
              <a:t>Kleese</a:t>
            </a:r>
            <a:r>
              <a:rPr lang="en-US" dirty="0">
                <a:solidFill>
                  <a:srgbClr val="0070C0"/>
                </a:solidFill>
              </a:rPr>
              <a:t> – Chair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Governmental Affairs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66A6AA3-D0D9-4EB8-B537-41E293155FA6}"/>
              </a:ext>
            </a:extLst>
          </p:cNvPr>
          <p:cNvSpPr/>
          <p:nvPr/>
        </p:nvSpPr>
        <p:spPr>
          <a:xfrm>
            <a:off x="762000" y="2967335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A1498075-CFC9-4A34-97D9-41806D74EB23}"/>
              </a:ext>
            </a:extLst>
          </p:cNvPr>
          <p:cNvSpPr txBox="1">
            <a:spLocks/>
          </p:cNvSpPr>
          <p:nvPr/>
        </p:nvSpPr>
        <p:spPr>
          <a:xfrm>
            <a:off x="867833" y="2511925"/>
            <a:ext cx="7408333" cy="3079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Bills we are still tracking</a:t>
            </a:r>
          </a:p>
          <a:p>
            <a:pPr lvl="1"/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HF 2470 – loosen restrictions on convictions and eligibility of obtaining a license. 	</a:t>
            </a:r>
          </a:p>
          <a:p>
            <a:pPr lvl="2"/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Senate companion bill SSB3122</a:t>
            </a:r>
          </a:p>
          <a:p>
            <a:pPr lvl="1"/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SF2329 – OTs want on concussion bill. Passed unanimously in the Senate and passed 22-1 in House committee and is eligible for debate on the House Floor.</a:t>
            </a:r>
          </a:p>
          <a:p>
            <a:pPr lvl="1"/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SF2393 – similar to HF2470 but adds in military service/spouse to receive license easier.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47841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76609"/>
            <a:ext cx="8229600" cy="37639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Troy </a:t>
            </a:r>
            <a:r>
              <a:rPr lang="en-US" dirty="0" err="1">
                <a:solidFill>
                  <a:srgbClr val="0070C0"/>
                </a:solidFill>
              </a:rPr>
              <a:t>Kleese</a:t>
            </a:r>
            <a:r>
              <a:rPr lang="en-US" dirty="0">
                <a:solidFill>
                  <a:srgbClr val="0070C0"/>
                </a:solidFill>
              </a:rPr>
              <a:t> – Chair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Governmental Affairs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66A6AA3-D0D9-4EB8-B537-41E293155FA6}"/>
              </a:ext>
            </a:extLst>
          </p:cNvPr>
          <p:cNvSpPr/>
          <p:nvPr/>
        </p:nvSpPr>
        <p:spPr>
          <a:xfrm>
            <a:off x="762000" y="2967335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A1498075-CFC9-4A34-97D9-41806D74EB23}"/>
              </a:ext>
            </a:extLst>
          </p:cNvPr>
          <p:cNvSpPr txBox="1">
            <a:spLocks/>
          </p:cNvSpPr>
          <p:nvPr/>
        </p:nvSpPr>
        <p:spPr>
          <a:xfrm>
            <a:off x="867833" y="2511925"/>
            <a:ext cx="7408333" cy="3079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Bills we are still tracking (Cont.)</a:t>
            </a:r>
          </a:p>
          <a:p>
            <a:pPr lvl="1"/>
            <a:r>
              <a:rPr lang="en-US" sz="1800" dirty="0">
                <a:solidFill>
                  <a:schemeClr val="bg2">
                    <a:lumMod val="50000"/>
                  </a:schemeClr>
                </a:solidFill>
              </a:rPr>
              <a:t>SF2392 </a:t>
            </a:r>
          </a:p>
          <a:p>
            <a:pPr lvl="2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Deals with how to handle unregulated health professions</a:t>
            </a:r>
          </a:p>
          <a:p>
            <a:pPr lvl="2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In order to change scope of practice must have a member of the General Assembly submit proposed change to President of Senate and Speaker of the House </a:t>
            </a:r>
          </a:p>
          <a:p>
            <a:pPr lvl="2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If they deem that it meets requirements then it will be assigned to a committee</a:t>
            </a:r>
          </a:p>
          <a:p>
            <a:pPr lvl="2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Sunset review of all boards between 2021-26</a:t>
            </a:r>
          </a:p>
          <a:p>
            <a:pPr lvl="2"/>
            <a:r>
              <a:rPr lang="en-US" sz="1600" dirty="0">
                <a:solidFill>
                  <a:schemeClr val="bg2">
                    <a:lumMod val="50000"/>
                  </a:schemeClr>
                </a:solidFill>
              </a:rPr>
              <a:t>Each board is responsible for defending the need for it. </a:t>
            </a: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154082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76609"/>
            <a:ext cx="8229600" cy="3763963"/>
          </a:xfrm>
        </p:spPr>
        <p:txBody>
          <a:bodyPr>
            <a:normAutofit fontScale="77500" lnSpcReduction="20000"/>
          </a:bodyPr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Jill </a:t>
            </a:r>
            <a:r>
              <a:rPr lang="en-US" dirty="0" err="1">
                <a:solidFill>
                  <a:srgbClr val="0070C0"/>
                </a:solidFill>
              </a:rPr>
              <a:t>Kinzlie</a:t>
            </a:r>
            <a:r>
              <a:rPr lang="en-US" dirty="0">
                <a:solidFill>
                  <a:srgbClr val="0070C0"/>
                </a:solidFill>
              </a:rPr>
              <a:t> – Chair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Members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Kaelene Voorhees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Jessica Wooldridge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Kari </a:t>
            </a:r>
            <a:r>
              <a:rPr lang="en-US" dirty="0" err="1">
                <a:solidFill>
                  <a:srgbClr val="0070C0"/>
                </a:solidFill>
              </a:rPr>
              <a:t>Sandquist</a:t>
            </a:r>
            <a:endParaRPr lang="en-US" dirty="0">
              <a:solidFill>
                <a:srgbClr val="0070C0"/>
              </a:solidFill>
            </a:endParaRP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Sheila Stiles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Attending AD Convention in Iowa City this month and presenting on Concussions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Presented at the Annual BIA conference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Proposal with IHSAA/IGHSAU to form a Health and Safety Committee more to come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10 Current Safe Sport Schools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Fill out your ATLAS Survey please</a:t>
            </a:r>
          </a:p>
          <a:p>
            <a:pPr>
              <a:buFontTx/>
              <a:buNone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Secondary School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66A6AA3-D0D9-4EB8-B537-41E293155FA6}"/>
              </a:ext>
            </a:extLst>
          </p:cNvPr>
          <p:cNvSpPr/>
          <p:nvPr/>
        </p:nvSpPr>
        <p:spPr>
          <a:xfrm>
            <a:off x="762000" y="2967335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47430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72067" y="2590800"/>
            <a:ext cx="7408333" cy="411479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 – Megan Brady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Committee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Lisa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Bengston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Kurt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Flathers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Jessica Woolridge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Nominations are open for awards and scholarships. If you know of any deserving ATs please submit.</a:t>
            </a:r>
          </a:p>
          <a:p>
            <a:pPr lvl="1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Honors &amp; Awards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78454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4309872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Iowa Representative: Otto Krueger</a:t>
            </a:r>
          </a:p>
          <a:p>
            <a:pPr fontAlgn="base"/>
            <a:r>
              <a:rPr lang="en-US" sz="2300" dirty="0">
                <a:solidFill>
                  <a:schemeClr val="accent1">
                    <a:lumMod val="75000"/>
                  </a:schemeClr>
                </a:solidFill>
              </a:rPr>
              <a:t>2019/2020 NATA changed committee status to a Council. Sub committees noted below: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Physician Practice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Performing Arts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Health Care Administration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Occupational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Armed Forces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Public Safety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Rehabilitation Clinic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Community Outreach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Private and Emerging Setting</a:t>
            </a:r>
          </a:p>
          <a:p>
            <a:pPr lvl="1" fontAlgn="base"/>
            <a:r>
              <a:rPr lang="en-US" sz="2100" dirty="0">
                <a:solidFill>
                  <a:schemeClr val="accent1">
                    <a:lumMod val="75000"/>
                  </a:schemeClr>
                </a:solidFill>
              </a:rPr>
              <a:t>Analytics and Outcomes</a:t>
            </a: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Council on Practice Advancement</a:t>
            </a:r>
            <a:br>
              <a:rPr lang="en-US" dirty="0"/>
            </a:br>
            <a:r>
              <a:rPr lang="en-US" sz="2000" dirty="0"/>
              <a:t>(Formerly CEPAT)</a:t>
            </a:r>
          </a:p>
        </p:txBody>
      </p:sp>
    </p:spTree>
    <p:extLst>
      <p:ext uri="{BB962C8B-B14F-4D97-AF65-F5344CB8AC3E}">
        <p14:creationId xmlns:p14="http://schemas.microsoft.com/office/powerpoint/2010/main" val="19191533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209800"/>
            <a:ext cx="7408333" cy="4309872"/>
          </a:xfrm>
        </p:spPr>
        <p:txBody>
          <a:bodyPr>
            <a:normAutofit fontScale="62500" lnSpcReduction="20000"/>
          </a:bodyPr>
          <a:lstStyle/>
          <a:p>
            <a:r>
              <a:rPr lang="en-US" sz="4000" dirty="0">
                <a:solidFill>
                  <a:schemeClr val="accent1">
                    <a:lumMod val="75000"/>
                  </a:schemeClr>
                </a:solidFill>
              </a:rPr>
              <a:t>Iowa Representative: Otto Krueger</a:t>
            </a:r>
          </a:p>
          <a:p>
            <a:pPr lvl="1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Purpose of Committee / Objectives: Drive consistent recognition of athletic trainers as qualified health care professionals to and from insurers/third party </a:t>
            </a:r>
            <a:r>
              <a:rPr lang="en-US" sz="3200" dirty="0" err="1">
                <a:solidFill>
                  <a:schemeClr val="accent1">
                    <a:lumMod val="75000"/>
                  </a:schemeClr>
                </a:solidFill>
              </a:rPr>
              <a:t>payors</a:t>
            </a: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 and employers within the state of Iowa.</a:t>
            </a:r>
          </a:p>
          <a:p>
            <a:pPr lvl="1" fontAlgn="base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CAQH application process completed</a:t>
            </a:r>
          </a:p>
          <a:p>
            <a:pPr lvl="1" fontAlgn="base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Continue to identify current Iowa licensed Athletic Trainers along with place of employment</a:t>
            </a:r>
          </a:p>
          <a:p>
            <a:pPr lvl="1" fontAlgn="base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Requests and/or placements of TPR objectives have been sent to all major private insurance carriers. Currently waiting for responses.</a:t>
            </a:r>
          </a:p>
          <a:p>
            <a:pPr lvl="1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Will ask for Executive Board approval soon in regards to mirroring an Iowa meeting similar to Wisconsin Athletic Trainer’s Associated TPR Symposium.</a:t>
            </a:r>
          </a:p>
          <a:p>
            <a:pPr marL="0" indent="0">
              <a:buNone/>
            </a:pPr>
            <a:br>
              <a:rPr lang="en-US" dirty="0"/>
            </a:b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Third Party Reimbursement</a:t>
            </a:r>
            <a:br>
              <a:rPr lang="en-US" dirty="0"/>
            </a:b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95738719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Chair: Chris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Viesselman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Helped with MAATA symposium fundraising event</a:t>
            </a: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To make some improvements am interested in discussing developing a IATS Grant for instate research with the Executive Committee. I have had a couple of questions on available funds for student/faculty research projects. This might be something to get the committee more active and help build speakers for IATS summer symposium. I think we could start small 1-2 $500 grant(s).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Foundation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5443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1828800"/>
            <a:ext cx="7408333" cy="3450696"/>
          </a:xfrm>
        </p:spPr>
        <p:txBody>
          <a:bodyPr>
            <a:normAutofit fontScale="85000" lnSpcReduction="2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Chair: Carissa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Tigges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Members: 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Katie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Staiert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Shelli Green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Samantha Busch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Allison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Klapperich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 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Kayla Johnson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Amber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Schnittjer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Recognition and nomination of worthy YPs for State and District Awards.</a:t>
            </a:r>
            <a:br>
              <a:rPr lang="en-US" dirty="0"/>
            </a:b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Young Professionals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11192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7833" y="1828800"/>
            <a:ext cx="7408333" cy="419100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en-US" sz="3400" dirty="0">
                <a:solidFill>
                  <a:schemeClr val="accent1">
                    <a:lumMod val="50000"/>
                  </a:schemeClr>
                </a:solidFill>
              </a:rPr>
              <a:t>Chair (Advisor): Jessica </a:t>
            </a:r>
            <a:r>
              <a:rPr lang="en-US" sz="3400" dirty="0" err="1">
                <a:solidFill>
                  <a:schemeClr val="accent1">
                    <a:lumMod val="50000"/>
                  </a:schemeClr>
                </a:solidFill>
              </a:rPr>
              <a:t>Drenth</a:t>
            </a:r>
            <a:endParaRPr lang="en-US" sz="3400" dirty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Committee 2019-20: </a:t>
            </a:r>
          </a:p>
          <a:p>
            <a:pPr lvl="1"/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President – Blake Wooten (Central)</a:t>
            </a:r>
          </a:p>
          <a:p>
            <a:pPr lvl="1"/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VP – Lauren </a:t>
            </a:r>
            <a:r>
              <a:rPr lang="en-US" sz="2900" dirty="0" err="1">
                <a:solidFill>
                  <a:schemeClr val="accent1">
                    <a:lumMod val="75000"/>
                  </a:schemeClr>
                </a:solidFill>
              </a:rPr>
              <a:t>Ranquist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 (ISU)</a:t>
            </a:r>
          </a:p>
          <a:p>
            <a:pPr lvl="1"/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Secretary – Daniel Nussbaum (Central)</a:t>
            </a:r>
          </a:p>
          <a:p>
            <a:pPr lvl="1"/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Treasurer – </a:t>
            </a:r>
            <a:r>
              <a:rPr lang="en-US" sz="2900" dirty="0" err="1">
                <a:solidFill>
                  <a:schemeClr val="accent1">
                    <a:lumMod val="75000"/>
                  </a:schemeClr>
                </a:solidFill>
              </a:rPr>
              <a:t>Rozlyn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 Elbert (ISU)</a:t>
            </a:r>
          </a:p>
          <a:p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This year we have had participation from Central College, Clarke, Iowa State University (ISU), </a:t>
            </a:r>
            <a:r>
              <a:rPr lang="en-US" sz="2900" dirty="0" err="1">
                <a:solidFill>
                  <a:schemeClr val="accent1">
                    <a:lumMod val="75000"/>
                  </a:schemeClr>
                </a:solidFill>
              </a:rPr>
              <a:t>Loras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 College, University of Iowa (UI), Northern Iowa University (UNI), and Drake.</a:t>
            </a:r>
          </a:p>
          <a:p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Quiz Bowl - ISU, </a:t>
            </a:r>
            <a:r>
              <a:rPr lang="en-US" sz="2900" dirty="0" err="1">
                <a:solidFill>
                  <a:schemeClr val="accent1">
                    <a:lumMod val="75000"/>
                  </a:schemeClr>
                </a:solidFill>
              </a:rPr>
              <a:t>Loras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, Central, UI, Clarke, Northwestern, UNI, and Drake.</a:t>
            </a:r>
          </a:p>
          <a:p>
            <a:pPr lvl="1"/>
            <a:r>
              <a:rPr lang="en-US" sz="2900" dirty="0" err="1">
                <a:solidFill>
                  <a:schemeClr val="accent1">
                    <a:lumMod val="75000"/>
                  </a:schemeClr>
                </a:solidFill>
              </a:rPr>
              <a:t>Loras</a:t>
            </a:r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 and ISU will represent Iowa at MAATA Quiz Bowl</a:t>
            </a:r>
          </a:p>
          <a:p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Have increase social media presence this year</a:t>
            </a:r>
          </a:p>
          <a:p>
            <a:r>
              <a:rPr lang="en-US" sz="2900" dirty="0">
                <a:solidFill>
                  <a:schemeClr val="accent1">
                    <a:lumMod val="75000"/>
                  </a:schemeClr>
                </a:solidFill>
              </a:rPr>
              <a:t>Possible student symposium in the future? 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 Leadership Council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17296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Call to order</a:t>
            </a:r>
          </a:p>
          <a:p>
            <a:pPr>
              <a:defRPr/>
            </a:pPr>
            <a:r>
              <a:rPr lang="en-US" dirty="0">
                <a:solidFill>
                  <a:srgbClr val="0070C0"/>
                </a:solidFill>
              </a:rPr>
              <a:t>Approval of minutes from May 30</a:t>
            </a:r>
            <a:r>
              <a:rPr lang="en-US" baseline="30000" dirty="0">
                <a:solidFill>
                  <a:srgbClr val="0070C0"/>
                </a:solidFill>
              </a:rPr>
              <a:t>th</a:t>
            </a:r>
            <a:r>
              <a:rPr lang="en-US" dirty="0">
                <a:solidFill>
                  <a:srgbClr val="0070C0"/>
                </a:solidFill>
              </a:rPr>
              <a:t>, 2019 meeting in West Des Moines</a:t>
            </a:r>
          </a:p>
          <a:p>
            <a:pPr lvl="1">
              <a:defRPr/>
            </a:pPr>
            <a:r>
              <a:rPr lang="en-US" dirty="0">
                <a:solidFill>
                  <a:srgbClr val="0070C0"/>
                </a:solidFill>
              </a:rPr>
              <a:t>Available on www.iowaats.com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Business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852260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Iowa Rep: Vic Miller (ISU)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Committee Members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Andy Newell, Iowa Central CC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Mike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Hadden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Simpson College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Tim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Weesner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Iowa State University</a:t>
            </a:r>
          </a:p>
          <a:p>
            <a:endParaRPr lang="en-US" sz="16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566672"/>
          </a:xfrm>
        </p:spPr>
        <p:txBody>
          <a:bodyPr>
            <a:normAutofit fontScale="90000"/>
          </a:bodyPr>
          <a:lstStyle/>
          <a:p>
            <a:r>
              <a:rPr lang="en-US" dirty="0"/>
              <a:t>Intercollegiate Council for Sports Medicine</a:t>
            </a:r>
            <a:br>
              <a:rPr lang="en-US" dirty="0"/>
            </a:br>
            <a:r>
              <a:rPr lang="en-US" sz="1600" dirty="0"/>
              <a:t>(formerly CUATC)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354232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2057400"/>
            <a:ext cx="7408333" cy="3450696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Chair: Christine Black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Members: Michael Donahue, Jordan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Viers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Bri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Cleveland, Ashley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Weier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, Jason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Kofoot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and Nathan Newman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Annual Meeting – May 27-28</a:t>
            </a:r>
            <a:r>
              <a:rPr lang="en-US" baseline="30000" dirty="0">
                <a:solidFill>
                  <a:schemeClr val="accent1">
                    <a:lumMod val="75000"/>
                  </a:schemeClr>
                </a:solidFill>
              </a:rPr>
              <a:t>th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2020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There will be 7.5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Categor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 A CEUs and 5.5 EBP CEUs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Topics to include: surgery update, PFS, concussion, RTL, preceptors at the Masters level, joint reductions, OMM lab, LE neural exam.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Awards Banquet at the Marriot Thursday evening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Social at Smash Park after awards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Lunch Thursday will include 3 hot options to choose from for an additional cost.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Registration will open soon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Annual Meeting Committee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083051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PAC Fund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1024467" y="28278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1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Coalition for Iowa Athletic Trainers (CIAT)</a:t>
            </a:r>
          </a:p>
          <a:p>
            <a:pPr lvl="1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Chair: Dustin Briggs</a:t>
            </a:r>
          </a:p>
          <a:p>
            <a:pPr lvl="1"/>
            <a:endParaRPr lang="en-US" sz="3200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Fundraising ideas welcome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79060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67833" y="1981200"/>
            <a:ext cx="7408333" cy="3450696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Chair: Katie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Staiert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Social media chair: Jessica Wooldridge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Identify an AT or two in each region of the stat that could help contribute from stuff going on in their area (email PR committee at </a:t>
            </a:r>
            <a:r>
              <a:rPr lang="en-US" sz="2200" u="sng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IATSPR@gmail.com)-</a:t>
            </a:r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 send any info or promotion of good things in the AT world. This may also help with wider reach outside of just Athletic Trainers.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If any chairs or anyone has anything they would like put on social media or website, let them know.</a:t>
            </a: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@</a:t>
            </a:r>
            <a:r>
              <a:rPr lang="en-US" sz="2200" dirty="0" err="1">
                <a:solidFill>
                  <a:schemeClr val="accent1">
                    <a:lumMod val="75000"/>
                  </a:schemeClr>
                </a:solidFill>
              </a:rPr>
              <a:t>IowaATSociety</a:t>
            </a:r>
            <a:endParaRPr lang="en-US" sz="2200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sz="2200" dirty="0">
                <a:solidFill>
                  <a:schemeClr val="accent1">
                    <a:lumMod val="75000"/>
                  </a:schemeClr>
                </a:solidFill>
              </a:rPr>
              <a:t>FB – Iowa Athletic Trainers’ Society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Relations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689226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Chair: Peter 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Neibert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No Report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Professional Responsibility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54532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IMS Meeting Update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AT Cares</a:t>
            </a:r>
          </a:p>
          <a:p>
            <a:pPr lvl="1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Jennifer Rogers</a:t>
            </a: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NPI numbers</a:t>
            </a:r>
          </a:p>
          <a:p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Goal to increase member involvement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Presidents Report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481500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endParaRPr lang="en-US" dirty="0">
              <a:solidFill>
                <a:srgbClr val="0070C0"/>
              </a:solidFill>
            </a:endParaRPr>
          </a:p>
          <a:p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President’s Report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003363EF-9AB4-437D-A0C5-8C66EEF832F4}"/>
              </a:ext>
            </a:extLst>
          </p:cNvPr>
          <p:cNvSpPr txBox="1">
            <a:spLocks/>
          </p:cNvSpPr>
          <p:nvPr/>
        </p:nvSpPr>
        <p:spPr>
          <a:xfrm>
            <a:off x="838200" y="2438400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66800" y="1828123"/>
            <a:ext cx="739140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MAATA budget surplus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Each state will get $5000/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</a:rPr>
              <a:t>yr</a:t>
            </a: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over a 3 year period for used to help support the membership in helpful ways (meant to not just be for “catching up the </a:t>
            </a:r>
            <a:r>
              <a:rPr lang="en-US">
                <a:solidFill>
                  <a:schemeClr val="accent1">
                    <a:lumMod val="75000"/>
                  </a:schemeClr>
                </a:solidFill>
              </a:rPr>
              <a:t>budget”)</a:t>
            </a:r>
            <a:endParaRPr lang="en-US" dirty="0">
              <a:solidFill>
                <a:schemeClr val="accent1">
                  <a:lumMod val="7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Leadership training for District BOD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MAATA doubled its contribution to the NATA Foundation over the next 3 years.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Help for buses to MAATA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Each state will get $1000 for a Legislative Boot Camp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On-line CEUs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On-line QPR (Suicide prevention) Training for 50 members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Registration and Hotel for 1 member from each state for Care Conference at MAATA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Speaker Bureau for state meetings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14735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438400"/>
            <a:ext cx="7408333" cy="3962400"/>
          </a:xfrm>
        </p:spPr>
        <p:txBody>
          <a:bodyPr>
            <a:normAutofit/>
          </a:bodyPr>
          <a:lstStyle/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endParaRPr lang="en-US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27565" y="304800"/>
            <a:ext cx="8229600" cy="1252728"/>
          </a:xfrm>
        </p:spPr>
        <p:txBody>
          <a:bodyPr/>
          <a:lstStyle/>
          <a:p>
            <a:r>
              <a:rPr lang="en-US" dirty="0"/>
              <a:t>President’s Report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2209800"/>
            <a:ext cx="6598919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We need more ATs involved throughout the state.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My goal is to make sure that our committees have projects to help promote athletic training throughout the state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If you are interested in helping on a committee reach out and we will get you in the right place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Future Business: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Legislative effort – Senator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Cournoyer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 (Clinton County) has reached out about a Student Loan Repayment Bill for Athletic Trainers </a:t>
            </a:r>
          </a:p>
          <a:p>
            <a:pPr marL="800100" lvl="1" indent="-342900">
              <a:buFont typeface="Wingdings" panose="05000000000000000000" pitchFamily="2" charset="2"/>
              <a:buChar char="v"/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Work with IFCA on placing an AT in every high school.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47849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Business?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8000" y="51997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36356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2697163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As always, IATS is looking for ways to involve our membership and mentor members into leadership and committee positions.  Please contact us for opportunities. </a:t>
            </a:r>
          </a:p>
          <a:p>
            <a:pPr algn="ctr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This is your society and we want you to be involved and share your knowledge and passion for the profession.</a:t>
            </a:r>
          </a:p>
          <a:p>
            <a:pPr algn="ctr">
              <a:buFontTx/>
              <a:buNone/>
            </a:pPr>
            <a:endParaRPr lang="en-US" b="1" dirty="0">
              <a:solidFill>
                <a:schemeClr val="accent2"/>
              </a:solidFill>
            </a:endParaRPr>
          </a:p>
          <a:p>
            <a:pPr algn="ctr">
              <a:buFontTx/>
              <a:buNone/>
            </a:pPr>
            <a:r>
              <a:rPr lang="en-US" b="1" dirty="0">
                <a:solidFill>
                  <a:schemeClr val="accent2"/>
                </a:solidFill>
              </a:rPr>
              <a:t>THANK YOU!</a:t>
            </a:r>
          </a:p>
          <a:p>
            <a:pPr algn="ctr"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  <a:p>
            <a:pPr>
              <a:buFontTx/>
              <a:buNone/>
            </a:pPr>
            <a:endParaRPr lang="en-US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4502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>
            <a:normAutofit/>
          </a:bodyPr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NATA Hall of Fame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MAATA Hall of Fame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IATS Hall of Honor Members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NATA Award Winners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25 years (or more)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20 years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15 years</a:t>
            </a:r>
          </a:p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students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Recognitions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102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2490765"/>
            <a:ext cx="7408333" cy="3450696"/>
          </a:xfrm>
        </p:spPr>
        <p:txBody>
          <a:bodyPr>
            <a:normAutofit/>
          </a:bodyPr>
          <a:lstStyle/>
          <a:p>
            <a:r>
              <a:rPr lang="en-US" dirty="0"/>
              <a:t>Emma Nye – NATA Young Professionals Committee Distinction Award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Newest D5 and NATA Award Winners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29200"/>
            <a:ext cx="2304298" cy="18245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1531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62200"/>
            <a:ext cx="8229600" cy="37639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Brad Floy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Past President’s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466A6AA3-D0D9-4EB8-B537-41E293155FA6}"/>
              </a:ext>
            </a:extLst>
          </p:cNvPr>
          <p:cNvSpPr/>
          <p:nvPr/>
        </p:nvSpPr>
        <p:spPr>
          <a:xfrm>
            <a:off x="762000" y="2967335"/>
            <a:ext cx="6248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A1498075-CFC9-4A34-97D9-41806D74EB23}"/>
              </a:ext>
            </a:extLst>
          </p:cNvPr>
          <p:cNvSpPr txBox="1">
            <a:spLocks/>
          </p:cNvSpPr>
          <p:nvPr/>
        </p:nvSpPr>
        <p:spPr>
          <a:xfrm>
            <a:off x="857501" y="3048001"/>
            <a:ext cx="7408333" cy="30797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Election Results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President-elect: Vic Miller</a:t>
            </a: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Treasurer: Jennifer Rogers</a:t>
            </a:r>
          </a:p>
          <a:p>
            <a:pPr lvl="1"/>
            <a:endParaRPr lang="en-US" dirty="0">
              <a:solidFill>
                <a:schemeClr val="bg2">
                  <a:lumMod val="50000"/>
                </a:schemeClr>
              </a:solidFill>
            </a:endParaRPr>
          </a:p>
          <a:p>
            <a:pPr lvl="1"/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Special Thanks to Frank </a:t>
            </a:r>
            <a:r>
              <a:rPr lang="en-US" dirty="0" err="1">
                <a:solidFill>
                  <a:schemeClr val="bg2">
                    <a:lumMod val="50000"/>
                  </a:schemeClr>
                </a:solidFill>
              </a:rPr>
              <a:t>Neu</a:t>
            </a:r>
            <a:r>
              <a:rPr lang="en-US" dirty="0">
                <a:solidFill>
                  <a:schemeClr val="bg2">
                    <a:lumMod val="50000"/>
                  </a:schemeClr>
                </a:solidFill>
              </a:rPr>
              <a:t> for his 10+ years of service to IATS</a:t>
            </a:r>
          </a:p>
        </p:txBody>
      </p:sp>
    </p:spTree>
    <p:extLst>
      <p:ext uri="{BB962C8B-B14F-4D97-AF65-F5344CB8AC3E}">
        <p14:creationId xmlns:p14="http://schemas.microsoft.com/office/powerpoint/2010/main" val="14610455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868" y="2286000"/>
            <a:ext cx="8229600" cy="381000"/>
          </a:xfrm>
        </p:spPr>
        <p:txBody>
          <a:bodyPr>
            <a:normAutofit fontScale="92500" lnSpcReduction="20000"/>
          </a:bodyPr>
          <a:lstStyle/>
          <a:p>
            <a:pPr algn="ctr">
              <a:buFontTx/>
              <a:buNone/>
              <a:defRPr/>
            </a:pPr>
            <a:r>
              <a:rPr lang="en-US" dirty="0">
                <a:solidFill>
                  <a:srgbClr val="0070C0"/>
                </a:solidFill>
              </a:rPr>
              <a:t>Vic Miller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President-Elect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75625DE7-5DC3-42B0-98CD-AFA8BA38D102}"/>
              </a:ext>
            </a:extLst>
          </p:cNvPr>
          <p:cNvSpPr txBox="1">
            <a:spLocks/>
          </p:cNvSpPr>
          <p:nvPr/>
        </p:nvSpPr>
        <p:spPr>
          <a:xfrm>
            <a:off x="857501" y="2677101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76263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55663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4630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Symbol" pitchFamily="18" charset="2"/>
              <a:buChar char="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78308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10312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42316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743200" indent="-228600" algn="l" defTabSz="914400" rtl="0" eaLnBrk="1" latinLnBrk="0" hangingPunct="1">
              <a:spcBef>
                <a:spcPts val="384"/>
              </a:spcBef>
              <a:buClr>
                <a:schemeClr val="accent1"/>
              </a:buClr>
              <a:buFont typeface="Symbol" pitchFamily="18" charset="2"/>
              <a:buChar char="*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6389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1000"/>
          </a:xfrm>
        </p:spPr>
        <p:txBody>
          <a:bodyPr>
            <a:normAutofit/>
          </a:bodyPr>
          <a:lstStyle/>
          <a:p>
            <a:pPr lvl="1"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Treasurer’s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2514600"/>
            <a:ext cx="7467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Jennifer Rogers – begins her 1</a:t>
            </a:r>
            <a:r>
              <a:rPr lang="en-US" sz="2000" baseline="30000" dirty="0">
                <a:solidFill>
                  <a:schemeClr val="bg2">
                    <a:lumMod val="50000"/>
                  </a:schemeClr>
                </a:solidFill>
              </a:rPr>
              <a:t>st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term today.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Thank you to Nate Newman for serving as IATS Treasurer for the past 6 years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2019 Revenue = $32,842.70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2019 Expenditures = </a:t>
            </a:r>
            <a:r>
              <a:rPr lang="en-US" sz="2000" dirty="0">
                <a:solidFill>
                  <a:srgbClr val="FF0000"/>
                </a:solidFill>
              </a:rPr>
              <a:t>$38,064.66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2019 Investments = $43,646.61 (+$3,567.32)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2019 Net = </a:t>
            </a:r>
            <a:r>
              <a:rPr lang="en-US" sz="2000" dirty="0">
                <a:solidFill>
                  <a:srgbClr val="FF0000"/>
                </a:solidFill>
              </a:rPr>
              <a:t>$1654.64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1595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438400"/>
            <a:ext cx="8229600" cy="4191000"/>
          </a:xfrm>
        </p:spPr>
        <p:txBody>
          <a:bodyPr>
            <a:normAutofit/>
          </a:bodyPr>
          <a:lstStyle/>
          <a:p>
            <a:pPr lvl="1"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 lvl="1"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  <a:p>
            <a:pPr>
              <a:buFontTx/>
              <a:buChar char="-"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>
                <a:solidFill>
                  <a:schemeClr val="bg1"/>
                </a:solidFill>
              </a:rPr>
              <a:t>Treasurer’s Report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219200" y="2514600"/>
            <a:ext cx="74676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Two factors have impacted our balance for 2019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Start-up costs for state PAC were carried over from 2018 and billed in 2019, and were not budgeted for in this year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Annual Meeting costs had about $1500-2000 in excess fees for food and other expenses that have been renegotiated in a new contract.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The proposed budget for 2020 is flat with additions/subtractions from different areas.</a:t>
            </a:r>
          </a:p>
          <a:p>
            <a:br>
              <a:rPr lang="en-US" sz="2000" dirty="0"/>
            </a:br>
            <a:endParaRPr lang="en-US" sz="20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55799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2286000"/>
            <a:ext cx="8229600" cy="3840163"/>
          </a:xfrm>
        </p:spPr>
        <p:txBody>
          <a:bodyPr/>
          <a:lstStyle/>
          <a:p>
            <a:pPr algn="ctr">
              <a:buFontTx/>
              <a:buNone/>
              <a:defRPr/>
            </a:pPr>
            <a:r>
              <a:rPr lang="en-US" sz="3200" dirty="0">
                <a:solidFill>
                  <a:schemeClr val="accent1">
                    <a:lumMod val="75000"/>
                  </a:schemeClr>
                </a:solidFill>
              </a:rPr>
              <a:t>Michael Donahue</a:t>
            </a:r>
          </a:p>
          <a:p>
            <a:pPr marL="0" indent="0">
              <a:buNone/>
              <a:defRPr/>
            </a:pP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Secretary’s Report</a:t>
            </a:r>
            <a:br>
              <a:rPr lang="en-US" dirty="0">
                <a:solidFill>
                  <a:schemeClr val="bg1"/>
                </a:solidFill>
              </a:rPr>
            </a:b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047333"/>
            <a:ext cx="2304298" cy="18245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47800" y="2819400"/>
            <a:ext cx="68580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Working to secure sponsorship for Annual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Organizing the vendor expo for Annual meeting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accent1">
                    <a:lumMod val="75000"/>
                  </a:schemeClr>
                </a:solidFill>
              </a:rPr>
              <a:t>Keeping membership up to date on GAC goings on</a:t>
            </a:r>
          </a:p>
        </p:txBody>
      </p:sp>
    </p:spTree>
    <p:extLst>
      <p:ext uri="{BB962C8B-B14F-4D97-AF65-F5344CB8AC3E}">
        <p14:creationId xmlns:p14="http://schemas.microsoft.com/office/powerpoint/2010/main" val="171380429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2178</TotalTime>
  <Words>1510</Words>
  <Application>Microsoft Office PowerPoint</Application>
  <PresentationFormat>On-screen Show (4:3)</PresentationFormat>
  <Paragraphs>202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4" baseType="lpstr">
      <vt:lpstr>Arial</vt:lpstr>
      <vt:lpstr>Candara</vt:lpstr>
      <vt:lpstr>Symbol</vt:lpstr>
      <vt:lpstr>Wingdings</vt:lpstr>
      <vt:lpstr>Waveform</vt:lpstr>
      <vt:lpstr>Iowa Athletic Trainers’ Society</vt:lpstr>
      <vt:lpstr>Business</vt:lpstr>
      <vt:lpstr>Recognitions</vt:lpstr>
      <vt:lpstr>Newest D5 and NATA Award Winners</vt:lpstr>
      <vt:lpstr>Past President’s Report</vt:lpstr>
      <vt:lpstr>President-Elect Report</vt:lpstr>
      <vt:lpstr>Treasurer’s Report</vt:lpstr>
      <vt:lpstr>Treasurer’s Report</vt:lpstr>
      <vt:lpstr> Secretary’s Report </vt:lpstr>
      <vt:lpstr>Governmental Affairs</vt:lpstr>
      <vt:lpstr>Governmental Affairs</vt:lpstr>
      <vt:lpstr>Governmental Affairs</vt:lpstr>
      <vt:lpstr>Secondary School</vt:lpstr>
      <vt:lpstr>Honors &amp; Awards</vt:lpstr>
      <vt:lpstr>Council on Practice Advancement (Formerly CEPAT)</vt:lpstr>
      <vt:lpstr>Third Party Reimbursement </vt:lpstr>
      <vt:lpstr>Foundation</vt:lpstr>
      <vt:lpstr>Young Professionals</vt:lpstr>
      <vt:lpstr>Student Leadership Council</vt:lpstr>
      <vt:lpstr>Intercollegiate Council for Sports Medicine (formerly CUATC)</vt:lpstr>
      <vt:lpstr>Annual Meeting Committee</vt:lpstr>
      <vt:lpstr>PAC Fund</vt:lpstr>
      <vt:lpstr>Public Relations</vt:lpstr>
      <vt:lpstr>Professional Responsibility</vt:lpstr>
      <vt:lpstr>Presidents Report</vt:lpstr>
      <vt:lpstr>President’s Report</vt:lpstr>
      <vt:lpstr>President’s Report</vt:lpstr>
      <vt:lpstr>Other Business?</vt:lpstr>
      <vt:lpstr>PowerPoint Presentation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Iowa Athletic Trainers’ Society</dc:title>
  <dc:creator>Floy, Brad W</dc:creator>
  <cp:lastModifiedBy>michael.donahue12@gmail.com</cp:lastModifiedBy>
  <cp:revision>135</cp:revision>
  <dcterms:created xsi:type="dcterms:W3CDTF">2018-02-11T04:08:25Z</dcterms:created>
  <dcterms:modified xsi:type="dcterms:W3CDTF">2024-04-11T13:46:48Z</dcterms:modified>
</cp:coreProperties>
</file>