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  <p:sldId id="306" r:id="rId5"/>
    <p:sldId id="260" r:id="rId6"/>
    <p:sldId id="276" r:id="rId7"/>
    <p:sldId id="307" r:id="rId8"/>
    <p:sldId id="313" r:id="rId9"/>
    <p:sldId id="262" r:id="rId10"/>
    <p:sldId id="309" r:id="rId11"/>
    <p:sldId id="311" r:id="rId12"/>
    <p:sldId id="312" r:id="rId13"/>
    <p:sldId id="310" r:id="rId14"/>
    <p:sldId id="284" r:id="rId15"/>
    <p:sldId id="294" r:id="rId16"/>
    <p:sldId id="314" r:id="rId17"/>
    <p:sldId id="269" r:id="rId18"/>
    <p:sldId id="297" r:id="rId19"/>
    <p:sldId id="273" r:id="rId20"/>
    <p:sldId id="292" r:id="rId21"/>
    <p:sldId id="286" r:id="rId22"/>
    <p:sldId id="298" r:id="rId23"/>
    <p:sldId id="293" r:id="rId24"/>
    <p:sldId id="295" r:id="rId25"/>
    <p:sldId id="308" r:id="rId26"/>
    <p:sldId id="291" r:id="rId27"/>
    <p:sldId id="300" r:id="rId28"/>
    <p:sldId id="305" r:id="rId29"/>
    <p:sldId id="268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56" autoAdjust="0"/>
    <p:restoredTop sz="94660"/>
  </p:normalViewPr>
  <p:slideViewPr>
    <p:cSldViewPr>
      <p:cViewPr varScale="1">
        <p:scale>
          <a:sx n="63" d="100"/>
          <a:sy n="63" d="100"/>
        </p:scale>
        <p:origin x="1392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F7A3B-858B-4DFB-8DBC-C8DA05284722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391AB-05A5-49A6-8693-2CD6C1B362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F7A3B-858B-4DFB-8DBC-C8DA05284722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391AB-05A5-49A6-8693-2CD6C1B362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F7A3B-858B-4DFB-8DBC-C8DA05284722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391AB-05A5-49A6-8693-2CD6C1B36265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F7A3B-858B-4DFB-8DBC-C8DA05284722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391AB-05A5-49A6-8693-2CD6C1B3626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F7A3B-858B-4DFB-8DBC-C8DA05284722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391AB-05A5-49A6-8693-2CD6C1B362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F7A3B-858B-4DFB-8DBC-C8DA05284722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391AB-05A5-49A6-8693-2CD6C1B36265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F7A3B-858B-4DFB-8DBC-C8DA05284722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391AB-05A5-49A6-8693-2CD6C1B362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F7A3B-858B-4DFB-8DBC-C8DA05284722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391AB-05A5-49A6-8693-2CD6C1B362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F7A3B-858B-4DFB-8DBC-C8DA05284722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391AB-05A5-49A6-8693-2CD6C1B3626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F7A3B-858B-4DFB-8DBC-C8DA05284722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391AB-05A5-49A6-8693-2CD6C1B36265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F7A3B-858B-4DFB-8DBC-C8DA05284722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391AB-05A5-49A6-8693-2CD6C1B36265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AC0F7A3B-858B-4DFB-8DBC-C8DA05284722}" type="datetimeFigureOut">
              <a:rPr lang="en-US" smtClean="0"/>
              <a:t>4/11/2024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E96391AB-05A5-49A6-8693-2CD6C1B36265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IATSPR@gmail.com)-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457200"/>
            <a:ext cx="7772400" cy="1470025"/>
          </a:xfrm>
        </p:spPr>
        <p:txBody>
          <a:bodyPr/>
          <a:lstStyle/>
          <a:p>
            <a:pPr eaLnBrk="1" hangingPunct="1"/>
            <a:r>
              <a:rPr lang="en-US" dirty="0">
                <a:solidFill>
                  <a:schemeClr val="bg1"/>
                </a:solidFill>
              </a:rPr>
              <a:t>Iowa Athletic Trainers’ Society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438400"/>
            <a:ext cx="6400800" cy="17526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800" dirty="0">
                <a:solidFill>
                  <a:schemeClr val="bg1"/>
                </a:solidFill>
              </a:rPr>
              <a:t>Business Meeting</a:t>
            </a:r>
          </a:p>
          <a:p>
            <a:pPr eaLnBrk="1" hangingPunct="1"/>
            <a:r>
              <a:rPr lang="en-US" sz="2800" dirty="0">
                <a:solidFill>
                  <a:schemeClr val="bg1"/>
                </a:solidFill>
              </a:rPr>
              <a:t>March 20</a:t>
            </a:r>
            <a:r>
              <a:rPr lang="en-US" sz="2800" baseline="30000" dirty="0">
                <a:solidFill>
                  <a:schemeClr val="bg1"/>
                </a:solidFill>
              </a:rPr>
              <a:t>th</a:t>
            </a:r>
            <a:r>
              <a:rPr lang="en-US" sz="2800" dirty="0">
                <a:solidFill>
                  <a:schemeClr val="bg1"/>
                </a:solidFill>
              </a:rPr>
              <a:t>, 2020</a:t>
            </a:r>
          </a:p>
          <a:p>
            <a:pPr eaLnBrk="1" hangingPunct="1"/>
            <a:r>
              <a:rPr lang="en-US" sz="2800" dirty="0">
                <a:solidFill>
                  <a:schemeClr val="bg1"/>
                </a:solidFill>
              </a:rPr>
              <a:t>Omaha, NE</a:t>
            </a:r>
          </a:p>
          <a:p>
            <a:pPr eaLnBrk="1" hangingPunct="1"/>
            <a:endParaRPr lang="en-US" sz="2800" dirty="0">
              <a:solidFill>
                <a:schemeClr val="bg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5029200"/>
            <a:ext cx="2304298" cy="182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68624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76609"/>
            <a:ext cx="8229600" cy="3763963"/>
          </a:xfrm>
        </p:spPr>
        <p:txBody>
          <a:bodyPr/>
          <a:lstStyle/>
          <a:p>
            <a:pPr algn="ctr">
              <a:buFontTx/>
              <a:buNone/>
              <a:defRPr/>
            </a:pPr>
            <a:r>
              <a:rPr lang="en-US" dirty="0">
                <a:solidFill>
                  <a:srgbClr val="0070C0"/>
                </a:solidFill>
              </a:rPr>
              <a:t>Troy </a:t>
            </a:r>
            <a:r>
              <a:rPr lang="en-US" dirty="0" err="1">
                <a:solidFill>
                  <a:srgbClr val="0070C0"/>
                </a:solidFill>
              </a:rPr>
              <a:t>Kleese</a:t>
            </a:r>
            <a:r>
              <a:rPr lang="en-US" dirty="0">
                <a:solidFill>
                  <a:srgbClr val="0070C0"/>
                </a:solidFill>
              </a:rPr>
              <a:t> – Chair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Governmental Affairs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5047333"/>
            <a:ext cx="2304298" cy="1824522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66A6AA3-D0D9-4EB8-B537-41E293155FA6}"/>
              </a:ext>
            </a:extLst>
          </p:cNvPr>
          <p:cNvSpPr/>
          <p:nvPr/>
        </p:nvSpPr>
        <p:spPr>
          <a:xfrm>
            <a:off x="762000" y="2967335"/>
            <a:ext cx="6248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en-US" dirty="0">
              <a:solidFill>
                <a:srgbClr val="0070C0"/>
              </a:solidFill>
            </a:endParaRPr>
          </a:p>
          <a:p>
            <a:pPr>
              <a:defRPr/>
            </a:pP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A1498075-CFC9-4A34-97D9-41806D74EB23}"/>
              </a:ext>
            </a:extLst>
          </p:cNvPr>
          <p:cNvSpPr txBox="1">
            <a:spLocks/>
          </p:cNvSpPr>
          <p:nvPr/>
        </p:nvSpPr>
        <p:spPr>
          <a:xfrm>
            <a:off x="867833" y="2511925"/>
            <a:ext cx="7408333" cy="307979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Members</a:t>
            </a:r>
          </a:p>
          <a:p>
            <a:pPr lvl="1"/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Melanie Mason</a:t>
            </a:r>
          </a:p>
          <a:p>
            <a:pPr lvl="1"/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Nate Newman</a:t>
            </a:r>
          </a:p>
          <a:p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Updates have been posted on IATS website</a:t>
            </a:r>
          </a:p>
          <a:p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Consider “Hit the Hill Day” 2021.  Seek IATS leadership support to promote to all AT education programs and membership in preparation for / participation in the event.  Four other schools (in addition to Drake) are interested in participating next year: </a:t>
            </a:r>
            <a:r>
              <a:rPr lang="en-US" dirty="0" err="1">
                <a:solidFill>
                  <a:schemeClr val="bg2">
                    <a:lumMod val="50000"/>
                  </a:schemeClr>
                </a:solidFill>
              </a:rPr>
              <a:t>Loras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, Grand View, Northwestern, and UNI.  </a:t>
            </a:r>
          </a:p>
          <a:p>
            <a:endParaRPr lang="en-US" dirty="0">
              <a:solidFill>
                <a:schemeClr val="bg2">
                  <a:lumMod val="50000"/>
                </a:schemeClr>
              </a:solidFill>
            </a:endParaRPr>
          </a:p>
          <a:p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31527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76609"/>
            <a:ext cx="8229600" cy="3763963"/>
          </a:xfrm>
        </p:spPr>
        <p:txBody>
          <a:bodyPr/>
          <a:lstStyle/>
          <a:p>
            <a:pPr algn="ctr">
              <a:buFontTx/>
              <a:buNone/>
              <a:defRPr/>
            </a:pPr>
            <a:r>
              <a:rPr lang="en-US" dirty="0">
                <a:solidFill>
                  <a:srgbClr val="0070C0"/>
                </a:solidFill>
              </a:rPr>
              <a:t>Troy </a:t>
            </a:r>
            <a:r>
              <a:rPr lang="en-US" dirty="0" err="1">
                <a:solidFill>
                  <a:srgbClr val="0070C0"/>
                </a:solidFill>
              </a:rPr>
              <a:t>Kleese</a:t>
            </a:r>
            <a:r>
              <a:rPr lang="en-US" dirty="0">
                <a:solidFill>
                  <a:srgbClr val="0070C0"/>
                </a:solidFill>
              </a:rPr>
              <a:t> – Chair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Governmental Affairs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5047333"/>
            <a:ext cx="2304298" cy="1824522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66A6AA3-D0D9-4EB8-B537-41E293155FA6}"/>
              </a:ext>
            </a:extLst>
          </p:cNvPr>
          <p:cNvSpPr/>
          <p:nvPr/>
        </p:nvSpPr>
        <p:spPr>
          <a:xfrm>
            <a:off x="762000" y="2967335"/>
            <a:ext cx="6248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en-US" dirty="0">
              <a:solidFill>
                <a:srgbClr val="0070C0"/>
              </a:solidFill>
            </a:endParaRPr>
          </a:p>
          <a:p>
            <a:pPr>
              <a:defRPr/>
            </a:pP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A1498075-CFC9-4A34-97D9-41806D74EB23}"/>
              </a:ext>
            </a:extLst>
          </p:cNvPr>
          <p:cNvSpPr txBox="1">
            <a:spLocks/>
          </p:cNvSpPr>
          <p:nvPr/>
        </p:nvSpPr>
        <p:spPr>
          <a:xfrm>
            <a:off x="867833" y="2511925"/>
            <a:ext cx="7408333" cy="30797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Bills we are still tracking</a:t>
            </a:r>
          </a:p>
          <a:p>
            <a:pPr lvl="1"/>
            <a:r>
              <a:rPr lang="en-US" sz="1800" dirty="0">
                <a:solidFill>
                  <a:schemeClr val="bg2">
                    <a:lumMod val="50000"/>
                  </a:schemeClr>
                </a:solidFill>
              </a:rPr>
              <a:t>HF 2470 – loosen restrictions on convictions and eligibility of obtaining a license. 	</a:t>
            </a:r>
          </a:p>
          <a:p>
            <a:pPr lvl="2"/>
            <a:r>
              <a:rPr lang="en-US" sz="1800" dirty="0">
                <a:solidFill>
                  <a:schemeClr val="bg2">
                    <a:lumMod val="50000"/>
                  </a:schemeClr>
                </a:solidFill>
              </a:rPr>
              <a:t>Senate companion bill SSB3122</a:t>
            </a:r>
          </a:p>
          <a:p>
            <a:pPr lvl="1"/>
            <a:r>
              <a:rPr lang="en-US" sz="1800" dirty="0">
                <a:solidFill>
                  <a:schemeClr val="bg2">
                    <a:lumMod val="50000"/>
                  </a:schemeClr>
                </a:solidFill>
              </a:rPr>
              <a:t>SF2329 – OTs want on concussion bill. Passed unanimously in the Senate and passed 22-1 in House committee and is eligible for debate on the House Floor.</a:t>
            </a:r>
          </a:p>
          <a:p>
            <a:pPr lvl="1"/>
            <a:r>
              <a:rPr lang="en-US" sz="1800" dirty="0">
                <a:solidFill>
                  <a:schemeClr val="bg2">
                    <a:lumMod val="50000"/>
                  </a:schemeClr>
                </a:solidFill>
              </a:rPr>
              <a:t>SF2393 – similar to HF2470 but adds in military service/spouse to receive license easier.</a:t>
            </a:r>
          </a:p>
          <a:p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47841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76609"/>
            <a:ext cx="8229600" cy="3763963"/>
          </a:xfrm>
        </p:spPr>
        <p:txBody>
          <a:bodyPr/>
          <a:lstStyle/>
          <a:p>
            <a:pPr algn="ctr">
              <a:buFontTx/>
              <a:buNone/>
              <a:defRPr/>
            </a:pPr>
            <a:r>
              <a:rPr lang="en-US" dirty="0">
                <a:solidFill>
                  <a:srgbClr val="0070C0"/>
                </a:solidFill>
              </a:rPr>
              <a:t>Troy </a:t>
            </a:r>
            <a:r>
              <a:rPr lang="en-US" dirty="0" err="1">
                <a:solidFill>
                  <a:srgbClr val="0070C0"/>
                </a:solidFill>
              </a:rPr>
              <a:t>Kleese</a:t>
            </a:r>
            <a:r>
              <a:rPr lang="en-US" dirty="0">
                <a:solidFill>
                  <a:srgbClr val="0070C0"/>
                </a:solidFill>
              </a:rPr>
              <a:t> – Chair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Governmental Affairs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5047333"/>
            <a:ext cx="2304298" cy="1824522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66A6AA3-D0D9-4EB8-B537-41E293155FA6}"/>
              </a:ext>
            </a:extLst>
          </p:cNvPr>
          <p:cNvSpPr/>
          <p:nvPr/>
        </p:nvSpPr>
        <p:spPr>
          <a:xfrm>
            <a:off x="762000" y="2967335"/>
            <a:ext cx="6248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en-US" dirty="0">
              <a:solidFill>
                <a:srgbClr val="0070C0"/>
              </a:solidFill>
            </a:endParaRPr>
          </a:p>
          <a:p>
            <a:pPr>
              <a:defRPr/>
            </a:pP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A1498075-CFC9-4A34-97D9-41806D74EB23}"/>
              </a:ext>
            </a:extLst>
          </p:cNvPr>
          <p:cNvSpPr txBox="1">
            <a:spLocks/>
          </p:cNvSpPr>
          <p:nvPr/>
        </p:nvSpPr>
        <p:spPr>
          <a:xfrm>
            <a:off x="867833" y="2511925"/>
            <a:ext cx="7408333" cy="30797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Bills we are still tracking (Cont.)</a:t>
            </a:r>
          </a:p>
          <a:p>
            <a:pPr lvl="1"/>
            <a:r>
              <a:rPr lang="en-US" sz="1800" dirty="0">
                <a:solidFill>
                  <a:schemeClr val="bg2">
                    <a:lumMod val="50000"/>
                  </a:schemeClr>
                </a:solidFill>
              </a:rPr>
              <a:t>SF2392 </a:t>
            </a:r>
          </a:p>
          <a:p>
            <a:pPr lvl="2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Deals with how to handle unregulated health professions</a:t>
            </a:r>
          </a:p>
          <a:p>
            <a:pPr lvl="2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In order to change scope of practice must have a member of the General Assembly submit proposed change to President of Senate and Speaker of the House </a:t>
            </a:r>
          </a:p>
          <a:p>
            <a:pPr lvl="2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If they deem that it meets requirements then it will be assigned to a committee</a:t>
            </a:r>
          </a:p>
          <a:p>
            <a:pPr lvl="2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Sunset review of all boards between 2021-26</a:t>
            </a:r>
          </a:p>
          <a:p>
            <a:pPr lvl="2"/>
            <a:r>
              <a:rPr lang="en-US" sz="1600" dirty="0">
                <a:solidFill>
                  <a:schemeClr val="bg2">
                    <a:lumMod val="50000"/>
                  </a:schemeClr>
                </a:solidFill>
              </a:rPr>
              <a:t>Each board is responsible for defending the need for it. </a:t>
            </a:r>
          </a:p>
          <a:p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15408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76609"/>
            <a:ext cx="8229600" cy="3763963"/>
          </a:xfrm>
        </p:spPr>
        <p:txBody>
          <a:bodyPr>
            <a:normAutofit fontScale="77500" lnSpcReduction="20000"/>
          </a:bodyPr>
          <a:lstStyle/>
          <a:p>
            <a:pPr algn="ctr">
              <a:buFontTx/>
              <a:buNone/>
              <a:defRPr/>
            </a:pPr>
            <a:r>
              <a:rPr lang="en-US" dirty="0">
                <a:solidFill>
                  <a:srgbClr val="0070C0"/>
                </a:solidFill>
              </a:rPr>
              <a:t>Jill </a:t>
            </a:r>
            <a:r>
              <a:rPr lang="en-US" dirty="0" err="1">
                <a:solidFill>
                  <a:srgbClr val="0070C0"/>
                </a:solidFill>
              </a:rPr>
              <a:t>Kinzlie</a:t>
            </a:r>
            <a:r>
              <a:rPr lang="en-US" dirty="0">
                <a:solidFill>
                  <a:srgbClr val="0070C0"/>
                </a:solidFill>
              </a:rPr>
              <a:t> – Chair</a:t>
            </a:r>
          </a:p>
          <a:p>
            <a:pPr>
              <a:defRPr/>
            </a:pPr>
            <a:r>
              <a:rPr lang="en-US" dirty="0">
                <a:solidFill>
                  <a:srgbClr val="0070C0"/>
                </a:solidFill>
              </a:rPr>
              <a:t>Members</a:t>
            </a:r>
          </a:p>
          <a:p>
            <a:pPr lvl="1">
              <a:defRPr/>
            </a:pPr>
            <a:r>
              <a:rPr lang="en-US" dirty="0">
                <a:solidFill>
                  <a:srgbClr val="0070C0"/>
                </a:solidFill>
              </a:rPr>
              <a:t>Kaelene Voorhees</a:t>
            </a:r>
          </a:p>
          <a:p>
            <a:pPr lvl="1">
              <a:defRPr/>
            </a:pPr>
            <a:r>
              <a:rPr lang="en-US" dirty="0">
                <a:solidFill>
                  <a:srgbClr val="0070C0"/>
                </a:solidFill>
              </a:rPr>
              <a:t>Jessica Wooldridge</a:t>
            </a:r>
          </a:p>
          <a:p>
            <a:pPr lvl="1">
              <a:defRPr/>
            </a:pPr>
            <a:r>
              <a:rPr lang="en-US" dirty="0">
                <a:solidFill>
                  <a:srgbClr val="0070C0"/>
                </a:solidFill>
              </a:rPr>
              <a:t>Kari </a:t>
            </a:r>
            <a:r>
              <a:rPr lang="en-US" dirty="0" err="1">
                <a:solidFill>
                  <a:srgbClr val="0070C0"/>
                </a:solidFill>
              </a:rPr>
              <a:t>Sandquist</a:t>
            </a:r>
            <a:endParaRPr lang="en-US" dirty="0">
              <a:solidFill>
                <a:srgbClr val="0070C0"/>
              </a:solidFill>
            </a:endParaRPr>
          </a:p>
          <a:p>
            <a:pPr lvl="1">
              <a:defRPr/>
            </a:pPr>
            <a:r>
              <a:rPr lang="en-US" dirty="0">
                <a:solidFill>
                  <a:srgbClr val="0070C0"/>
                </a:solidFill>
              </a:rPr>
              <a:t>Sheila Stiles</a:t>
            </a:r>
          </a:p>
          <a:p>
            <a:pPr>
              <a:defRPr/>
            </a:pPr>
            <a:r>
              <a:rPr lang="en-US" dirty="0">
                <a:solidFill>
                  <a:srgbClr val="0070C0"/>
                </a:solidFill>
              </a:rPr>
              <a:t>Attending AD Convention in Iowa City this month and presenting on Concussions</a:t>
            </a:r>
          </a:p>
          <a:p>
            <a:pPr>
              <a:defRPr/>
            </a:pPr>
            <a:r>
              <a:rPr lang="en-US" dirty="0">
                <a:solidFill>
                  <a:srgbClr val="0070C0"/>
                </a:solidFill>
              </a:rPr>
              <a:t>Presented at the Annual BIA conference</a:t>
            </a:r>
          </a:p>
          <a:p>
            <a:pPr>
              <a:defRPr/>
            </a:pPr>
            <a:r>
              <a:rPr lang="en-US" dirty="0">
                <a:solidFill>
                  <a:srgbClr val="0070C0"/>
                </a:solidFill>
              </a:rPr>
              <a:t>Proposal with IHSAA/IGHSAU to form a Health and Safety Committee more to come</a:t>
            </a:r>
          </a:p>
          <a:p>
            <a:pPr>
              <a:defRPr/>
            </a:pPr>
            <a:r>
              <a:rPr lang="en-US" dirty="0">
                <a:solidFill>
                  <a:srgbClr val="0070C0"/>
                </a:solidFill>
              </a:rPr>
              <a:t>10 Current Safe Sport Schools</a:t>
            </a:r>
          </a:p>
          <a:p>
            <a:pPr>
              <a:defRPr/>
            </a:pPr>
            <a:r>
              <a:rPr lang="en-US" dirty="0">
                <a:solidFill>
                  <a:srgbClr val="0070C0"/>
                </a:solidFill>
              </a:rPr>
              <a:t>Fill out your ATLAS Survey please</a:t>
            </a:r>
          </a:p>
          <a:p>
            <a:pPr>
              <a:buFontTx/>
              <a:buNone/>
              <a:defRPr/>
            </a:pP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Secondary School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5047333"/>
            <a:ext cx="2304298" cy="1824522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66A6AA3-D0D9-4EB8-B537-41E293155FA6}"/>
              </a:ext>
            </a:extLst>
          </p:cNvPr>
          <p:cNvSpPr/>
          <p:nvPr/>
        </p:nvSpPr>
        <p:spPr>
          <a:xfrm>
            <a:off x="762000" y="2967335"/>
            <a:ext cx="6248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en-US" dirty="0">
              <a:solidFill>
                <a:srgbClr val="0070C0"/>
              </a:solidFill>
            </a:endParaRPr>
          </a:p>
          <a:p>
            <a:pPr>
              <a:defRPr/>
            </a:pP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47430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2590800"/>
            <a:ext cx="7408333" cy="411479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Chair – Megan Brady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Committee</a:t>
            </a:r>
          </a:p>
          <a:p>
            <a:pPr lvl="1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Lisa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Bengston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Kurt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Flathers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Jessica Woolridge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Nominations are open for awards and scholarships. If you know of any deserving ATs please submit.</a:t>
            </a:r>
          </a:p>
          <a:p>
            <a:pPr lvl="1"/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Honors &amp; Awards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0" y="5199733"/>
            <a:ext cx="2304298" cy="182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77845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209800"/>
            <a:ext cx="7408333" cy="4309872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Iowa Representative: Otto Krueger</a:t>
            </a:r>
          </a:p>
          <a:p>
            <a:pPr fontAlgn="base"/>
            <a:r>
              <a:rPr lang="en-US" sz="2300" dirty="0">
                <a:solidFill>
                  <a:schemeClr val="accent1">
                    <a:lumMod val="75000"/>
                  </a:schemeClr>
                </a:solidFill>
              </a:rPr>
              <a:t>2019/2020 NATA changed committee status to a Council. Sub committees noted below:</a:t>
            </a:r>
          </a:p>
          <a:p>
            <a:pPr lvl="1" fontAlgn="base"/>
            <a:r>
              <a:rPr lang="en-US" sz="2100" dirty="0">
                <a:solidFill>
                  <a:schemeClr val="accent1">
                    <a:lumMod val="75000"/>
                  </a:schemeClr>
                </a:solidFill>
              </a:rPr>
              <a:t>Physician Practice</a:t>
            </a:r>
          </a:p>
          <a:p>
            <a:pPr lvl="1" fontAlgn="base"/>
            <a:r>
              <a:rPr lang="en-US" sz="2100" dirty="0">
                <a:solidFill>
                  <a:schemeClr val="accent1">
                    <a:lumMod val="75000"/>
                  </a:schemeClr>
                </a:solidFill>
              </a:rPr>
              <a:t>Performing Arts</a:t>
            </a:r>
          </a:p>
          <a:p>
            <a:pPr lvl="1" fontAlgn="base"/>
            <a:r>
              <a:rPr lang="en-US" sz="2100" dirty="0">
                <a:solidFill>
                  <a:schemeClr val="accent1">
                    <a:lumMod val="75000"/>
                  </a:schemeClr>
                </a:solidFill>
              </a:rPr>
              <a:t>Health Care Administration</a:t>
            </a:r>
          </a:p>
          <a:p>
            <a:pPr lvl="1" fontAlgn="base"/>
            <a:r>
              <a:rPr lang="en-US" sz="2100" dirty="0">
                <a:solidFill>
                  <a:schemeClr val="accent1">
                    <a:lumMod val="75000"/>
                  </a:schemeClr>
                </a:solidFill>
              </a:rPr>
              <a:t>Occupational</a:t>
            </a:r>
          </a:p>
          <a:p>
            <a:pPr lvl="1" fontAlgn="base"/>
            <a:r>
              <a:rPr lang="en-US" sz="2100" dirty="0">
                <a:solidFill>
                  <a:schemeClr val="accent1">
                    <a:lumMod val="75000"/>
                  </a:schemeClr>
                </a:solidFill>
              </a:rPr>
              <a:t>Armed Forces</a:t>
            </a:r>
          </a:p>
          <a:p>
            <a:pPr lvl="1" fontAlgn="base"/>
            <a:r>
              <a:rPr lang="en-US" sz="2100" dirty="0">
                <a:solidFill>
                  <a:schemeClr val="accent1">
                    <a:lumMod val="75000"/>
                  </a:schemeClr>
                </a:solidFill>
              </a:rPr>
              <a:t>Public Safety</a:t>
            </a:r>
          </a:p>
          <a:p>
            <a:pPr lvl="1" fontAlgn="base"/>
            <a:r>
              <a:rPr lang="en-US" sz="2100" dirty="0">
                <a:solidFill>
                  <a:schemeClr val="accent1">
                    <a:lumMod val="75000"/>
                  </a:schemeClr>
                </a:solidFill>
              </a:rPr>
              <a:t>Rehabilitation Clinic</a:t>
            </a:r>
          </a:p>
          <a:p>
            <a:pPr lvl="1" fontAlgn="base"/>
            <a:r>
              <a:rPr lang="en-US" sz="2100" dirty="0">
                <a:solidFill>
                  <a:schemeClr val="accent1">
                    <a:lumMod val="75000"/>
                  </a:schemeClr>
                </a:solidFill>
              </a:rPr>
              <a:t>Community Outreach</a:t>
            </a:r>
          </a:p>
          <a:p>
            <a:pPr lvl="1" fontAlgn="base"/>
            <a:r>
              <a:rPr lang="en-US" sz="2100" dirty="0">
                <a:solidFill>
                  <a:schemeClr val="accent1">
                    <a:lumMod val="75000"/>
                  </a:schemeClr>
                </a:solidFill>
              </a:rPr>
              <a:t>Private and Emerging Setting</a:t>
            </a:r>
          </a:p>
          <a:p>
            <a:pPr lvl="1" fontAlgn="base"/>
            <a:r>
              <a:rPr lang="en-US" sz="2100" dirty="0">
                <a:solidFill>
                  <a:schemeClr val="accent1">
                    <a:lumMod val="75000"/>
                  </a:schemeClr>
                </a:solidFill>
              </a:rPr>
              <a:t>Analytics and Outcomes</a:t>
            </a:r>
          </a:p>
          <a:p>
            <a:pPr marL="0" indent="0">
              <a:buNone/>
            </a:pP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Council on Practice Advancement</a:t>
            </a:r>
            <a:br>
              <a:rPr lang="en-US" dirty="0"/>
            </a:br>
            <a:r>
              <a:rPr lang="en-US" sz="2000" dirty="0"/>
              <a:t>(Formerly CEPAT)</a:t>
            </a:r>
          </a:p>
        </p:txBody>
      </p:sp>
    </p:spTree>
    <p:extLst>
      <p:ext uri="{BB962C8B-B14F-4D97-AF65-F5344CB8AC3E}">
        <p14:creationId xmlns:p14="http://schemas.microsoft.com/office/powerpoint/2010/main" val="19191533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209800"/>
            <a:ext cx="7408333" cy="4309872"/>
          </a:xfrm>
        </p:spPr>
        <p:txBody>
          <a:bodyPr>
            <a:normAutofit fontScale="62500" lnSpcReduction="20000"/>
          </a:bodyPr>
          <a:lstStyle/>
          <a:p>
            <a:r>
              <a:rPr lang="en-US" sz="4000" dirty="0">
                <a:solidFill>
                  <a:schemeClr val="accent1">
                    <a:lumMod val="75000"/>
                  </a:schemeClr>
                </a:solidFill>
              </a:rPr>
              <a:t>Iowa Representative: Otto Krueger</a:t>
            </a:r>
          </a:p>
          <a:p>
            <a:pPr lvl="1"/>
            <a:r>
              <a:rPr lang="en-US" sz="3200" dirty="0">
                <a:solidFill>
                  <a:schemeClr val="accent1">
                    <a:lumMod val="75000"/>
                  </a:schemeClr>
                </a:solidFill>
              </a:rPr>
              <a:t>Purpose of Committee / Objectives: Drive consistent recognition of athletic trainers as qualified health care professionals to and from insurers/third party </a:t>
            </a:r>
            <a:r>
              <a:rPr lang="en-US" sz="3200" dirty="0" err="1">
                <a:solidFill>
                  <a:schemeClr val="accent1">
                    <a:lumMod val="75000"/>
                  </a:schemeClr>
                </a:solidFill>
              </a:rPr>
              <a:t>payors</a:t>
            </a:r>
            <a:r>
              <a:rPr lang="en-US" sz="3200" dirty="0">
                <a:solidFill>
                  <a:schemeClr val="accent1">
                    <a:lumMod val="75000"/>
                  </a:schemeClr>
                </a:solidFill>
              </a:rPr>
              <a:t> and employers within the state of Iowa.</a:t>
            </a:r>
          </a:p>
          <a:p>
            <a:pPr lvl="1" fontAlgn="base"/>
            <a:r>
              <a:rPr lang="en-US" sz="3200" dirty="0">
                <a:solidFill>
                  <a:schemeClr val="accent1">
                    <a:lumMod val="75000"/>
                  </a:schemeClr>
                </a:solidFill>
              </a:rPr>
              <a:t>CAQH application process completed</a:t>
            </a:r>
          </a:p>
          <a:p>
            <a:pPr lvl="1" fontAlgn="base"/>
            <a:r>
              <a:rPr lang="en-US" sz="3200" dirty="0">
                <a:solidFill>
                  <a:schemeClr val="accent1">
                    <a:lumMod val="75000"/>
                  </a:schemeClr>
                </a:solidFill>
              </a:rPr>
              <a:t>Continue to identify current Iowa licensed Athletic Trainers along with place of employment</a:t>
            </a:r>
          </a:p>
          <a:p>
            <a:pPr lvl="1" fontAlgn="base"/>
            <a:r>
              <a:rPr lang="en-US" sz="3200" dirty="0">
                <a:solidFill>
                  <a:schemeClr val="accent1">
                    <a:lumMod val="75000"/>
                  </a:schemeClr>
                </a:solidFill>
              </a:rPr>
              <a:t>Requests and/or placements of TPR objectives have been sent to all major private insurance carriers. Currently waiting for responses.</a:t>
            </a:r>
          </a:p>
          <a:p>
            <a:pPr lvl="1"/>
            <a:r>
              <a:rPr lang="en-US" sz="3200" dirty="0">
                <a:solidFill>
                  <a:schemeClr val="accent1">
                    <a:lumMod val="75000"/>
                  </a:schemeClr>
                </a:solidFill>
              </a:rPr>
              <a:t>Will ask for Executive Board approval soon in regards to mirroring an Iowa meeting similar to Wisconsin Athletic Trainer’s Associated TPR Symposium.</a:t>
            </a:r>
          </a:p>
          <a:p>
            <a:pPr marL="0" indent="0">
              <a:buNone/>
            </a:pPr>
            <a:br>
              <a:rPr lang="en-US" dirty="0"/>
            </a:b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Third Party Reimbursement</a:t>
            </a:r>
            <a:br>
              <a:rPr lang="en-US" dirty="0"/>
            </a:b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573871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Chair: Chris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Viesselman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Helped with MAATA symposium fundraising event</a:t>
            </a:r>
          </a:p>
          <a:p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To make some improvements am interested in discussing developing a IATS Grant for instate research with the Executive Committee. I have had a couple of questions on available funds for student/faculty research projects. This might be something to get the committee more active and help build speakers for IATS summer symposium. I think we could start small 1-2 $500 grant(s).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Foundation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0" y="5199733"/>
            <a:ext cx="2304298" cy="182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754435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67833" y="1828800"/>
            <a:ext cx="7408333" cy="3450696"/>
          </a:xfrm>
        </p:spPr>
        <p:txBody>
          <a:bodyPr>
            <a:normAutofit fontScale="85000" lnSpcReduction="20000"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Chair: Carissa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Tigges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Members: </a:t>
            </a:r>
          </a:p>
          <a:p>
            <a:pPr lvl="1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Katie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Staiert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Shelli Green</a:t>
            </a:r>
          </a:p>
          <a:p>
            <a:pPr lvl="1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Samantha Busch</a:t>
            </a:r>
          </a:p>
          <a:p>
            <a:pPr lvl="1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Allison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Klapperich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 </a:t>
            </a:r>
          </a:p>
          <a:p>
            <a:pPr lvl="1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Kayla Johnson</a:t>
            </a:r>
          </a:p>
          <a:p>
            <a:pPr lvl="1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Amber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Schnittjer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Recognition and nomination of worthy YPs for State and District Awards.</a:t>
            </a:r>
            <a:br>
              <a:rPr lang="en-US" dirty="0"/>
            </a:b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Young Professionals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5047333"/>
            <a:ext cx="2304298" cy="182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11192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7833" y="1828800"/>
            <a:ext cx="7408333" cy="4191000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en-US" sz="3400" dirty="0">
                <a:solidFill>
                  <a:schemeClr val="accent1">
                    <a:lumMod val="50000"/>
                  </a:schemeClr>
                </a:solidFill>
              </a:rPr>
              <a:t>Chair (Advisor): Jessica </a:t>
            </a:r>
            <a:r>
              <a:rPr lang="en-US" sz="3400" dirty="0" err="1">
                <a:solidFill>
                  <a:schemeClr val="accent1">
                    <a:lumMod val="50000"/>
                  </a:schemeClr>
                </a:solidFill>
              </a:rPr>
              <a:t>Drenth</a:t>
            </a:r>
            <a:endParaRPr lang="en-US" sz="3400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sz="2900" dirty="0">
                <a:solidFill>
                  <a:schemeClr val="accent1">
                    <a:lumMod val="75000"/>
                  </a:schemeClr>
                </a:solidFill>
              </a:rPr>
              <a:t>Committee 2019-20: </a:t>
            </a:r>
          </a:p>
          <a:p>
            <a:pPr lvl="1"/>
            <a:r>
              <a:rPr lang="en-US" sz="2900" dirty="0">
                <a:solidFill>
                  <a:schemeClr val="accent1">
                    <a:lumMod val="75000"/>
                  </a:schemeClr>
                </a:solidFill>
              </a:rPr>
              <a:t>President – Blake Wooten (Central)</a:t>
            </a:r>
          </a:p>
          <a:p>
            <a:pPr lvl="1"/>
            <a:r>
              <a:rPr lang="en-US" sz="2900" dirty="0">
                <a:solidFill>
                  <a:schemeClr val="accent1">
                    <a:lumMod val="75000"/>
                  </a:schemeClr>
                </a:solidFill>
              </a:rPr>
              <a:t>VP – Lauren </a:t>
            </a:r>
            <a:r>
              <a:rPr lang="en-US" sz="2900" dirty="0" err="1">
                <a:solidFill>
                  <a:schemeClr val="accent1">
                    <a:lumMod val="75000"/>
                  </a:schemeClr>
                </a:solidFill>
              </a:rPr>
              <a:t>Ranquist</a:t>
            </a:r>
            <a:r>
              <a:rPr lang="en-US" sz="2900" dirty="0">
                <a:solidFill>
                  <a:schemeClr val="accent1">
                    <a:lumMod val="75000"/>
                  </a:schemeClr>
                </a:solidFill>
              </a:rPr>
              <a:t> (ISU)</a:t>
            </a:r>
          </a:p>
          <a:p>
            <a:pPr lvl="1"/>
            <a:r>
              <a:rPr lang="en-US" sz="2900" dirty="0">
                <a:solidFill>
                  <a:schemeClr val="accent1">
                    <a:lumMod val="75000"/>
                  </a:schemeClr>
                </a:solidFill>
              </a:rPr>
              <a:t>Secretary – Daniel Nussbaum (Central)</a:t>
            </a:r>
          </a:p>
          <a:p>
            <a:pPr lvl="1"/>
            <a:r>
              <a:rPr lang="en-US" sz="2900" dirty="0">
                <a:solidFill>
                  <a:schemeClr val="accent1">
                    <a:lumMod val="75000"/>
                  </a:schemeClr>
                </a:solidFill>
              </a:rPr>
              <a:t>Treasurer – </a:t>
            </a:r>
            <a:r>
              <a:rPr lang="en-US" sz="2900" dirty="0" err="1">
                <a:solidFill>
                  <a:schemeClr val="accent1">
                    <a:lumMod val="75000"/>
                  </a:schemeClr>
                </a:solidFill>
              </a:rPr>
              <a:t>Rozlyn</a:t>
            </a:r>
            <a:r>
              <a:rPr lang="en-US" sz="2900" dirty="0">
                <a:solidFill>
                  <a:schemeClr val="accent1">
                    <a:lumMod val="75000"/>
                  </a:schemeClr>
                </a:solidFill>
              </a:rPr>
              <a:t> Elbert (ISU)</a:t>
            </a:r>
          </a:p>
          <a:p>
            <a:r>
              <a:rPr lang="en-US" sz="2900" dirty="0">
                <a:solidFill>
                  <a:schemeClr val="accent1">
                    <a:lumMod val="75000"/>
                  </a:schemeClr>
                </a:solidFill>
              </a:rPr>
              <a:t>This year we have had participation from Central College, Clarke, Iowa State University (ISU), </a:t>
            </a:r>
            <a:r>
              <a:rPr lang="en-US" sz="2900" dirty="0" err="1">
                <a:solidFill>
                  <a:schemeClr val="accent1">
                    <a:lumMod val="75000"/>
                  </a:schemeClr>
                </a:solidFill>
              </a:rPr>
              <a:t>Loras</a:t>
            </a:r>
            <a:r>
              <a:rPr lang="en-US" sz="2900" dirty="0">
                <a:solidFill>
                  <a:schemeClr val="accent1">
                    <a:lumMod val="75000"/>
                  </a:schemeClr>
                </a:solidFill>
              </a:rPr>
              <a:t> College, University of Iowa (UI), Northern Iowa University (UNI), and Drake.</a:t>
            </a:r>
          </a:p>
          <a:p>
            <a:r>
              <a:rPr lang="en-US" sz="2900" dirty="0">
                <a:solidFill>
                  <a:schemeClr val="accent1">
                    <a:lumMod val="75000"/>
                  </a:schemeClr>
                </a:solidFill>
              </a:rPr>
              <a:t>Quiz Bowl - ISU, </a:t>
            </a:r>
            <a:r>
              <a:rPr lang="en-US" sz="2900" dirty="0" err="1">
                <a:solidFill>
                  <a:schemeClr val="accent1">
                    <a:lumMod val="75000"/>
                  </a:schemeClr>
                </a:solidFill>
              </a:rPr>
              <a:t>Loras</a:t>
            </a:r>
            <a:r>
              <a:rPr lang="en-US" sz="2900" dirty="0">
                <a:solidFill>
                  <a:schemeClr val="accent1">
                    <a:lumMod val="75000"/>
                  </a:schemeClr>
                </a:solidFill>
              </a:rPr>
              <a:t>, Central, UI, Clarke, Northwestern, UNI, and Drake.</a:t>
            </a:r>
          </a:p>
          <a:p>
            <a:pPr lvl="1"/>
            <a:r>
              <a:rPr lang="en-US" sz="2900" dirty="0" err="1">
                <a:solidFill>
                  <a:schemeClr val="accent1">
                    <a:lumMod val="75000"/>
                  </a:schemeClr>
                </a:solidFill>
              </a:rPr>
              <a:t>Loras</a:t>
            </a:r>
            <a:r>
              <a:rPr lang="en-US" sz="2900" dirty="0">
                <a:solidFill>
                  <a:schemeClr val="accent1">
                    <a:lumMod val="75000"/>
                  </a:schemeClr>
                </a:solidFill>
              </a:rPr>
              <a:t> and ISU will represent Iowa at MAATA Quiz Bowl</a:t>
            </a:r>
          </a:p>
          <a:p>
            <a:r>
              <a:rPr lang="en-US" sz="2900" dirty="0">
                <a:solidFill>
                  <a:schemeClr val="accent1">
                    <a:lumMod val="75000"/>
                  </a:schemeClr>
                </a:solidFill>
              </a:rPr>
              <a:t>Have increase social media presence this year</a:t>
            </a:r>
          </a:p>
          <a:p>
            <a:r>
              <a:rPr lang="en-US" sz="2900" dirty="0">
                <a:solidFill>
                  <a:schemeClr val="accent1">
                    <a:lumMod val="75000"/>
                  </a:schemeClr>
                </a:solidFill>
              </a:rPr>
              <a:t>Possible student symposium in the future? 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Student Leadership Council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0" y="5199733"/>
            <a:ext cx="2304298" cy="182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17296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rgbClr val="0070C0"/>
                </a:solidFill>
              </a:rPr>
              <a:t>Call to order</a:t>
            </a:r>
          </a:p>
          <a:p>
            <a:pPr>
              <a:defRPr/>
            </a:pPr>
            <a:r>
              <a:rPr lang="en-US" dirty="0">
                <a:solidFill>
                  <a:srgbClr val="0070C0"/>
                </a:solidFill>
              </a:rPr>
              <a:t>Approval of minutes from May 30</a:t>
            </a:r>
            <a:r>
              <a:rPr lang="en-US" baseline="30000" dirty="0">
                <a:solidFill>
                  <a:srgbClr val="0070C0"/>
                </a:solidFill>
              </a:rPr>
              <a:t>th</a:t>
            </a:r>
            <a:r>
              <a:rPr lang="en-US" dirty="0">
                <a:solidFill>
                  <a:srgbClr val="0070C0"/>
                </a:solidFill>
              </a:rPr>
              <a:t>, 2019 meeting in West Des Moines</a:t>
            </a:r>
          </a:p>
          <a:p>
            <a:pPr lvl="1">
              <a:defRPr/>
            </a:pPr>
            <a:r>
              <a:rPr lang="en-US" dirty="0">
                <a:solidFill>
                  <a:srgbClr val="0070C0"/>
                </a:solidFill>
              </a:rPr>
              <a:t>Available on www.iowaats.com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Business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5047333"/>
            <a:ext cx="2304298" cy="182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85226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Iowa Rep: Vic Miller (ISU)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Committee Members</a:t>
            </a:r>
          </a:p>
          <a:p>
            <a:pPr lvl="1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Andy Newell, Iowa Central CC</a:t>
            </a:r>
          </a:p>
          <a:p>
            <a:pPr lvl="1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Mike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Hadden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, Simpson College</a:t>
            </a:r>
          </a:p>
          <a:p>
            <a:pPr lvl="1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Tim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Weesner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, Iowa State University</a:t>
            </a:r>
          </a:p>
          <a:p>
            <a:endParaRPr lang="en-US" sz="1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566672"/>
          </a:xfrm>
        </p:spPr>
        <p:txBody>
          <a:bodyPr>
            <a:normAutofit fontScale="90000"/>
          </a:bodyPr>
          <a:lstStyle/>
          <a:p>
            <a:r>
              <a:rPr lang="en-US" dirty="0"/>
              <a:t>Intercollegiate Council for Sports Medicine</a:t>
            </a:r>
            <a:br>
              <a:rPr lang="en-US" dirty="0"/>
            </a:br>
            <a:r>
              <a:rPr lang="en-US" sz="1600" dirty="0"/>
              <a:t>(formerly CUATC)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35423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67833" y="2057400"/>
            <a:ext cx="7408333" cy="3450696"/>
          </a:xfrm>
        </p:spPr>
        <p:txBody>
          <a:bodyPr>
            <a:normAutofit fontScale="77500" lnSpcReduction="20000"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Chair: Christine Black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Members: Michael Donahue, Jordan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Viers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Bri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Cleveland, Ashley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Weier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, Jason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Kofoot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and Nathan Newman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Annual Meeting – May 27-28</a:t>
            </a:r>
            <a:r>
              <a:rPr lang="en-US" baseline="30000" dirty="0">
                <a:solidFill>
                  <a:schemeClr val="accent1">
                    <a:lumMod val="75000"/>
                  </a:schemeClr>
                </a:solidFill>
              </a:rPr>
              <a:t>th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2020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There will be 7.5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Categor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 A CEUs and 5.5 EBP CEUs</a:t>
            </a:r>
          </a:p>
          <a:p>
            <a:pPr lvl="1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Topics to include: surgery update, PFS, concussion, RTL, preceptors at the Masters level, joint reductions, OMM lab, LE neural exam.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Awards Banquet at the Marriot Thursday evening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Social at Smash Park after awards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Lunch Thursday will include 3 hot options to choose from for an additional cost.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Registration will open soon 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Annual Meeting Committee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5047333"/>
            <a:ext cx="2304298" cy="182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083051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PAC Fund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024467" y="28278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sz="3200" dirty="0">
                <a:solidFill>
                  <a:schemeClr val="accent1">
                    <a:lumMod val="75000"/>
                  </a:schemeClr>
                </a:solidFill>
              </a:rPr>
              <a:t>Coalition for Iowa Athletic Trainers (CIAT)</a:t>
            </a:r>
          </a:p>
          <a:p>
            <a:pPr lvl="1"/>
            <a:r>
              <a:rPr lang="en-US" sz="3200" dirty="0">
                <a:solidFill>
                  <a:schemeClr val="accent1">
                    <a:lumMod val="75000"/>
                  </a:schemeClr>
                </a:solidFill>
              </a:rPr>
              <a:t>Chair: Dustin Briggs</a:t>
            </a:r>
          </a:p>
          <a:p>
            <a:pPr lvl="1"/>
            <a:endParaRPr lang="en-US" sz="3200" dirty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r>
              <a:rPr lang="en-US" sz="3200" dirty="0">
                <a:solidFill>
                  <a:schemeClr val="accent1">
                    <a:lumMod val="75000"/>
                  </a:schemeClr>
                </a:solidFill>
              </a:rPr>
              <a:t>Fundraising ideas welcome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5047333"/>
            <a:ext cx="2304298" cy="182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79060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67833" y="1981200"/>
            <a:ext cx="7408333" cy="3450696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Chair: Katie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Staiert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 lvl="1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Social media chair: Jessica Wooldridge</a:t>
            </a:r>
          </a:p>
          <a:p>
            <a:r>
              <a:rPr lang="en-US" sz="2200" dirty="0">
                <a:solidFill>
                  <a:schemeClr val="accent1">
                    <a:lumMod val="75000"/>
                  </a:schemeClr>
                </a:solidFill>
              </a:rPr>
              <a:t>Identify an AT or two in each region of the stat that could help contribute from stuff going on in their area (email PR committee at </a:t>
            </a:r>
            <a:r>
              <a:rPr lang="en-US" sz="2200" u="sng" dirty="0">
                <a:solidFill>
                  <a:schemeClr val="accent1">
                    <a:lumMod val="75000"/>
                  </a:schemeClr>
                </a:solidFill>
                <a:hlinkClick r:id="rId2"/>
              </a:rPr>
              <a:t>IATSPR@gmail.com)-</a:t>
            </a:r>
            <a:r>
              <a:rPr lang="en-US" sz="2200" dirty="0">
                <a:solidFill>
                  <a:schemeClr val="accent1">
                    <a:lumMod val="75000"/>
                  </a:schemeClr>
                </a:solidFill>
              </a:rPr>
              <a:t> send any info or promotion of good things in the AT world. This may also help with wider reach outside of just Athletic Trainers.</a:t>
            </a:r>
          </a:p>
          <a:p>
            <a:r>
              <a:rPr lang="en-US" sz="2200" dirty="0">
                <a:solidFill>
                  <a:schemeClr val="accent1">
                    <a:lumMod val="75000"/>
                  </a:schemeClr>
                </a:solidFill>
              </a:rPr>
              <a:t>If any chairs or anyone has anything they would like put on social media or website, let them know.</a:t>
            </a:r>
          </a:p>
          <a:p>
            <a:r>
              <a:rPr lang="en-US" sz="2200" dirty="0">
                <a:solidFill>
                  <a:schemeClr val="accent1">
                    <a:lumMod val="75000"/>
                  </a:schemeClr>
                </a:solidFill>
              </a:rPr>
              <a:t>@</a:t>
            </a:r>
            <a:r>
              <a:rPr lang="en-US" sz="2200" dirty="0" err="1">
                <a:solidFill>
                  <a:schemeClr val="accent1">
                    <a:lumMod val="75000"/>
                  </a:schemeClr>
                </a:solidFill>
              </a:rPr>
              <a:t>IowaATSociety</a:t>
            </a:r>
            <a:endParaRPr lang="en-US" sz="22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sz="2200" dirty="0">
                <a:solidFill>
                  <a:schemeClr val="accent1">
                    <a:lumMod val="75000"/>
                  </a:schemeClr>
                </a:solidFill>
              </a:rPr>
              <a:t>FB – Iowa Athletic Trainers’ Society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 Relations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5047333"/>
            <a:ext cx="2304298" cy="182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89226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Chair: Peter 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Neibert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No Report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Professional Responsibility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5047333"/>
            <a:ext cx="2304298" cy="182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545323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IMS Meeting Update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AT Cares</a:t>
            </a:r>
          </a:p>
          <a:p>
            <a:pPr lvl="1"/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Jennifer Rogers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NPI numbers</a:t>
            </a:r>
          </a:p>
          <a:p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Goal to increase member involvement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Presidents Report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5047333"/>
            <a:ext cx="2304298" cy="182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481500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endParaRPr lang="en-US" dirty="0">
              <a:solidFill>
                <a:srgbClr val="0070C0"/>
              </a:solidFill>
            </a:endParaRPr>
          </a:p>
          <a:p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President’s Report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5047333"/>
            <a:ext cx="2304298" cy="1824522"/>
          </a:xfrm>
          <a:prstGeom prst="rect">
            <a:avLst/>
          </a:prstGeom>
        </p:spPr>
      </p:pic>
      <p:sp>
        <p:nvSpPr>
          <p:cNvPr id="5" name="Content Placeholder 1">
            <a:extLst>
              <a:ext uri="{FF2B5EF4-FFF2-40B4-BE49-F238E27FC236}">
                <a16:creationId xmlns:a16="http://schemas.microsoft.com/office/drawing/2014/main" id="{003363EF-9AB4-437D-A0C5-8C66EEF832F4}"/>
              </a:ext>
            </a:extLst>
          </p:cNvPr>
          <p:cNvSpPr txBox="1">
            <a:spLocks/>
          </p:cNvSpPr>
          <p:nvPr/>
        </p:nvSpPr>
        <p:spPr>
          <a:xfrm>
            <a:off x="838200" y="2438400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66800" y="1828123"/>
            <a:ext cx="73914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MAATA budget surplus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Each state will get $5000/</a:t>
            </a:r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yr</a:t>
            </a:r>
            <a:r>
              <a:rPr lang="en-US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over a 3 year period for used to help support the membership in helpful ways (meant to not just be for “catching up the </a:t>
            </a:r>
            <a:r>
              <a:rPr lang="en-US">
                <a:solidFill>
                  <a:schemeClr val="accent1">
                    <a:lumMod val="75000"/>
                  </a:schemeClr>
                </a:solidFill>
              </a:rPr>
              <a:t>budget”)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Leadership training for District BOD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MAATA doubled its contribution to the NATA Foundation over the next 3 years.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Help for buses to MAATA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Each state will get $1000 for a Legislative Boot Camp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On-line CEUs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On-line QPR (Suicide prevention) Training for 50 members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Registration and Hotel for 1 member from each state for Care Conference at MAATA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Speaker Bureau for state meetings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1473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2438400"/>
            <a:ext cx="7408333" cy="3962400"/>
          </a:xfrm>
        </p:spPr>
        <p:txBody>
          <a:bodyPr>
            <a:normAutofit/>
          </a:bodyPr>
          <a:lstStyle/>
          <a:p>
            <a:endParaRPr lang="en-US" dirty="0">
              <a:solidFill>
                <a:schemeClr val="bg2">
                  <a:lumMod val="50000"/>
                </a:schemeClr>
              </a:solidFill>
            </a:endParaRPr>
          </a:p>
          <a:p>
            <a:endParaRPr 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7565" y="304800"/>
            <a:ext cx="8229600" cy="1252728"/>
          </a:xfrm>
        </p:spPr>
        <p:txBody>
          <a:bodyPr/>
          <a:lstStyle/>
          <a:p>
            <a:r>
              <a:rPr lang="en-US" dirty="0"/>
              <a:t>President’s Report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5047333"/>
            <a:ext cx="2304298" cy="182452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66800" y="2209800"/>
            <a:ext cx="6598919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We need more ATs involved throughout the state. 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My goal is to make sure that our committees have projects to help promote athletic training throughout the state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If you are interested in helping on a committee reach out and we will get you in the right place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Future Business:</a:t>
            </a:r>
          </a:p>
          <a:p>
            <a:pPr marL="800100" lvl="1" indent="-342900">
              <a:buFont typeface="Wingdings" panose="05000000000000000000" pitchFamily="2" charset="2"/>
              <a:buChar char="v"/>
            </a:pP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Legislative effort – Senator </a:t>
            </a:r>
            <a:r>
              <a:rPr lang="en-US" sz="2000" dirty="0" err="1">
                <a:solidFill>
                  <a:schemeClr val="accent1">
                    <a:lumMod val="75000"/>
                  </a:schemeClr>
                </a:solidFill>
              </a:rPr>
              <a:t>Cournoyer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 (Clinton County) has reached out about a Student Loan Repayment Bill for Athletic Trainers </a:t>
            </a:r>
          </a:p>
          <a:p>
            <a:pPr marL="800100" lvl="1" indent="-342900">
              <a:buFont typeface="Wingdings" panose="05000000000000000000" pitchFamily="2" charset="2"/>
              <a:buChar char="v"/>
            </a:pPr>
            <a:r>
              <a:rPr lang="en-US" sz="2000" dirty="0">
                <a:solidFill>
                  <a:schemeClr val="accent1">
                    <a:lumMod val="75000"/>
                  </a:schemeClr>
                </a:solidFill>
              </a:rPr>
              <a:t>Work with IFCA on placing an AT in every high school.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247849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Business?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0" y="5199733"/>
            <a:ext cx="2304298" cy="182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36356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2697163"/>
          </a:xfrm>
        </p:spPr>
        <p:txBody>
          <a:bodyPr>
            <a:normAutofit fontScale="92500" lnSpcReduction="20000"/>
          </a:bodyPr>
          <a:lstStyle/>
          <a:p>
            <a:pPr algn="ctr">
              <a:buFontTx/>
              <a:buNone/>
            </a:pPr>
            <a:endParaRPr lang="en-US" b="1" dirty="0">
              <a:solidFill>
                <a:schemeClr val="accent2"/>
              </a:solidFill>
            </a:endParaRPr>
          </a:p>
          <a:p>
            <a:pPr algn="ctr">
              <a:buFontTx/>
              <a:buNone/>
            </a:pPr>
            <a:r>
              <a:rPr lang="en-US" b="1" dirty="0">
                <a:solidFill>
                  <a:schemeClr val="accent2"/>
                </a:solidFill>
              </a:rPr>
              <a:t>As always, IATS is looking for ways to involve our membership and mentor members into leadership and committee positions.  Please contact us for opportunities. </a:t>
            </a:r>
          </a:p>
          <a:p>
            <a:pPr algn="ctr">
              <a:buFontTx/>
              <a:buNone/>
            </a:pPr>
            <a:r>
              <a:rPr lang="en-US" b="1" dirty="0">
                <a:solidFill>
                  <a:schemeClr val="accent2"/>
                </a:solidFill>
              </a:rPr>
              <a:t>This is your society and we want you to be involved and share your knowledge and passion for the profession.</a:t>
            </a:r>
          </a:p>
          <a:p>
            <a:pPr algn="ctr">
              <a:buFontTx/>
              <a:buNone/>
            </a:pPr>
            <a:endParaRPr lang="en-US" b="1" dirty="0">
              <a:solidFill>
                <a:schemeClr val="accent2"/>
              </a:solidFill>
            </a:endParaRPr>
          </a:p>
          <a:p>
            <a:pPr algn="ctr">
              <a:buFontTx/>
              <a:buNone/>
            </a:pPr>
            <a:r>
              <a:rPr lang="en-US" b="1" dirty="0">
                <a:solidFill>
                  <a:schemeClr val="accent2"/>
                </a:solidFill>
              </a:rPr>
              <a:t>THANK YOU!</a:t>
            </a:r>
          </a:p>
          <a:p>
            <a:pPr algn="ctr">
              <a:buFontTx/>
              <a:buNone/>
            </a:pPr>
            <a:endParaRPr lang="en-US" dirty="0">
              <a:solidFill>
                <a:schemeClr val="accent2"/>
              </a:solidFill>
            </a:endParaRPr>
          </a:p>
          <a:p>
            <a:pPr>
              <a:buFontTx/>
              <a:buNone/>
            </a:pPr>
            <a:endParaRPr lang="en-US" dirty="0">
              <a:solidFill>
                <a:schemeClr val="accent2"/>
              </a:solidFill>
            </a:endParaRPr>
          </a:p>
          <a:p>
            <a:pPr>
              <a:buFontTx/>
              <a:buNone/>
            </a:pPr>
            <a:endParaRPr lang="en-US" dirty="0">
              <a:solidFill>
                <a:schemeClr val="accent2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5047333"/>
            <a:ext cx="2304298" cy="182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94502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>
            <a:normAutofit/>
          </a:bodyPr>
          <a:lstStyle/>
          <a:p>
            <a:pPr algn="ctr">
              <a:buFontTx/>
              <a:buNone/>
              <a:defRPr/>
            </a:pPr>
            <a:r>
              <a:rPr lang="en-US" dirty="0">
                <a:solidFill>
                  <a:srgbClr val="0070C0"/>
                </a:solidFill>
              </a:rPr>
              <a:t>NATA Hall of Fame</a:t>
            </a:r>
          </a:p>
          <a:p>
            <a:pPr algn="ctr">
              <a:buFontTx/>
              <a:buNone/>
              <a:defRPr/>
            </a:pPr>
            <a:r>
              <a:rPr lang="en-US" dirty="0">
                <a:solidFill>
                  <a:srgbClr val="0070C0"/>
                </a:solidFill>
              </a:rPr>
              <a:t>MAATA Hall of Fame</a:t>
            </a:r>
          </a:p>
          <a:p>
            <a:pPr algn="ctr">
              <a:buFontTx/>
              <a:buNone/>
              <a:defRPr/>
            </a:pPr>
            <a:r>
              <a:rPr lang="en-US" dirty="0">
                <a:solidFill>
                  <a:srgbClr val="0070C0"/>
                </a:solidFill>
              </a:rPr>
              <a:t>IATS Hall of Honor Members</a:t>
            </a:r>
          </a:p>
          <a:p>
            <a:pPr algn="ctr">
              <a:buFontTx/>
              <a:buNone/>
              <a:defRPr/>
            </a:pPr>
            <a:r>
              <a:rPr lang="en-US" dirty="0">
                <a:solidFill>
                  <a:srgbClr val="0070C0"/>
                </a:solidFill>
              </a:rPr>
              <a:t>NATA Award Winners</a:t>
            </a:r>
          </a:p>
          <a:p>
            <a:pPr algn="ctr">
              <a:buFontTx/>
              <a:buNone/>
              <a:defRPr/>
            </a:pPr>
            <a:r>
              <a:rPr lang="en-US" dirty="0">
                <a:solidFill>
                  <a:srgbClr val="0070C0"/>
                </a:solidFill>
              </a:rPr>
              <a:t>25 years (or more)</a:t>
            </a:r>
          </a:p>
          <a:p>
            <a:pPr algn="ctr">
              <a:buFontTx/>
              <a:buNone/>
              <a:defRPr/>
            </a:pPr>
            <a:r>
              <a:rPr lang="en-US" dirty="0">
                <a:solidFill>
                  <a:srgbClr val="0070C0"/>
                </a:solidFill>
              </a:rPr>
              <a:t>20 years</a:t>
            </a:r>
          </a:p>
          <a:p>
            <a:pPr algn="ctr">
              <a:buFontTx/>
              <a:buNone/>
              <a:defRPr/>
            </a:pPr>
            <a:r>
              <a:rPr lang="en-US" dirty="0">
                <a:solidFill>
                  <a:srgbClr val="0070C0"/>
                </a:solidFill>
              </a:rPr>
              <a:t>15 years</a:t>
            </a:r>
          </a:p>
          <a:p>
            <a:pPr algn="ctr">
              <a:buFontTx/>
              <a:buNone/>
              <a:defRPr/>
            </a:pPr>
            <a:r>
              <a:rPr lang="en-US" dirty="0">
                <a:solidFill>
                  <a:srgbClr val="0070C0"/>
                </a:solidFill>
              </a:rPr>
              <a:t>students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Recognitions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5047333"/>
            <a:ext cx="2304298" cy="182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5102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2490765"/>
            <a:ext cx="7408333" cy="3450696"/>
          </a:xfrm>
        </p:spPr>
        <p:txBody>
          <a:bodyPr>
            <a:normAutofit/>
          </a:bodyPr>
          <a:lstStyle/>
          <a:p>
            <a:r>
              <a:rPr lang="en-US" dirty="0"/>
              <a:t>Emma Nye – NATA Young Professionals Committee Distinction Award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Newest D5 and NATA Award Winners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5029200"/>
            <a:ext cx="2304298" cy="1824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15312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229600" cy="3763963"/>
          </a:xfrm>
        </p:spPr>
        <p:txBody>
          <a:bodyPr/>
          <a:lstStyle/>
          <a:p>
            <a:pPr algn="ctr">
              <a:buFontTx/>
              <a:buNone/>
              <a:defRPr/>
            </a:pPr>
            <a:r>
              <a:rPr lang="en-US" dirty="0">
                <a:solidFill>
                  <a:srgbClr val="0070C0"/>
                </a:solidFill>
              </a:rPr>
              <a:t>Brad Floy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Past President’s Report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5047333"/>
            <a:ext cx="2304298" cy="1824522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466A6AA3-D0D9-4EB8-B537-41E293155FA6}"/>
              </a:ext>
            </a:extLst>
          </p:cNvPr>
          <p:cNvSpPr/>
          <p:nvPr/>
        </p:nvSpPr>
        <p:spPr>
          <a:xfrm>
            <a:off x="762000" y="2967335"/>
            <a:ext cx="6248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endParaRPr lang="en-US" dirty="0">
              <a:solidFill>
                <a:srgbClr val="0070C0"/>
              </a:solidFill>
            </a:endParaRPr>
          </a:p>
          <a:p>
            <a:pPr>
              <a:defRPr/>
            </a:pP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A1498075-CFC9-4A34-97D9-41806D74EB23}"/>
              </a:ext>
            </a:extLst>
          </p:cNvPr>
          <p:cNvSpPr txBox="1">
            <a:spLocks/>
          </p:cNvSpPr>
          <p:nvPr/>
        </p:nvSpPr>
        <p:spPr>
          <a:xfrm>
            <a:off x="857501" y="3048001"/>
            <a:ext cx="7408333" cy="30797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Election Results</a:t>
            </a:r>
          </a:p>
          <a:p>
            <a:pPr lvl="1"/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President-elect: Vic Miller</a:t>
            </a:r>
          </a:p>
          <a:p>
            <a:pPr lvl="1"/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Treasurer: Jennifer Rogers</a:t>
            </a:r>
          </a:p>
          <a:p>
            <a:pPr lvl="1"/>
            <a:endParaRPr lang="en-US" dirty="0">
              <a:solidFill>
                <a:schemeClr val="bg2">
                  <a:lumMod val="50000"/>
                </a:schemeClr>
              </a:solidFill>
            </a:endParaRPr>
          </a:p>
          <a:p>
            <a:pPr lvl="1"/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Special Thanks to Frank </a:t>
            </a:r>
            <a:r>
              <a:rPr lang="en-US" dirty="0" err="1">
                <a:solidFill>
                  <a:schemeClr val="bg2">
                    <a:lumMod val="50000"/>
                  </a:schemeClr>
                </a:solidFill>
              </a:rPr>
              <a:t>Neu</a:t>
            </a:r>
            <a:r>
              <a:rPr lang="en-US" dirty="0">
                <a:solidFill>
                  <a:schemeClr val="bg2">
                    <a:lumMod val="50000"/>
                  </a:schemeClr>
                </a:solidFill>
              </a:rPr>
              <a:t> for his 10+ years of service to IATS</a:t>
            </a:r>
          </a:p>
        </p:txBody>
      </p:sp>
    </p:spTree>
    <p:extLst>
      <p:ext uri="{BB962C8B-B14F-4D97-AF65-F5344CB8AC3E}">
        <p14:creationId xmlns:p14="http://schemas.microsoft.com/office/powerpoint/2010/main" val="14610455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868" y="2286000"/>
            <a:ext cx="8229600" cy="381000"/>
          </a:xfrm>
        </p:spPr>
        <p:txBody>
          <a:bodyPr>
            <a:normAutofit fontScale="92500" lnSpcReduction="20000"/>
          </a:bodyPr>
          <a:lstStyle/>
          <a:p>
            <a:pPr algn="ctr">
              <a:buFontTx/>
              <a:buNone/>
              <a:defRPr/>
            </a:pPr>
            <a:r>
              <a:rPr lang="en-US" dirty="0">
                <a:solidFill>
                  <a:srgbClr val="0070C0"/>
                </a:solidFill>
              </a:rPr>
              <a:t>Vic Miller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President-Elect Report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5047333"/>
            <a:ext cx="2304298" cy="1824522"/>
          </a:xfrm>
          <a:prstGeom prst="rect">
            <a:avLst/>
          </a:prstGeom>
        </p:spPr>
      </p:pic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75625DE7-5DC3-42B0-98CD-AFA8BA38D102}"/>
              </a:ext>
            </a:extLst>
          </p:cNvPr>
          <p:cNvSpPr txBox="1">
            <a:spLocks/>
          </p:cNvSpPr>
          <p:nvPr/>
        </p:nvSpPr>
        <p:spPr>
          <a:xfrm>
            <a:off x="857501" y="2677101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63895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4191000"/>
          </a:xfrm>
        </p:spPr>
        <p:txBody>
          <a:bodyPr>
            <a:normAutofit/>
          </a:bodyPr>
          <a:lstStyle/>
          <a:p>
            <a:pPr lvl="1">
              <a:buFontTx/>
              <a:buChar char="-"/>
              <a:defRPr/>
            </a:pPr>
            <a:endParaRPr lang="en-US" dirty="0">
              <a:solidFill>
                <a:srgbClr val="0070C0"/>
              </a:solidFill>
            </a:endParaRPr>
          </a:p>
          <a:p>
            <a:pPr lvl="1">
              <a:buFontTx/>
              <a:buChar char="-"/>
              <a:defRPr/>
            </a:pPr>
            <a:endParaRPr lang="en-US" dirty="0">
              <a:solidFill>
                <a:srgbClr val="0070C0"/>
              </a:solidFill>
            </a:endParaRPr>
          </a:p>
          <a:p>
            <a:pPr>
              <a:buFontTx/>
              <a:buChar char="-"/>
              <a:defRPr/>
            </a:pP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Treasurer’s Report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5047333"/>
            <a:ext cx="2304298" cy="182452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219200" y="2514600"/>
            <a:ext cx="74676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2">
                    <a:lumMod val="50000"/>
                  </a:schemeClr>
                </a:solidFill>
              </a:rPr>
              <a:t>Jennifer Rogers – begins her 1</a:t>
            </a:r>
            <a:r>
              <a:rPr lang="en-US" sz="2000" baseline="30000" dirty="0">
                <a:solidFill>
                  <a:schemeClr val="bg2">
                    <a:lumMod val="50000"/>
                  </a:schemeClr>
                </a:solidFill>
              </a:rPr>
              <a:t>st</a:t>
            </a:r>
            <a:r>
              <a:rPr lang="en-US" sz="2000" dirty="0">
                <a:solidFill>
                  <a:schemeClr val="bg2">
                    <a:lumMod val="50000"/>
                  </a:schemeClr>
                </a:solidFill>
              </a:rPr>
              <a:t> term today.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2">
                    <a:lumMod val="50000"/>
                  </a:schemeClr>
                </a:solidFill>
              </a:rPr>
              <a:t>Thank you to Nate Newman for serving as IATS Treasurer for the past 6 years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2">
                    <a:lumMod val="50000"/>
                  </a:schemeClr>
                </a:solidFill>
              </a:rPr>
              <a:t>2019 Revenue = $32,842.70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2">
                    <a:lumMod val="50000"/>
                  </a:schemeClr>
                </a:solidFill>
              </a:rPr>
              <a:t>2019 Expenditures = </a:t>
            </a:r>
            <a:r>
              <a:rPr lang="en-US" sz="2000" dirty="0">
                <a:solidFill>
                  <a:srgbClr val="FF0000"/>
                </a:solidFill>
              </a:rPr>
              <a:t>$38,064.66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2">
                    <a:lumMod val="50000"/>
                  </a:schemeClr>
                </a:solidFill>
              </a:rPr>
              <a:t>2019 Investments = $43,646.61 (+$3,567.32)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2">
                    <a:lumMod val="50000"/>
                  </a:schemeClr>
                </a:solidFill>
              </a:rPr>
              <a:t>2019 Net = </a:t>
            </a:r>
            <a:r>
              <a:rPr lang="en-US" sz="2000" dirty="0">
                <a:solidFill>
                  <a:srgbClr val="FF0000"/>
                </a:solidFill>
              </a:rPr>
              <a:t>$1654.64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71595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4191000"/>
          </a:xfrm>
        </p:spPr>
        <p:txBody>
          <a:bodyPr>
            <a:normAutofit/>
          </a:bodyPr>
          <a:lstStyle/>
          <a:p>
            <a:pPr lvl="1">
              <a:buFontTx/>
              <a:buChar char="-"/>
              <a:defRPr/>
            </a:pPr>
            <a:endParaRPr lang="en-US" dirty="0">
              <a:solidFill>
                <a:srgbClr val="0070C0"/>
              </a:solidFill>
            </a:endParaRPr>
          </a:p>
          <a:p>
            <a:pPr lvl="1">
              <a:buFontTx/>
              <a:buChar char="-"/>
              <a:defRPr/>
            </a:pPr>
            <a:endParaRPr lang="en-US" dirty="0">
              <a:solidFill>
                <a:srgbClr val="0070C0"/>
              </a:solidFill>
            </a:endParaRPr>
          </a:p>
          <a:p>
            <a:pPr>
              <a:buFontTx/>
              <a:buChar char="-"/>
              <a:defRPr/>
            </a:pP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Treasurer’s Report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5047333"/>
            <a:ext cx="2304298" cy="1824522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219200" y="2514600"/>
            <a:ext cx="74676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2">
                    <a:lumMod val="50000"/>
                  </a:schemeClr>
                </a:solidFill>
              </a:rPr>
              <a:t>Two factors have impacted our balance for 2019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2">
                    <a:lumMod val="50000"/>
                  </a:schemeClr>
                </a:solidFill>
              </a:rPr>
              <a:t>Start-up costs for state PAC were carried over from 2018 and billed in 2019, and were not budgeted for in this year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2">
                    <a:lumMod val="50000"/>
                  </a:schemeClr>
                </a:solidFill>
              </a:rPr>
              <a:t>Annual Meeting costs had about $1500-2000 in excess fees for food and other expenses that have been renegotiated in a new contract.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2">
                    <a:lumMod val="50000"/>
                  </a:schemeClr>
                </a:solidFill>
              </a:rPr>
              <a:t>The proposed budget for 2020 is flat with additions/subtractions from different areas.</a:t>
            </a:r>
          </a:p>
          <a:p>
            <a:br>
              <a:rPr lang="en-US" sz="2000" dirty="0"/>
            </a:br>
            <a:endParaRPr lang="en-US" sz="2000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55799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3840163"/>
          </a:xfrm>
        </p:spPr>
        <p:txBody>
          <a:bodyPr/>
          <a:lstStyle/>
          <a:p>
            <a:pPr algn="ctr">
              <a:buFontTx/>
              <a:buNone/>
              <a:defRPr/>
            </a:pPr>
            <a:r>
              <a:rPr lang="en-US" sz="3200" dirty="0">
                <a:solidFill>
                  <a:schemeClr val="accent1">
                    <a:lumMod val="75000"/>
                  </a:schemeClr>
                </a:solidFill>
              </a:rPr>
              <a:t>Michael Donahue</a:t>
            </a:r>
          </a:p>
          <a:p>
            <a:pPr marL="0" indent="0">
              <a:buNone/>
              <a:defRPr/>
            </a:pP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Secretary’s Report</a:t>
            </a:r>
            <a:br>
              <a:rPr lang="en-US" dirty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5600" y="5047333"/>
            <a:ext cx="2304298" cy="182452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447800" y="2819400"/>
            <a:ext cx="6858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Working to secure sponsorship for Annual meeting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Organizing the vendor expo for Annual meeting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Keeping membership up to date on GAC goings on</a:t>
            </a:r>
          </a:p>
        </p:txBody>
      </p:sp>
    </p:spTree>
    <p:extLst>
      <p:ext uri="{BB962C8B-B14F-4D97-AF65-F5344CB8AC3E}">
        <p14:creationId xmlns:p14="http://schemas.microsoft.com/office/powerpoint/2010/main" val="171380429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2178</TotalTime>
  <Words>1510</Words>
  <Application>Microsoft Office PowerPoint</Application>
  <PresentationFormat>On-screen Show (4:3)</PresentationFormat>
  <Paragraphs>202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4" baseType="lpstr">
      <vt:lpstr>Arial</vt:lpstr>
      <vt:lpstr>Candara</vt:lpstr>
      <vt:lpstr>Symbol</vt:lpstr>
      <vt:lpstr>Wingdings</vt:lpstr>
      <vt:lpstr>Waveform</vt:lpstr>
      <vt:lpstr>Iowa Athletic Trainers’ Society</vt:lpstr>
      <vt:lpstr>Business</vt:lpstr>
      <vt:lpstr>Recognitions</vt:lpstr>
      <vt:lpstr>Newest D5 and NATA Award Winners</vt:lpstr>
      <vt:lpstr>Past President’s Report</vt:lpstr>
      <vt:lpstr>President-Elect Report</vt:lpstr>
      <vt:lpstr>Treasurer’s Report</vt:lpstr>
      <vt:lpstr>Treasurer’s Report</vt:lpstr>
      <vt:lpstr> Secretary’s Report </vt:lpstr>
      <vt:lpstr>Governmental Affairs</vt:lpstr>
      <vt:lpstr>Governmental Affairs</vt:lpstr>
      <vt:lpstr>Governmental Affairs</vt:lpstr>
      <vt:lpstr>Secondary School</vt:lpstr>
      <vt:lpstr>Honors &amp; Awards</vt:lpstr>
      <vt:lpstr>Council on Practice Advancement (Formerly CEPAT)</vt:lpstr>
      <vt:lpstr>Third Party Reimbursement </vt:lpstr>
      <vt:lpstr>Foundation</vt:lpstr>
      <vt:lpstr>Young Professionals</vt:lpstr>
      <vt:lpstr>Student Leadership Council</vt:lpstr>
      <vt:lpstr>Intercollegiate Council for Sports Medicine (formerly CUATC)</vt:lpstr>
      <vt:lpstr>Annual Meeting Committee</vt:lpstr>
      <vt:lpstr>PAC Fund</vt:lpstr>
      <vt:lpstr>Public Relations</vt:lpstr>
      <vt:lpstr>Professional Responsibility</vt:lpstr>
      <vt:lpstr>Presidents Report</vt:lpstr>
      <vt:lpstr>President’s Report</vt:lpstr>
      <vt:lpstr>President’s Report</vt:lpstr>
      <vt:lpstr>Other Business?</vt:lpstr>
      <vt:lpstr>PowerPoint Presentation</vt:lpstr>
    </vt:vector>
  </TitlesOfParts>
  <Company>University of Iowa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Iowa Athletic Trainers’ Society</dc:title>
  <dc:creator>Floy, Brad W</dc:creator>
  <cp:lastModifiedBy>michael.donahue12@gmail.com</cp:lastModifiedBy>
  <cp:revision>135</cp:revision>
  <dcterms:created xsi:type="dcterms:W3CDTF">2018-02-11T04:08:25Z</dcterms:created>
  <dcterms:modified xsi:type="dcterms:W3CDTF">2024-04-11T13:46:48Z</dcterms:modified>
</cp:coreProperties>
</file>