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embeddedFontLst>
    <p:embeddedFont>
      <p:font typeface="Source Sans Pro" panose="020B0503030403020204" pitchFamily="34"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7" roundtripDataSignature="AMtx7mj2GMHiLdQw/W9Gahxzza6LOCvC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25575c079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g225575c079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000"/>
              <a:t>Aspects of the website need to be updated and areas of the site need to be cleaned up.  Plans to work on that throughout the summer.</a:t>
            </a:r>
            <a:endParaRPr sz="2000"/>
          </a:p>
          <a:p>
            <a:pPr marL="0" lvl="0" indent="0" algn="l" rtl="0">
              <a:spcBef>
                <a:spcPts val="0"/>
              </a:spcBef>
              <a:spcAft>
                <a:spcPts val="0"/>
              </a:spcAft>
              <a:buNone/>
            </a:pPr>
            <a:r>
              <a:rPr lang="en-US" sz="2000"/>
              <a:t>Several of our committees are interested in hosting virtual continuing education programs throughout the year.  Working with CEC and BOC liaison to develop the process for offering CEUs and other educational opportunities.</a:t>
            </a:r>
            <a:endParaRPr sz="2000"/>
          </a:p>
          <a:p>
            <a:pPr marL="0" lvl="0" indent="0" algn="l" rtl="0">
              <a:spcBef>
                <a:spcPts val="0"/>
              </a:spcBef>
              <a:spcAft>
                <a:spcPts val="0"/>
              </a:spcAft>
              <a:buNone/>
            </a:pPr>
            <a:r>
              <a:rPr lang="en-US" sz="2000"/>
              <a:t>Plans to work with EC to develop sponsorship packages for next year</a:t>
            </a:r>
            <a:endParaRPr sz="2000"/>
          </a:p>
          <a:p>
            <a:pPr marL="0" lvl="0" indent="0" algn="l" rtl="0">
              <a:spcBef>
                <a:spcPts val="0"/>
              </a:spcBef>
              <a:spcAft>
                <a:spcPts val="0"/>
              </a:spcAft>
              <a:buNone/>
            </a:pPr>
            <a:endParaRPr sz="2000"/>
          </a:p>
        </p:txBody>
      </p:sp>
      <p:sp>
        <p:nvSpPr>
          <p:cNvPr id="171" name="Google Shape;171;g225575c079a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1" name="Google Shape;22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1" name="Google Shape;23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9" name="Google Shape;23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225575c079a_0_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2" name="Google Shape;272;g225575c079a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225575c079a_0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9" name="Google Shape;279;g225575c079a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249d0e389b2_1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4" name="Google Shape;294;g249d0e389b2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249d0e389b2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249d0e389b2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g249d0e389b2_0_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000"/>
              <a:t>Nate’s Vision/Goals –  Can’t be done by EC alone.  Need large membership involvement from all settings</a:t>
            </a:r>
            <a:endParaRPr/>
          </a:p>
          <a:p>
            <a:pPr marL="0" lvl="0" indent="0" algn="l" rtl="0">
              <a:spcBef>
                <a:spcPts val="0"/>
              </a:spcBef>
              <a:spcAft>
                <a:spcPts val="0"/>
              </a:spcAft>
              <a:buNone/>
            </a:pPr>
            <a:r>
              <a:rPr lang="en-US" sz="2000"/>
              <a:t>-Townhalls around the state to build support around the state</a:t>
            </a:r>
            <a:endParaRPr/>
          </a:p>
          <a:p>
            <a:pPr marL="0" lvl="0" indent="0" algn="l" rtl="0">
              <a:spcBef>
                <a:spcPts val="0"/>
              </a:spcBef>
              <a:spcAft>
                <a:spcPts val="0"/>
              </a:spcAft>
              <a:buNone/>
            </a:pPr>
            <a:r>
              <a:rPr lang="en-US" sz="2000"/>
              <a:t>-Data will be used for 2024-25 meeting planning</a:t>
            </a:r>
            <a:endParaRPr/>
          </a:p>
        </p:txBody>
      </p:sp>
      <p:sp>
        <p:nvSpPr>
          <p:cNvPr id="152" name="Google Shape;152;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8"/>
        <p:cNvGrpSpPr/>
        <p:nvPr/>
      </p:nvGrpSpPr>
      <p:grpSpPr>
        <a:xfrm>
          <a:off x="0" y="0"/>
          <a:ext cx="0" cy="0"/>
          <a:chOff x="0" y="0"/>
          <a:chExt cx="0" cy="0"/>
        </a:xfrm>
      </p:grpSpPr>
      <p:sp>
        <p:nvSpPr>
          <p:cNvPr id="29" name="Google Shape;29;p2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2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1" name="Google Shape;31;p2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2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3" name="Google Shape;33;p2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2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2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4"/>
        <p:cNvGrpSpPr/>
        <p:nvPr/>
      </p:nvGrpSpPr>
      <p:grpSpPr>
        <a:xfrm>
          <a:off x="0" y="0"/>
          <a:ext cx="0" cy="0"/>
          <a:chOff x="0" y="0"/>
          <a:chExt cx="0" cy="0"/>
        </a:xfrm>
      </p:grpSpPr>
      <p:sp>
        <p:nvSpPr>
          <p:cNvPr id="45" name="Google Shape;45;p2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47" name="Google Shape;4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0"/>
        <p:cNvGrpSpPr/>
        <p:nvPr/>
      </p:nvGrpSpPr>
      <p:grpSpPr>
        <a:xfrm>
          <a:off x="0" y="0"/>
          <a:ext cx="0" cy="0"/>
          <a:chOff x="0" y="0"/>
          <a:chExt cx="0" cy="0"/>
        </a:xfrm>
      </p:grpSpPr>
      <p:sp>
        <p:nvSpPr>
          <p:cNvPr id="51" name="Google Shape;51;p2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2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53" name="Google Shape;53;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3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2"/>
          <p:cNvSpPr>
            <a:spLocks noGrp="1"/>
          </p:cNvSpPr>
          <p:nvPr>
            <p:ph type="pic" idx="2"/>
          </p:nvPr>
        </p:nvSpPr>
        <p:spPr>
          <a:xfrm>
            <a:off x="5183188" y="987425"/>
            <a:ext cx="6172200" cy="4873625"/>
          </a:xfrm>
          <a:prstGeom prst="rect">
            <a:avLst/>
          </a:prstGeom>
          <a:noFill/>
          <a:ln>
            <a:noFill/>
          </a:ln>
        </p:spPr>
      </p:sp>
      <p:sp>
        <p:nvSpPr>
          <p:cNvPr id="68" name="Google Shape;68;p3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
          <p:cNvSpPr txBox="1">
            <a:spLocks noGrp="1"/>
          </p:cNvSpPr>
          <p:nvPr>
            <p:ph type="title"/>
          </p:nvPr>
        </p:nvSpPr>
        <p:spPr>
          <a:xfrm>
            <a:off x="630936" y="639520"/>
            <a:ext cx="3864864" cy="1719072"/>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200"/>
              <a:buFont typeface="Calibri"/>
              <a:buNone/>
            </a:pPr>
            <a:r>
              <a:rPr lang="en-US" sz="4200" b="1"/>
              <a:t>Iowa Athletic Training Society</a:t>
            </a:r>
            <a:endParaRPr/>
          </a:p>
        </p:txBody>
      </p:sp>
      <p:sp>
        <p:nvSpPr>
          <p:cNvPr id="90" name="Google Shape;90;p1"/>
          <p:cNvSpPr/>
          <p:nvPr/>
        </p:nvSpPr>
        <p:spPr>
          <a:xfrm>
            <a:off x="643278" y="2573756"/>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1" name="Google Shape;91;p1"/>
          <p:cNvSpPr txBox="1">
            <a:spLocks noGrp="1"/>
          </p:cNvSpPr>
          <p:nvPr>
            <p:ph type="body" idx="1"/>
          </p:nvPr>
        </p:nvSpPr>
        <p:spPr>
          <a:xfrm>
            <a:off x="630936" y="2807208"/>
            <a:ext cx="4023360" cy="341071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200"/>
              <a:buNone/>
            </a:pPr>
            <a:endParaRPr sz="2200"/>
          </a:p>
          <a:p>
            <a:pPr marL="0" lvl="0" indent="0" algn="ctr" rtl="0">
              <a:lnSpc>
                <a:spcPct val="90000"/>
              </a:lnSpc>
              <a:spcBef>
                <a:spcPts val="1000"/>
              </a:spcBef>
              <a:spcAft>
                <a:spcPts val="0"/>
              </a:spcAft>
              <a:buClr>
                <a:schemeClr val="accent1"/>
              </a:buClr>
              <a:buSzPts val="2800"/>
              <a:buNone/>
            </a:pPr>
            <a:r>
              <a:rPr lang="en-US" b="1">
                <a:solidFill>
                  <a:schemeClr val="accent1"/>
                </a:solidFill>
              </a:rPr>
              <a:t>Business Meeting</a:t>
            </a:r>
            <a:endParaRPr/>
          </a:p>
          <a:p>
            <a:pPr marL="0" lvl="0" indent="0" algn="ctr" rtl="0">
              <a:lnSpc>
                <a:spcPct val="90000"/>
              </a:lnSpc>
              <a:spcBef>
                <a:spcPts val="1000"/>
              </a:spcBef>
              <a:spcAft>
                <a:spcPts val="0"/>
              </a:spcAft>
              <a:buClr>
                <a:schemeClr val="accent1"/>
              </a:buClr>
              <a:buSzPts val="2800"/>
              <a:buNone/>
            </a:pPr>
            <a:r>
              <a:rPr lang="en-US" b="1">
                <a:solidFill>
                  <a:schemeClr val="accent1"/>
                </a:solidFill>
              </a:rPr>
              <a:t>May 26, 2023</a:t>
            </a:r>
            <a:endParaRPr/>
          </a:p>
          <a:p>
            <a:pPr marL="0" lvl="0" indent="0" algn="ctr" rtl="0">
              <a:lnSpc>
                <a:spcPct val="90000"/>
              </a:lnSpc>
              <a:spcBef>
                <a:spcPts val="1000"/>
              </a:spcBef>
              <a:spcAft>
                <a:spcPts val="0"/>
              </a:spcAft>
              <a:buClr>
                <a:schemeClr val="dk1"/>
              </a:buClr>
              <a:buSzPts val="2800"/>
              <a:buNone/>
            </a:pPr>
            <a:endParaRPr b="1">
              <a:solidFill>
                <a:schemeClr val="accent1"/>
              </a:solidFill>
            </a:endParaRPr>
          </a:p>
          <a:p>
            <a:pPr marL="0" lvl="0" indent="0" algn="ctr" rtl="0">
              <a:lnSpc>
                <a:spcPct val="90000"/>
              </a:lnSpc>
              <a:spcBef>
                <a:spcPts val="1000"/>
              </a:spcBef>
              <a:spcAft>
                <a:spcPts val="0"/>
              </a:spcAft>
              <a:buClr>
                <a:schemeClr val="accent1"/>
              </a:buClr>
              <a:buSzPts val="2800"/>
              <a:buNone/>
            </a:pPr>
            <a:r>
              <a:rPr lang="en-US" b="1">
                <a:solidFill>
                  <a:schemeClr val="accent1"/>
                </a:solidFill>
              </a:rPr>
              <a:t>IATS Annual Meeting</a:t>
            </a:r>
            <a:endParaRPr b="1">
              <a:solidFill>
                <a:schemeClr val="accent1"/>
              </a:solidFill>
            </a:endParaRPr>
          </a:p>
          <a:p>
            <a:pPr marL="0" lvl="0" indent="0" algn="ctr" rtl="0">
              <a:lnSpc>
                <a:spcPct val="90000"/>
              </a:lnSpc>
              <a:spcBef>
                <a:spcPts val="1000"/>
              </a:spcBef>
              <a:spcAft>
                <a:spcPts val="0"/>
              </a:spcAft>
              <a:buClr>
                <a:schemeClr val="accent1"/>
              </a:buClr>
              <a:buSzPts val="2800"/>
              <a:buNone/>
            </a:pPr>
            <a:r>
              <a:rPr lang="en-US" b="1">
                <a:solidFill>
                  <a:schemeClr val="accent1"/>
                </a:solidFill>
              </a:rPr>
              <a:t>Des Moines, IA</a:t>
            </a:r>
            <a:endParaRPr b="1">
              <a:solidFill>
                <a:schemeClr val="accent1"/>
              </a:solidFill>
            </a:endParaRPr>
          </a:p>
        </p:txBody>
      </p:sp>
      <p:pic>
        <p:nvPicPr>
          <p:cNvPr id="92" name="Google Shape;92;p1"/>
          <p:cNvPicPr preferRelativeResize="0"/>
          <p:nvPr/>
        </p:nvPicPr>
        <p:blipFill rotWithShape="1">
          <a:blip r:embed="rId3">
            <a:alphaModFix/>
          </a:blip>
          <a:srcRect/>
          <a:stretch/>
        </p:blipFill>
        <p:spPr>
          <a:xfrm>
            <a:off x="5352898" y="1242186"/>
            <a:ext cx="5519325" cy="4373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9"/>
          <p:cNvSpPr txBox="1">
            <a:spLocks noGrp="1"/>
          </p:cNvSpPr>
          <p:nvPr>
            <p:ph type="title"/>
          </p:nvPr>
        </p:nvSpPr>
        <p:spPr>
          <a:xfrm>
            <a:off x="839788" y="457200"/>
            <a:ext cx="9396412" cy="657225"/>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4400"/>
              <a:buFont typeface="Calibri"/>
              <a:buNone/>
            </a:pPr>
            <a:r>
              <a:rPr lang="en-US" sz="4400" b="1"/>
              <a:t>Treasurer Update (Jennifer Rogers)</a:t>
            </a:r>
            <a:endParaRPr/>
          </a:p>
        </p:txBody>
      </p:sp>
      <p:sp>
        <p:nvSpPr>
          <p:cNvPr id="164" name="Google Shape;164;p9"/>
          <p:cNvSpPr txBox="1">
            <a:spLocks noGrp="1"/>
          </p:cNvSpPr>
          <p:nvPr>
            <p:ph type="body" idx="2"/>
          </p:nvPr>
        </p:nvSpPr>
        <p:spPr>
          <a:xfrm>
            <a:off x="354013" y="1838325"/>
            <a:ext cx="4770437" cy="39871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r>
              <a:rPr lang="en-US" sz="2400"/>
              <a:t>January – Present (2023)</a:t>
            </a:r>
            <a:endParaRPr/>
          </a:p>
        </p:txBody>
      </p:sp>
      <p:sp>
        <p:nvSpPr>
          <p:cNvPr id="165" name="Google Shape;165;p9"/>
          <p:cNvSpPr txBox="1">
            <a:spLocks noGrp="1"/>
          </p:cNvSpPr>
          <p:nvPr>
            <p:ph type="body" idx="1"/>
          </p:nvPr>
        </p:nvSpPr>
        <p:spPr>
          <a:xfrm>
            <a:off x="6096000" y="1305300"/>
            <a:ext cx="6172200" cy="3537300"/>
          </a:xfrm>
          <a:prstGeom prst="rect">
            <a:avLst/>
          </a:prstGeom>
          <a:noFill/>
          <a:ln>
            <a:noFill/>
          </a:ln>
        </p:spPr>
        <p:txBody>
          <a:bodyPr spcFirstLastPara="1" wrap="square" lIns="91425" tIns="45700" rIns="91425" bIns="45700" anchor="t" anchorCtr="0">
            <a:normAutofit fontScale="77500" lnSpcReduction="20000"/>
          </a:bodyPr>
          <a:lstStyle/>
          <a:p>
            <a:pPr marL="228600" lvl="0" indent="-246799" algn="l" rtl="0">
              <a:lnSpc>
                <a:spcPct val="90000"/>
              </a:lnSpc>
              <a:spcBef>
                <a:spcPts val="1000"/>
              </a:spcBef>
              <a:spcAft>
                <a:spcPts val="0"/>
              </a:spcAft>
              <a:buClr>
                <a:schemeClr val="dk1"/>
              </a:buClr>
              <a:buSzPct val="100000"/>
              <a:buChar char="•"/>
            </a:pPr>
            <a:r>
              <a:rPr lang="en-US" sz="2950"/>
              <a:t>$1000 professional scholarships </a:t>
            </a:r>
            <a:endParaRPr sz="2950"/>
          </a:p>
          <a:p>
            <a:pPr marL="685800" lvl="1" indent="-195999" algn="l" rtl="0">
              <a:lnSpc>
                <a:spcPct val="90000"/>
              </a:lnSpc>
              <a:spcBef>
                <a:spcPts val="1000"/>
              </a:spcBef>
              <a:spcAft>
                <a:spcPts val="0"/>
              </a:spcAft>
              <a:buClr>
                <a:schemeClr val="dk1"/>
              </a:buClr>
              <a:buSzPct val="100000"/>
              <a:buChar char="•"/>
            </a:pPr>
            <a:r>
              <a:rPr lang="en-US" sz="2950"/>
              <a:t>2 given - awarded at IATS Luncheon</a:t>
            </a:r>
            <a:endParaRPr sz="4150"/>
          </a:p>
          <a:p>
            <a:pPr marL="228600" lvl="0" indent="-246799" algn="l" rtl="0">
              <a:lnSpc>
                <a:spcPct val="90000"/>
              </a:lnSpc>
              <a:spcBef>
                <a:spcPts val="1000"/>
              </a:spcBef>
              <a:spcAft>
                <a:spcPts val="0"/>
              </a:spcAft>
              <a:buClr>
                <a:schemeClr val="dk1"/>
              </a:buClr>
              <a:buSzPct val="100000"/>
              <a:buChar char="•"/>
            </a:pPr>
            <a:r>
              <a:rPr lang="en-US" sz="2950"/>
              <a:t>2022 Taxes Completed – 990 Form made available to EC</a:t>
            </a:r>
            <a:endParaRPr sz="4150"/>
          </a:p>
          <a:p>
            <a:pPr marL="228600" lvl="0" indent="-246799" algn="l" rtl="0">
              <a:lnSpc>
                <a:spcPct val="90000"/>
              </a:lnSpc>
              <a:spcBef>
                <a:spcPts val="1000"/>
              </a:spcBef>
              <a:spcAft>
                <a:spcPts val="0"/>
              </a:spcAft>
              <a:buClr>
                <a:schemeClr val="dk1"/>
              </a:buClr>
              <a:buSzPct val="100000"/>
              <a:buChar char="•"/>
            </a:pPr>
            <a:r>
              <a:rPr lang="en-US" sz="2950"/>
              <a:t>IATS Sponsorships - Please thank our sponsors!</a:t>
            </a:r>
            <a:endParaRPr sz="2950"/>
          </a:p>
          <a:p>
            <a:pPr marL="685800" lvl="1" indent="-195999" algn="l" rtl="0">
              <a:lnSpc>
                <a:spcPct val="90000"/>
              </a:lnSpc>
              <a:spcBef>
                <a:spcPts val="1000"/>
              </a:spcBef>
              <a:spcAft>
                <a:spcPts val="0"/>
              </a:spcAft>
              <a:buSzPct val="100000"/>
              <a:buChar char="•"/>
            </a:pPr>
            <a:r>
              <a:rPr lang="en-US" sz="2950"/>
              <a:t>Premium Sponsors ($400): Iowa Ortho and Kinetic Edge</a:t>
            </a:r>
            <a:endParaRPr sz="2950"/>
          </a:p>
          <a:p>
            <a:pPr marL="685800" lvl="1" indent="-246799" algn="l" rtl="0">
              <a:lnSpc>
                <a:spcPct val="90000"/>
              </a:lnSpc>
              <a:spcBef>
                <a:spcPts val="500"/>
              </a:spcBef>
              <a:spcAft>
                <a:spcPts val="0"/>
              </a:spcAft>
              <a:buClr>
                <a:schemeClr val="dk1"/>
              </a:buClr>
              <a:buSzPct val="100000"/>
              <a:buChar char="•"/>
            </a:pPr>
            <a:r>
              <a:rPr lang="en-US" sz="2950"/>
              <a:t>Platinum Sponsors($300): Humpal Chiropractic, Rock Valley PT, and UI Sports Medicine</a:t>
            </a:r>
            <a:endParaRPr sz="2950"/>
          </a:p>
          <a:p>
            <a:pPr marL="685800" lvl="1" indent="-246799" algn="l" rtl="0">
              <a:lnSpc>
                <a:spcPct val="90000"/>
              </a:lnSpc>
              <a:spcBef>
                <a:spcPts val="500"/>
              </a:spcBef>
              <a:spcAft>
                <a:spcPts val="0"/>
              </a:spcAft>
              <a:buSzPct val="100000"/>
              <a:buChar char="•"/>
            </a:pPr>
            <a:r>
              <a:rPr lang="en-US" sz="2950"/>
              <a:t>Virtual Event Sponsor ($100): CNOS</a:t>
            </a:r>
            <a:endParaRPr/>
          </a:p>
        </p:txBody>
      </p:sp>
      <p:pic>
        <p:nvPicPr>
          <p:cNvPr id="166" name="Google Shape;166;p9"/>
          <p:cNvPicPr preferRelativeResize="0"/>
          <p:nvPr/>
        </p:nvPicPr>
        <p:blipFill rotWithShape="1">
          <a:blip r:embed="rId3">
            <a:alphaModFix/>
          </a:blip>
          <a:srcRect/>
          <a:stretch/>
        </p:blipFill>
        <p:spPr>
          <a:xfrm>
            <a:off x="9534939" y="5033478"/>
            <a:ext cx="2304298" cy="1824522"/>
          </a:xfrm>
          <a:prstGeom prst="rect">
            <a:avLst/>
          </a:prstGeom>
          <a:noFill/>
          <a:ln>
            <a:noFill/>
          </a:ln>
        </p:spPr>
      </p:pic>
      <p:pic>
        <p:nvPicPr>
          <p:cNvPr id="167" name="Google Shape;167;p9"/>
          <p:cNvPicPr preferRelativeResize="0"/>
          <p:nvPr/>
        </p:nvPicPr>
        <p:blipFill>
          <a:blip r:embed="rId4">
            <a:alphaModFix/>
          </a:blip>
          <a:stretch>
            <a:fillRect/>
          </a:stretch>
        </p:blipFill>
        <p:spPr>
          <a:xfrm>
            <a:off x="218773" y="2595275"/>
            <a:ext cx="5877240" cy="35373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2"/>
        <p:cNvGrpSpPr/>
        <p:nvPr/>
      </p:nvGrpSpPr>
      <p:grpSpPr>
        <a:xfrm>
          <a:off x="0" y="0"/>
          <a:ext cx="0" cy="0"/>
          <a:chOff x="0" y="0"/>
          <a:chExt cx="0" cy="0"/>
        </a:xfrm>
      </p:grpSpPr>
      <p:sp>
        <p:nvSpPr>
          <p:cNvPr id="173" name="Google Shape;173;g225575c079a_0_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4" name="Google Shape;174;g225575c079a_0_0"/>
          <p:cNvSpPr txBox="1">
            <a:spLocks noGrp="1"/>
          </p:cNvSpPr>
          <p:nvPr>
            <p:ph type="title"/>
          </p:nvPr>
        </p:nvSpPr>
        <p:spPr>
          <a:xfrm>
            <a:off x="630925" y="639525"/>
            <a:ext cx="3864900" cy="17190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5000"/>
              <a:buFont typeface="Calibri"/>
              <a:buNone/>
            </a:pPr>
            <a:r>
              <a:rPr lang="en-US" sz="5000" b="1"/>
              <a:t>Secretary Update</a:t>
            </a:r>
            <a:endParaRPr/>
          </a:p>
        </p:txBody>
      </p:sp>
      <p:sp>
        <p:nvSpPr>
          <p:cNvPr id="175" name="Google Shape;175;g225575c079a_0_0"/>
          <p:cNvSpPr/>
          <p:nvPr/>
        </p:nvSpPr>
        <p:spPr>
          <a:xfrm>
            <a:off x="643278" y="2573756"/>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6" name="Google Shape;176;g225575c079a_0_0"/>
          <p:cNvSpPr txBox="1">
            <a:spLocks noGrp="1"/>
          </p:cNvSpPr>
          <p:nvPr>
            <p:ph type="body" idx="1"/>
          </p:nvPr>
        </p:nvSpPr>
        <p:spPr>
          <a:xfrm>
            <a:off x="393700" y="2807200"/>
            <a:ext cx="4813200" cy="3301500"/>
          </a:xfrm>
          <a:prstGeom prst="rect">
            <a:avLst/>
          </a:prstGeom>
          <a:noFill/>
          <a:ln>
            <a:noFill/>
          </a:ln>
        </p:spPr>
        <p:txBody>
          <a:bodyPr spcFirstLastPara="1" wrap="square" lIns="91425" tIns="45700" rIns="91425" bIns="45700" anchor="t" anchorCtr="0">
            <a:normAutofit lnSpcReduction="20000"/>
          </a:bodyPr>
          <a:lstStyle/>
          <a:p>
            <a:pPr marL="228600" lvl="0" indent="-292100" algn="l" rtl="0">
              <a:spcBef>
                <a:spcPts val="0"/>
              </a:spcBef>
              <a:spcAft>
                <a:spcPts val="0"/>
              </a:spcAft>
              <a:buClr>
                <a:schemeClr val="accent1"/>
              </a:buClr>
              <a:buSzPts val="2800"/>
              <a:buChar char="•"/>
            </a:pPr>
            <a:r>
              <a:rPr lang="en-US">
                <a:solidFill>
                  <a:schemeClr val="accent1"/>
                </a:solidFill>
              </a:rPr>
              <a:t>Will work on updating and cleaning up aspects of the website</a:t>
            </a:r>
            <a:endParaRPr>
              <a:solidFill>
                <a:schemeClr val="accent1"/>
              </a:solidFill>
            </a:endParaRPr>
          </a:p>
          <a:p>
            <a:pPr marL="0" lvl="0" indent="0" algn="l" rtl="0">
              <a:spcBef>
                <a:spcPts val="0"/>
              </a:spcBef>
              <a:spcAft>
                <a:spcPts val="0"/>
              </a:spcAft>
              <a:buNone/>
            </a:pPr>
            <a:endParaRPr>
              <a:solidFill>
                <a:schemeClr val="accent1"/>
              </a:solidFill>
            </a:endParaRPr>
          </a:p>
          <a:p>
            <a:pPr marL="228600" lvl="0" indent="-228600" algn="l" rtl="0">
              <a:spcBef>
                <a:spcPts val="0"/>
              </a:spcBef>
              <a:spcAft>
                <a:spcPts val="0"/>
              </a:spcAft>
              <a:buClr>
                <a:schemeClr val="accent1"/>
              </a:buClr>
              <a:buSzPts val="1800"/>
              <a:buChar char="•"/>
            </a:pPr>
            <a:r>
              <a:rPr lang="en-US">
                <a:solidFill>
                  <a:schemeClr val="accent1"/>
                </a:solidFill>
              </a:rPr>
              <a:t>Working with CEC and BOC liaison to offer CEU content throughout the year</a:t>
            </a:r>
            <a:endParaRPr>
              <a:solidFill>
                <a:schemeClr val="accent1"/>
              </a:solidFill>
            </a:endParaRPr>
          </a:p>
          <a:p>
            <a:pPr marL="0" lvl="0" indent="0" algn="l" rtl="0">
              <a:spcBef>
                <a:spcPts val="0"/>
              </a:spcBef>
              <a:spcAft>
                <a:spcPts val="0"/>
              </a:spcAft>
              <a:buNone/>
            </a:pPr>
            <a:endParaRPr>
              <a:solidFill>
                <a:schemeClr val="accent1"/>
              </a:solidFill>
            </a:endParaRPr>
          </a:p>
          <a:p>
            <a:pPr marL="228600" lvl="0" indent="-228600" algn="l" rtl="0">
              <a:spcBef>
                <a:spcPts val="0"/>
              </a:spcBef>
              <a:spcAft>
                <a:spcPts val="0"/>
              </a:spcAft>
              <a:buClr>
                <a:schemeClr val="accent1"/>
              </a:buClr>
              <a:buSzPts val="1800"/>
              <a:buChar char="•"/>
            </a:pPr>
            <a:r>
              <a:rPr lang="en-US">
                <a:solidFill>
                  <a:schemeClr val="accent1"/>
                </a:solidFill>
              </a:rPr>
              <a:t>Update sponsorship packages for next year</a:t>
            </a:r>
            <a:endParaRPr sz="1700"/>
          </a:p>
        </p:txBody>
      </p:sp>
      <p:pic>
        <p:nvPicPr>
          <p:cNvPr id="177" name="Google Shape;177;g225575c079a_0_0"/>
          <p:cNvPicPr preferRelativeResize="0"/>
          <p:nvPr/>
        </p:nvPicPr>
        <p:blipFill rotWithShape="1">
          <a:blip r:embed="rId3">
            <a:alphaModFix/>
          </a:blip>
          <a:srcRect/>
          <a:stretch/>
        </p:blipFill>
        <p:spPr>
          <a:xfrm>
            <a:off x="5322393" y="1223093"/>
            <a:ext cx="6235622" cy="494122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0"/>
          <p:cNvSpPr txBox="1">
            <a:spLocks noGrp="1"/>
          </p:cNvSpPr>
          <p:nvPr>
            <p:ph type="title"/>
          </p:nvPr>
        </p:nvSpPr>
        <p:spPr>
          <a:xfrm>
            <a:off x="839788" y="457200"/>
            <a:ext cx="7583700" cy="11961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a:t>Governmental Affairs Update</a:t>
            </a:r>
            <a:endParaRPr/>
          </a:p>
        </p:txBody>
      </p:sp>
      <p:sp>
        <p:nvSpPr>
          <p:cNvPr id="183" name="Google Shape;183;p10"/>
          <p:cNvSpPr txBox="1">
            <a:spLocks noGrp="1"/>
          </p:cNvSpPr>
          <p:nvPr>
            <p:ph type="body" idx="1"/>
          </p:nvPr>
        </p:nvSpPr>
        <p:spPr>
          <a:xfrm>
            <a:off x="3748089" y="2057400"/>
            <a:ext cx="7638600" cy="4633800"/>
          </a:xfrm>
          <a:prstGeom prst="rect">
            <a:avLst/>
          </a:prstGeom>
          <a:noFill/>
          <a:ln>
            <a:noFill/>
          </a:ln>
        </p:spPr>
        <p:txBody>
          <a:bodyPr spcFirstLastPara="1" wrap="square" lIns="91425" tIns="45700" rIns="91425" bIns="45700" anchor="t" anchorCtr="0">
            <a:normAutofit/>
          </a:bodyPr>
          <a:lstStyle/>
          <a:p>
            <a:pPr marL="685800" lvl="1" indent="-228600" algn="l" rtl="0">
              <a:lnSpc>
                <a:spcPct val="90000"/>
              </a:lnSpc>
              <a:spcBef>
                <a:spcPts val="0"/>
              </a:spcBef>
              <a:spcAft>
                <a:spcPts val="0"/>
              </a:spcAft>
              <a:buClr>
                <a:srgbClr val="0070C0"/>
              </a:buClr>
              <a:buSzPts val="2500"/>
              <a:buChar char="•"/>
            </a:pPr>
            <a:r>
              <a:rPr lang="en-US" sz="2500">
                <a:solidFill>
                  <a:srgbClr val="0070C0"/>
                </a:solidFill>
              </a:rPr>
              <a:t>Future plan is to have the Legislative Tracking Document available on our website with weekly updates.  (Tracked 19 bills, still in progress)</a:t>
            </a:r>
            <a:endParaRPr/>
          </a:p>
          <a:p>
            <a:pPr marL="685800" lvl="1" indent="-228600" algn="l" rtl="0">
              <a:lnSpc>
                <a:spcPct val="90000"/>
              </a:lnSpc>
              <a:spcBef>
                <a:spcPts val="500"/>
              </a:spcBef>
              <a:spcAft>
                <a:spcPts val="0"/>
              </a:spcAft>
              <a:buClr>
                <a:srgbClr val="0070C0"/>
              </a:buClr>
              <a:buSzPts val="2500"/>
              <a:buChar char="•"/>
            </a:pPr>
            <a:r>
              <a:rPr lang="en-US" sz="2500">
                <a:solidFill>
                  <a:srgbClr val="0070C0"/>
                </a:solidFill>
              </a:rPr>
              <a:t>Legislative session has a “reduction of government theme”.</a:t>
            </a:r>
            <a:endParaRPr/>
          </a:p>
          <a:p>
            <a:pPr marL="1143000" lvl="2" indent="-228600" algn="l" rtl="0">
              <a:lnSpc>
                <a:spcPct val="90000"/>
              </a:lnSpc>
              <a:spcBef>
                <a:spcPts val="500"/>
              </a:spcBef>
              <a:spcAft>
                <a:spcPts val="0"/>
              </a:spcAft>
              <a:buClr>
                <a:srgbClr val="0070C0"/>
              </a:buClr>
              <a:buSzPts val="2100"/>
              <a:buChar char="•"/>
            </a:pPr>
            <a:r>
              <a:rPr lang="en-US" sz="2100">
                <a:solidFill>
                  <a:srgbClr val="0070C0"/>
                </a:solidFill>
              </a:rPr>
              <a:t>No direct effects on our Practice Act or Licensure Board</a:t>
            </a:r>
            <a:endParaRPr/>
          </a:p>
          <a:p>
            <a:pPr marL="685800" lvl="1" indent="-228600" algn="l" rtl="0">
              <a:lnSpc>
                <a:spcPct val="90000"/>
              </a:lnSpc>
              <a:spcBef>
                <a:spcPts val="500"/>
              </a:spcBef>
              <a:spcAft>
                <a:spcPts val="0"/>
              </a:spcAft>
              <a:buClr>
                <a:srgbClr val="0070C0"/>
              </a:buClr>
              <a:buSzPts val="2500"/>
              <a:buChar char="•"/>
            </a:pPr>
            <a:r>
              <a:rPr lang="en-US" sz="2500">
                <a:solidFill>
                  <a:srgbClr val="0070C0"/>
                </a:solidFill>
              </a:rPr>
              <a:t>Reduction of Concussion Education training for Coaches bill did not make it to vote.</a:t>
            </a:r>
            <a:endParaRPr/>
          </a:p>
          <a:p>
            <a:pPr marL="685800" lvl="1" indent="-228600" algn="l" rtl="0">
              <a:lnSpc>
                <a:spcPct val="90000"/>
              </a:lnSpc>
              <a:spcBef>
                <a:spcPts val="500"/>
              </a:spcBef>
              <a:spcAft>
                <a:spcPts val="0"/>
              </a:spcAft>
              <a:buClr>
                <a:srgbClr val="0070C0"/>
              </a:buClr>
              <a:buSzPts val="2500"/>
              <a:buChar char="•"/>
            </a:pPr>
            <a:r>
              <a:rPr lang="en-US" sz="2500">
                <a:solidFill>
                  <a:srgbClr val="0070C0"/>
                </a:solidFill>
              </a:rPr>
              <a:t>Successful and largest Hill Day to date</a:t>
            </a:r>
            <a:endParaRPr/>
          </a:p>
          <a:p>
            <a:pPr marL="685800" lvl="1" indent="-228600" algn="l" rtl="0">
              <a:lnSpc>
                <a:spcPct val="90000"/>
              </a:lnSpc>
              <a:spcBef>
                <a:spcPts val="500"/>
              </a:spcBef>
              <a:spcAft>
                <a:spcPts val="0"/>
              </a:spcAft>
              <a:buClr>
                <a:srgbClr val="0070C0"/>
              </a:buClr>
              <a:buSzPts val="2500"/>
              <a:buChar char="•"/>
            </a:pPr>
            <a:r>
              <a:rPr lang="en-US" sz="2500">
                <a:solidFill>
                  <a:srgbClr val="0070C0"/>
                </a:solidFill>
              </a:rPr>
              <a:t>Continue to monitor with our Lobbyists</a:t>
            </a:r>
            <a:endParaRPr/>
          </a:p>
          <a:p>
            <a:pPr marL="228600" lvl="0" indent="-44450" algn="l" rtl="0">
              <a:lnSpc>
                <a:spcPct val="90000"/>
              </a:lnSpc>
              <a:spcBef>
                <a:spcPts val="1000"/>
              </a:spcBef>
              <a:spcAft>
                <a:spcPts val="0"/>
              </a:spcAft>
              <a:buClr>
                <a:schemeClr val="dk1"/>
              </a:buClr>
              <a:buSzPts val="2900"/>
              <a:buNone/>
            </a:pPr>
            <a:endParaRPr sz="2900">
              <a:solidFill>
                <a:srgbClr val="0070C0"/>
              </a:solidFill>
            </a:endParaRPr>
          </a:p>
          <a:p>
            <a:pPr marL="228600" lvl="0" indent="-25400" algn="l" rtl="0">
              <a:lnSpc>
                <a:spcPct val="90000"/>
              </a:lnSpc>
              <a:spcBef>
                <a:spcPts val="1000"/>
              </a:spcBef>
              <a:spcAft>
                <a:spcPts val="0"/>
              </a:spcAft>
              <a:buClr>
                <a:schemeClr val="dk1"/>
              </a:buClr>
              <a:buSzPts val="3200"/>
              <a:buNone/>
            </a:pPr>
            <a:endParaRPr/>
          </a:p>
        </p:txBody>
      </p:sp>
      <p:sp>
        <p:nvSpPr>
          <p:cNvPr id="184" name="Google Shape;184;p10"/>
          <p:cNvSpPr txBox="1">
            <a:spLocks noGrp="1"/>
          </p:cNvSpPr>
          <p:nvPr>
            <p:ph type="body" idx="2"/>
          </p:nvPr>
        </p:nvSpPr>
        <p:spPr>
          <a:xfrm>
            <a:off x="352763" y="2108751"/>
            <a:ext cx="3932100" cy="38115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70C0"/>
              </a:buClr>
              <a:buSzPts val="2400"/>
              <a:buNone/>
            </a:pPr>
            <a:r>
              <a:rPr lang="en-US" sz="2400" b="1">
                <a:solidFill>
                  <a:srgbClr val="0070C0"/>
                </a:solidFill>
              </a:rPr>
              <a:t>Chair: </a:t>
            </a:r>
            <a:r>
              <a:rPr lang="en-US" sz="2400">
                <a:solidFill>
                  <a:srgbClr val="0070C0"/>
                </a:solidFill>
              </a:rPr>
              <a:t>Troy Kleese</a:t>
            </a:r>
            <a:endParaRPr sz="2400">
              <a:solidFill>
                <a:srgbClr val="0070C0"/>
              </a:solidFill>
            </a:endParaRPr>
          </a:p>
          <a:p>
            <a:pPr marL="457200" lvl="1" indent="0" algn="l" rtl="0">
              <a:lnSpc>
                <a:spcPct val="90000"/>
              </a:lnSpc>
              <a:spcBef>
                <a:spcPts val="500"/>
              </a:spcBef>
              <a:spcAft>
                <a:spcPts val="0"/>
              </a:spcAft>
              <a:buClr>
                <a:schemeClr val="dk1"/>
              </a:buClr>
              <a:buSzPts val="2000"/>
              <a:buNone/>
            </a:pPr>
            <a:endParaRPr sz="2000">
              <a:solidFill>
                <a:srgbClr val="0070C0"/>
              </a:solidFill>
            </a:endParaRPr>
          </a:p>
          <a:p>
            <a:pPr marL="0" lvl="0" indent="0" algn="l" rtl="0">
              <a:lnSpc>
                <a:spcPct val="90000"/>
              </a:lnSpc>
              <a:spcBef>
                <a:spcPts val="1000"/>
              </a:spcBef>
              <a:spcAft>
                <a:spcPts val="0"/>
              </a:spcAft>
              <a:buClr>
                <a:srgbClr val="0070C0"/>
              </a:buClr>
              <a:buSzPts val="2400"/>
              <a:buNone/>
            </a:pPr>
            <a:r>
              <a:rPr lang="en-US" sz="2400" b="1">
                <a:solidFill>
                  <a:srgbClr val="0070C0"/>
                </a:solidFill>
              </a:rPr>
              <a:t>Members:</a:t>
            </a:r>
            <a:endParaRPr/>
          </a:p>
          <a:p>
            <a:pPr marL="742950" lvl="1" indent="-285750" algn="l" rtl="0">
              <a:lnSpc>
                <a:spcPct val="90000"/>
              </a:lnSpc>
              <a:spcBef>
                <a:spcPts val="500"/>
              </a:spcBef>
              <a:spcAft>
                <a:spcPts val="0"/>
              </a:spcAft>
              <a:buClr>
                <a:srgbClr val="0070C0"/>
              </a:buClr>
              <a:buSzPts val="2100"/>
              <a:buFont typeface="Arial"/>
              <a:buChar char="•"/>
            </a:pPr>
            <a:r>
              <a:rPr lang="en-US" sz="2100">
                <a:solidFill>
                  <a:srgbClr val="0070C0"/>
                </a:solidFill>
              </a:rPr>
              <a:t>Melanie Mason</a:t>
            </a:r>
            <a:endParaRPr/>
          </a:p>
          <a:p>
            <a:pPr marL="742950" lvl="1" indent="-285750" algn="l" rtl="0">
              <a:lnSpc>
                <a:spcPct val="90000"/>
              </a:lnSpc>
              <a:spcBef>
                <a:spcPts val="500"/>
              </a:spcBef>
              <a:spcAft>
                <a:spcPts val="0"/>
              </a:spcAft>
              <a:buClr>
                <a:srgbClr val="0070C0"/>
              </a:buClr>
              <a:buSzPts val="2100"/>
              <a:buFont typeface="Arial"/>
              <a:buChar char="•"/>
            </a:pPr>
            <a:r>
              <a:rPr lang="en-US" sz="2100">
                <a:solidFill>
                  <a:srgbClr val="0070C0"/>
                </a:solidFill>
              </a:rPr>
              <a:t>Lisa Bengtson</a:t>
            </a:r>
            <a:endParaRPr/>
          </a:p>
          <a:p>
            <a:pPr marL="742950" lvl="1" indent="-285750" algn="l" rtl="0">
              <a:lnSpc>
                <a:spcPct val="90000"/>
              </a:lnSpc>
              <a:spcBef>
                <a:spcPts val="500"/>
              </a:spcBef>
              <a:spcAft>
                <a:spcPts val="0"/>
              </a:spcAft>
              <a:buClr>
                <a:srgbClr val="0070C0"/>
              </a:buClr>
              <a:buSzPts val="2100"/>
              <a:buFont typeface="Arial"/>
              <a:buChar char="•"/>
            </a:pPr>
            <a:r>
              <a:rPr lang="en-US" sz="2100">
                <a:solidFill>
                  <a:srgbClr val="0070C0"/>
                </a:solidFill>
              </a:rPr>
              <a:t>Otto Kruger</a:t>
            </a:r>
            <a:endParaRPr/>
          </a:p>
          <a:p>
            <a:pPr marL="742950" lvl="1" indent="-285750" algn="l" rtl="0">
              <a:lnSpc>
                <a:spcPct val="90000"/>
              </a:lnSpc>
              <a:spcBef>
                <a:spcPts val="500"/>
              </a:spcBef>
              <a:spcAft>
                <a:spcPts val="0"/>
              </a:spcAft>
              <a:buClr>
                <a:srgbClr val="0070C0"/>
              </a:buClr>
              <a:buSzPts val="2100"/>
              <a:buFont typeface="Arial"/>
              <a:buChar char="•"/>
            </a:pPr>
            <a:r>
              <a:rPr lang="en-US" sz="2100">
                <a:solidFill>
                  <a:srgbClr val="0070C0"/>
                </a:solidFill>
              </a:rPr>
              <a:t>Kaitlin Hora</a:t>
            </a:r>
            <a:endParaRPr/>
          </a:p>
          <a:p>
            <a:pPr marL="742950" lvl="1" indent="-285750" algn="l" rtl="0">
              <a:lnSpc>
                <a:spcPct val="90000"/>
              </a:lnSpc>
              <a:spcBef>
                <a:spcPts val="500"/>
              </a:spcBef>
              <a:spcAft>
                <a:spcPts val="0"/>
              </a:spcAft>
              <a:buClr>
                <a:srgbClr val="0070C0"/>
              </a:buClr>
              <a:buSzPts val="2100"/>
              <a:buFont typeface="Arial"/>
              <a:buChar char="•"/>
            </a:pPr>
            <a:r>
              <a:rPr lang="en-US" sz="2100">
                <a:solidFill>
                  <a:srgbClr val="0070C0"/>
                </a:solidFill>
              </a:rPr>
              <a:t>Jennie Sertterh</a:t>
            </a:r>
            <a:endParaRPr/>
          </a:p>
          <a:p>
            <a:pPr marL="742950" lvl="1" indent="-285750" algn="l" rtl="0">
              <a:lnSpc>
                <a:spcPct val="90000"/>
              </a:lnSpc>
              <a:spcBef>
                <a:spcPts val="500"/>
              </a:spcBef>
              <a:spcAft>
                <a:spcPts val="0"/>
              </a:spcAft>
              <a:buClr>
                <a:srgbClr val="0070C0"/>
              </a:buClr>
              <a:buSzPts val="2100"/>
              <a:buFont typeface="Arial"/>
              <a:buChar char="•"/>
            </a:pPr>
            <a:r>
              <a:rPr lang="en-US" sz="2100">
                <a:solidFill>
                  <a:srgbClr val="0070C0"/>
                </a:solidFill>
              </a:rPr>
              <a:t>Christopher Fagerness</a:t>
            </a:r>
            <a:endParaRPr/>
          </a:p>
        </p:txBody>
      </p:sp>
      <p:pic>
        <p:nvPicPr>
          <p:cNvPr id="185" name="Google Shape;185;p10"/>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1"/>
          <p:cNvSpPr txBox="1">
            <a:spLocks noGrp="1"/>
          </p:cNvSpPr>
          <p:nvPr>
            <p:ph type="title"/>
          </p:nvPr>
        </p:nvSpPr>
        <p:spPr>
          <a:xfrm>
            <a:off x="756591" y="376722"/>
            <a:ext cx="10515600" cy="1078345"/>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a:t>Honors &amp; Awards Committee</a:t>
            </a:r>
            <a:endParaRPr/>
          </a:p>
        </p:txBody>
      </p:sp>
      <p:sp>
        <p:nvSpPr>
          <p:cNvPr id="191" name="Google Shape;191;p11"/>
          <p:cNvSpPr txBox="1">
            <a:spLocks noGrp="1"/>
          </p:cNvSpPr>
          <p:nvPr>
            <p:ph type="body" idx="1"/>
          </p:nvPr>
        </p:nvSpPr>
        <p:spPr>
          <a:xfrm>
            <a:off x="4391172" y="1824522"/>
            <a:ext cx="7254443" cy="3413414"/>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90000"/>
              </a:lnSpc>
              <a:spcBef>
                <a:spcPts val="0"/>
              </a:spcBef>
              <a:spcAft>
                <a:spcPts val="0"/>
              </a:spcAft>
              <a:buClr>
                <a:srgbClr val="0070C0"/>
              </a:buClr>
              <a:buSzPct val="100000"/>
              <a:buChar char="•"/>
            </a:pPr>
            <a:r>
              <a:rPr lang="en-US" sz="3600">
                <a:solidFill>
                  <a:srgbClr val="0070C0"/>
                </a:solidFill>
              </a:rPr>
              <a:t>Consolidated scholarships into 2 - $1000 awards for students in professional programs</a:t>
            </a:r>
            <a:endParaRPr/>
          </a:p>
          <a:p>
            <a:pPr marL="685800" lvl="1" indent="-228600" algn="l" rtl="0">
              <a:lnSpc>
                <a:spcPct val="90000"/>
              </a:lnSpc>
              <a:spcBef>
                <a:spcPts val="500"/>
              </a:spcBef>
              <a:spcAft>
                <a:spcPts val="0"/>
              </a:spcAft>
              <a:buClr>
                <a:srgbClr val="0070C0"/>
              </a:buClr>
              <a:buSzPct val="100000"/>
              <a:buChar char="•"/>
            </a:pPr>
            <a:r>
              <a:rPr lang="en-US" sz="3200">
                <a:solidFill>
                  <a:srgbClr val="0070C0"/>
                </a:solidFill>
              </a:rPr>
              <a:t>Must be NATA members, attending a program in Iowa</a:t>
            </a:r>
            <a:endParaRPr/>
          </a:p>
          <a:p>
            <a:pPr marL="0" lvl="0" indent="0" algn="l" rtl="0">
              <a:lnSpc>
                <a:spcPct val="90000"/>
              </a:lnSpc>
              <a:spcBef>
                <a:spcPts val="1000"/>
              </a:spcBef>
              <a:spcAft>
                <a:spcPts val="0"/>
              </a:spcAft>
              <a:buClr>
                <a:schemeClr val="dk1"/>
              </a:buClr>
              <a:buSzPct val="100000"/>
              <a:buNone/>
            </a:pPr>
            <a:endParaRPr sz="1500">
              <a:solidFill>
                <a:srgbClr val="0070C0"/>
              </a:solidFill>
            </a:endParaRPr>
          </a:p>
          <a:p>
            <a:pPr marL="0" lvl="0" indent="0" algn="l" rtl="0">
              <a:lnSpc>
                <a:spcPct val="90000"/>
              </a:lnSpc>
              <a:spcBef>
                <a:spcPts val="1000"/>
              </a:spcBef>
              <a:spcAft>
                <a:spcPts val="0"/>
              </a:spcAft>
              <a:buClr>
                <a:schemeClr val="dk1"/>
              </a:buClr>
              <a:buSzPct val="100000"/>
              <a:buNone/>
            </a:pPr>
            <a:endParaRPr sz="1500">
              <a:solidFill>
                <a:srgbClr val="0070C0"/>
              </a:solidFill>
            </a:endParaRPr>
          </a:p>
          <a:p>
            <a:pPr marL="228600" lvl="0" indent="-228600" algn="l" rtl="0">
              <a:lnSpc>
                <a:spcPct val="90000"/>
              </a:lnSpc>
              <a:spcBef>
                <a:spcPts val="1000"/>
              </a:spcBef>
              <a:spcAft>
                <a:spcPts val="0"/>
              </a:spcAft>
              <a:buClr>
                <a:srgbClr val="0070C0"/>
              </a:buClr>
              <a:buSzPct val="100000"/>
              <a:buChar char="•"/>
            </a:pPr>
            <a:r>
              <a:rPr lang="en-US" sz="3600">
                <a:solidFill>
                  <a:srgbClr val="0070C0"/>
                </a:solidFill>
              </a:rPr>
              <a:t>Will be reviewing nomination window and process in upcoming  year</a:t>
            </a:r>
            <a:endParaRPr/>
          </a:p>
          <a:p>
            <a:pPr marL="457200" lvl="1" indent="0" algn="l" rtl="0">
              <a:lnSpc>
                <a:spcPct val="90000"/>
              </a:lnSpc>
              <a:spcBef>
                <a:spcPts val="500"/>
              </a:spcBef>
              <a:spcAft>
                <a:spcPts val="0"/>
              </a:spcAft>
              <a:buClr>
                <a:schemeClr val="dk1"/>
              </a:buClr>
              <a:buSzPct val="100000"/>
              <a:buNone/>
            </a:pPr>
            <a:endParaRPr sz="2700">
              <a:solidFill>
                <a:srgbClr val="0070C0"/>
              </a:solidFill>
            </a:endParaRPr>
          </a:p>
        </p:txBody>
      </p:sp>
      <p:sp>
        <p:nvSpPr>
          <p:cNvPr id="192" name="Google Shape;192;p11"/>
          <p:cNvSpPr txBox="1">
            <a:spLocks noGrp="1"/>
          </p:cNvSpPr>
          <p:nvPr>
            <p:ph type="body" idx="2"/>
          </p:nvPr>
        </p:nvSpPr>
        <p:spPr>
          <a:xfrm>
            <a:off x="265313" y="1961192"/>
            <a:ext cx="3932237" cy="3620799"/>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rgbClr val="0070C0"/>
              </a:buClr>
              <a:buSzPct val="100000"/>
              <a:buNone/>
            </a:pPr>
            <a:r>
              <a:rPr lang="en-US" sz="2900" b="1">
                <a:solidFill>
                  <a:srgbClr val="0070C0"/>
                </a:solidFill>
              </a:rPr>
              <a:t>Chair: </a:t>
            </a:r>
            <a:r>
              <a:rPr lang="en-US" sz="2900">
                <a:solidFill>
                  <a:srgbClr val="0070C0"/>
                </a:solidFill>
              </a:rPr>
              <a:t>Richelle Williams</a:t>
            </a:r>
            <a:endParaRPr/>
          </a:p>
          <a:p>
            <a:pPr marL="457200" lvl="1" indent="0" algn="l" rtl="0">
              <a:lnSpc>
                <a:spcPct val="90000"/>
              </a:lnSpc>
              <a:spcBef>
                <a:spcPts val="500"/>
              </a:spcBef>
              <a:spcAft>
                <a:spcPts val="0"/>
              </a:spcAft>
              <a:buClr>
                <a:schemeClr val="dk1"/>
              </a:buClr>
              <a:buSzPct val="100000"/>
              <a:buNone/>
            </a:pPr>
            <a:endParaRPr sz="2900">
              <a:solidFill>
                <a:srgbClr val="0070C0"/>
              </a:solidFill>
            </a:endParaRPr>
          </a:p>
          <a:p>
            <a:pPr marL="0" lvl="0" indent="0" algn="l" rtl="0">
              <a:lnSpc>
                <a:spcPct val="90000"/>
              </a:lnSpc>
              <a:spcBef>
                <a:spcPts val="1000"/>
              </a:spcBef>
              <a:spcAft>
                <a:spcPts val="0"/>
              </a:spcAft>
              <a:buClr>
                <a:srgbClr val="0070C0"/>
              </a:buClr>
              <a:buSzPct val="100000"/>
              <a:buNone/>
            </a:pPr>
            <a:r>
              <a:rPr lang="en-US" sz="2900" b="1">
                <a:solidFill>
                  <a:srgbClr val="0070C0"/>
                </a:solidFill>
              </a:rPr>
              <a:t>Members: </a:t>
            </a:r>
            <a:endParaRPr/>
          </a:p>
          <a:p>
            <a:pPr marL="914400" lvl="1" indent="-457231" algn="l" rtl="0">
              <a:lnSpc>
                <a:spcPct val="90000"/>
              </a:lnSpc>
              <a:spcBef>
                <a:spcPts val="500"/>
              </a:spcBef>
              <a:spcAft>
                <a:spcPts val="0"/>
              </a:spcAft>
              <a:buClr>
                <a:srgbClr val="0070C0"/>
              </a:buClr>
              <a:buSzPct val="100000"/>
              <a:buFont typeface="Arial"/>
              <a:buChar char="•"/>
            </a:pPr>
            <a:r>
              <a:rPr lang="en-US" sz="2900">
                <a:solidFill>
                  <a:srgbClr val="0070C0"/>
                </a:solidFill>
              </a:rPr>
              <a:t>Lisa Bengtson</a:t>
            </a:r>
            <a:endParaRPr/>
          </a:p>
          <a:p>
            <a:pPr marL="914400" lvl="1" indent="-457231" algn="l" rtl="0">
              <a:lnSpc>
                <a:spcPct val="90000"/>
              </a:lnSpc>
              <a:spcBef>
                <a:spcPts val="500"/>
              </a:spcBef>
              <a:spcAft>
                <a:spcPts val="0"/>
              </a:spcAft>
              <a:buClr>
                <a:srgbClr val="0070C0"/>
              </a:buClr>
              <a:buSzPct val="100000"/>
              <a:buFont typeface="Arial"/>
              <a:buChar char="•"/>
            </a:pPr>
            <a:r>
              <a:rPr lang="en-US" sz="2900">
                <a:solidFill>
                  <a:srgbClr val="0070C0"/>
                </a:solidFill>
              </a:rPr>
              <a:t>Jessica Rummery</a:t>
            </a:r>
            <a:endParaRPr/>
          </a:p>
          <a:p>
            <a:pPr marL="914400" lvl="1" indent="-457231" algn="l" rtl="0">
              <a:lnSpc>
                <a:spcPct val="90000"/>
              </a:lnSpc>
              <a:spcBef>
                <a:spcPts val="500"/>
              </a:spcBef>
              <a:spcAft>
                <a:spcPts val="0"/>
              </a:spcAft>
              <a:buClr>
                <a:srgbClr val="0070C0"/>
              </a:buClr>
              <a:buSzPct val="100000"/>
              <a:buFont typeface="Arial"/>
              <a:buChar char="•"/>
            </a:pPr>
            <a:r>
              <a:rPr lang="en-US" sz="2900">
                <a:solidFill>
                  <a:srgbClr val="0070C0"/>
                </a:solidFill>
              </a:rPr>
              <a:t>Megan Brady</a:t>
            </a:r>
            <a:endParaRPr/>
          </a:p>
          <a:p>
            <a:pPr marL="914400" lvl="1" indent="-457231" algn="l" rtl="0">
              <a:lnSpc>
                <a:spcPct val="90000"/>
              </a:lnSpc>
              <a:spcBef>
                <a:spcPts val="500"/>
              </a:spcBef>
              <a:spcAft>
                <a:spcPts val="0"/>
              </a:spcAft>
              <a:buClr>
                <a:srgbClr val="0070C0"/>
              </a:buClr>
              <a:buSzPct val="100000"/>
              <a:buFont typeface="Arial"/>
              <a:buChar char="•"/>
            </a:pPr>
            <a:r>
              <a:rPr lang="en-US" sz="2900">
                <a:solidFill>
                  <a:srgbClr val="0070C0"/>
                </a:solidFill>
              </a:rPr>
              <a:t>Natasha Schmitter</a:t>
            </a:r>
            <a:endParaRPr/>
          </a:p>
          <a:p>
            <a:pPr marL="914400" lvl="1" indent="-457231" algn="l" rtl="0">
              <a:lnSpc>
                <a:spcPct val="90000"/>
              </a:lnSpc>
              <a:spcBef>
                <a:spcPts val="500"/>
              </a:spcBef>
              <a:spcAft>
                <a:spcPts val="0"/>
              </a:spcAft>
              <a:buClr>
                <a:srgbClr val="0070C0"/>
              </a:buClr>
              <a:buSzPct val="100000"/>
              <a:buFont typeface="Arial"/>
              <a:buChar char="•"/>
            </a:pPr>
            <a:r>
              <a:rPr lang="en-US" sz="2900">
                <a:solidFill>
                  <a:srgbClr val="0070C0"/>
                </a:solidFill>
              </a:rPr>
              <a:t>Kelli Snyder</a:t>
            </a:r>
            <a:endParaRPr/>
          </a:p>
          <a:p>
            <a:pPr marL="914400" lvl="1" indent="-457231" algn="l" rtl="0">
              <a:lnSpc>
                <a:spcPct val="90000"/>
              </a:lnSpc>
              <a:spcBef>
                <a:spcPts val="500"/>
              </a:spcBef>
              <a:spcAft>
                <a:spcPts val="0"/>
              </a:spcAft>
              <a:buClr>
                <a:srgbClr val="0070C0"/>
              </a:buClr>
              <a:buSzPct val="100000"/>
              <a:buFont typeface="Arial"/>
              <a:buChar char="•"/>
            </a:pPr>
            <a:r>
              <a:rPr lang="en-US" sz="2900">
                <a:solidFill>
                  <a:srgbClr val="0070C0"/>
                </a:solidFill>
              </a:rPr>
              <a:t>Kara Gange</a:t>
            </a:r>
            <a:endParaRPr/>
          </a:p>
        </p:txBody>
      </p:sp>
      <p:pic>
        <p:nvPicPr>
          <p:cNvPr id="193" name="Google Shape;193;p11"/>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12"/>
          <p:cNvSpPr txBox="1">
            <a:spLocks noGrp="1"/>
          </p:cNvSpPr>
          <p:nvPr>
            <p:ph type="title"/>
          </p:nvPr>
        </p:nvSpPr>
        <p:spPr>
          <a:xfrm>
            <a:off x="839788" y="434686"/>
            <a:ext cx="9948285" cy="112452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4000"/>
              <a:buFont typeface="Calibri"/>
              <a:buNone/>
            </a:pPr>
            <a:r>
              <a:rPr lang="en-US" sz="4000" b="1"/>
              <a:t>Professional Education &amp; Research Committee</a:t>
            </a:r>
            <a:endParaRPr/>
          </a:p>
        </p:txBody>
      </p:sp>
      <p:sp>
        <p:nvSpPr>
          <p:cNvPr id="199" name="Google Shape;199;p12"/>
          <p:cNvSpPr txBox="1">
            <a:spLocks noGrp="1"/>
          </p:cNvSpPr>
          <p:nvPr>
            <p:ph type="body" idx="1"/>
          </p:nvPr>
        </p:nvSpPr>
        <p:spPr>
          <a:xfrm>
            <a:off x="5422900" y="1964160"/>
            <a:ext cx="5929312" cy="341341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70C0"/>
              </a:buClr>
              <a:buSzPts val="3200"/>
              <a:buChar char="•"/>
            </a:pPr>
            <a:r>
              <a:rPr lang="en-US">
                <a:solidFill>
                  <a:srgbClr val="0070C0"/>
                </a:solidFill>
              </a:rPr>
              <a:t>Applications for research grants will open in August</a:t>
            </a:r>
            <a:endParaRPr/>
          </a:p>
          <a:p>
            <a:pPr marL="228600" lvl="0" indent="-25400" algn="l" rtl="0">
              <a:lnSpc>
                <a:spcPct val="90000"/>
              </a:lnSpc>
              <a:spcBef>
                <a:spcPts val="1000"/>
              </a:spcBef>
              <a:spcAft>
                <a:spcPts val="0"/>
              </a:spcAft>
              <a:buClr>
                <a:schemeClr val="dk1"/>
              </a:buClr>
              <a:buSzPts val="3200"/>
              <a:buNone/>
            </a:pPr>
            <a:endParaRPr>
              <a:solidFill>
                <a:srgbClr val="0070C0"/>
              </a:solidFill>
            </a:endParaRPr>
          </a:p>
          <a:p>
            <a:pPr marL="228600" lvl="0" indent="-228600" algn="l" rtl="0">
              <a:lnSpc>
                <a:spcPct val="90000"/>
              </a:lnSpc>
              <a:spcBef>
                <a:spcPts val="1000"/>
              </a:spcBef>
              <a:spcAft>
                <a:spcPts val="0"/>
              </a:spcAft>
              <a:buClr>
                <a:srgbClr val="0070C0"/>
              </a:buClr>
              <a:buSzPts val="3200"/>
              <a:buChar char="•"/>
            </a:pPr>
            <a:r>
              <a:rPr lang="en-US">
                <a:solidFill>
                  <a:srgbClr val="0070C0"/>
                </a:solidFill>
              </a:rPr>
              <a:t>Call for proposals will be sent out this summer and information is posted on IATS website</a:t>
            </a:r>
            <a:endParaRPr/>
          </a:p>
          <a:p>
            <a:pPr marL="228600" lvl="0" indent="-25400" algn="l" rtl="0">
              <a:lnSpc>
                <a:spcPct val="90000"/>
              </a:lnSpc>
              <a:spcBef>
                <a:spcPts val="1000"/>
              </a:spcBef>
              <a:spcAft>
                <a:spcPts val="0"/>
              </a:spcAft>
              <a:buClr>
                <a:schemeClr val="dk1"/>
              </a:buClr>
              <a:buSzPts val="3200"/>
              <a:buNone/>
            </a:pPr>
            <a:endParaRPr/>
          </a:p>
        </p:txBody>
      </p:sp>
      <p:sp>
        <p:nvSpPr>
          <p:cNvPr id="200" name="Google Shape;200;p12"/>
          <p:cNvSpPr txBox="1">
            <a:spLocks noGrp="1"/>
          </p:cNvSpPr>
          <p:nvPr>
            <p:ph type="body" idx="2"/>
          </p:nvPr>
        </p:nvSpPr>
        <p:spPr>
          <a:xfrm>
            <a:off x="584200" y="1964160"/>
            <a:ext cx="4572000" cy="4093740"/>
          </a:xfrm>
          <a:prstGeom prst="rect">
            <a:avLst/>
          </a:prstGeom>
          <a:noFill/>
          <a:ln>
            <a:noFill/>
          </a:ln>
        </p:spPr>
        <p:txBody>
          <a:bodyPr spcFirstLastPara="1" wrap="square" lIns="91425" tIns="45700" rIns="91425" bIns="45700" anchor="t" anchorCtr="0">
            <a:normAutofit/>
          </a:bodyPr>
          <a:lstStyle/>
          <a:p>
            <a:pPr marL="457200" lvl="1" indent="0" algn="l" rtl="0">
              <a:lnSpc>
                <a:spcPct val="90000"/>
              </a:lnSpc>
              <a:spcBef>
                <a:spcPts val="0"/>
              </a:spcBef>
              <a:spcAft>
                <a:spcPts val="0"/>
              </a:spcAft>
              <a:buClr>
                <a:srgbClr val="0070C0"/>
              </a:buClr>
              <a:buSzPts val="2500"/>
              <a:buNone/>
            </a:pPr>
            <a:r>
              <a:rPr lang="en-US" sz="2500" b="1">
                <a:solidFill>
                  <a:srgbClr val="0070C0"/>
                </a:solidFill>
              </a:rPr>
              <a:t>Co-Chair</a:t>
            </a:r>
            <a:r>
              <a:rPr lang="en-US" sz="2500">
                <a:solidFill>
                  <a:srgbClr val="0070C0"/>
                </a:solidFill>
              </a:rPr>
              <a:t>:</a:t>
            </a:r>
            <a:r>
              <a:rPr lang="en-US" sz="2900">
                <a:solidFill>
                  <a:srgbClr val="0070C0"/>
                </a:solidFill>
              </a:rPr>
              <a:t> </a:t>
            </a:r>
            <a:r>
              <a:rPr lang="en-US" sz="2400">
                <a:solidFill>
                  <a:srgbClr val="0070C0"/>
                </a:solidFill>
              </a:rPr>
              <a:t>Chris Viesselman</a:t>
            </a:r>
            <a:endParaRPr/>
          </a:p>
          <a:p>
            <a:pPr marL="457200" lvl="1" indent="0" algn="l" rtl="0">
              <a:lnSpc>
                <a:spcPct val="90000"/>
              </a:lnSpc>
              <a:spcBef>
                <a:spcPts val="500"/>
              </a:spcBef>
              <a:spcAft>
                <a:spcPts val="0"/>
              </a:spcAft>
              <a:buClr>
                <a:srgbClr val="0070C0"/>
              </a:buClr>
              <a:buSzPts val="2400"/>
              <a:buNone/>
            </a:pPr>
            <a:r>
              <a:rPr lang="en-US" sz="2400" b="1">
                <a:solidFill>
                  <a:srgbClr val="0070C0"/>
                </a:solidFill>
              </a:rPr>
              <a:t>Co-Chair</a:t>
            </a:r>
            <a:r>
              <a:rPr lang="en-US" sz="2400">
                <a:solidFill>
                  <a:srgbClr val="0070C0"/>
                </a:solidFill>
              </a:rPr>
              <a:t>: Nate Newman </a:t>
            </a:r>
            <a:endParaRPr/>
          </a:p>
          <a:p>
            <a:pPr marL="457200" lvl="1" indent="0" algn="l" rtl="0">
              <a:lnSpc>
                <a:spcPct val="90000"/>
              </a:lnSpc>
              <a:spcBef>
                <a:spcPts val="500"/>
              </a:spcBef>
              <a:spcAft>
                <a:spcPts val="0"/>
              </a:spcAft>
              <a:buClr>
                <a:srgbClr val="0070C0"/>
              </a:buClr>
              <a:buSzPts val="2000"/>
              <a:buNone/>
            </a:pPr>
            <a:r>
              <a:rPr lang="en-US" sz="2000">
                <a:solidFill>
                  <a:srgbClr val="0070C0"/>
                </a:solidFill>
              </a:rPr>
              <a:t>                     (term finishes in May)</a:t>
            </a:r>
            <a:endParaRPr/>
          </a:p>
          <a:p>
            <a:pPr marL="457200" lvl="1" indent="0" algn="l" rtl="0">
              <a:lnSpc>
                <a:spcPct val="90000"/>
              </a:lnSpc>
              <a:spcBef>
                <a:spcPts val="500"/>
              </a:spcBef>
              <a:spcAft>
                <a:spcPts val="0"/>
              </a:spcAft>
              <a:buClr>
                <a:schemeClr val="dk1"/>
              </a:buClr>
              <a:buSzPts val="2900"/>
              <a:buNone/>
            </a:pPr>
            <a:endParaRPr sz="2900">
              <a:solidFill>
                <a:srgbClr val="0070C0"/>
              </a:solidFill>
            </a:endParaRPr>
          </a:p>
          <a:p>
            <a:pPr marL="457200" lvl="1" indent="0" algn="l" rtl="0">
              <a:lnSpc>
                <a:spcPct val="90000"/>
              </a:lnSpc>
              <a:spcBef>
                <a:spcPts val="500"/>
              </a:spcBef>
              <a:spcAft>
                <a:spcPts val="0"/>
              </a:spcAft>
              <a:buClr>
                <a:srgbClr val="0070C0"/>
              </a:buClr>
              <a:buSzPts val="2500"/>
              <a:buNone/>
            </a:pPr>
            <a:r>
              <a:rPr lang="en-US" sz="2500" b="1">
                <a:solidFill>
                  <a:srgbClr val="0070C0"/>
                </a:solidFill>
              </a:rPr>
              <a:t>Members:</a:t>
            </a:r>
            <a:r>
              <a:rPr lang="en-US" sz="2900" b="1">
                <a:solidFill>
                  <a:srgbClr val="0070C0"/>
                </a:solidFill>
              </a:rPr>
              <a:t> </a:t>
            </a:r>
            <a:endParaRPr/>
          </a:p>
          <a:p>
            <a:pPr marL="457200" lvl="1" indent="0" algn="l" rtl="0">
              <a:lnSpc>
                <a:spcPct val="90000"/>
              </a:lnSpc>
              <a:spcBef>
                <a:spcPts val="500"/>
              </a:spcBef>
              <a:spcAft>
                <a:spcPts val="0"/>
              </a:spcAft>
              <a:buClr>
                <a:srgbClr val="0070C0"/>
              </a:buClr>
              <a:buSzPts val="2500"/>
              <a:buNone/>
            </a:pPr>
            <a:r>
              <a:rPr lang="en-US" sz="2500">
                <a:solidFill>
                  <a:srgbClr val="0070C0"/>
                </a:solidFill>
              </a:rPr>
              <a:t>Molly Figgins</a:t>
            </a:r>
            <a:endParaRPr/>
          </a:p>
          <a:p>
            <a:pPr marL="457200" lvl="1" indent="0" algn="l" rtl="0">
              <a:lnSpc>
                <a:spcPct val="90000"/>
              </a:lnSpc>
              <a:spcBef>
                <a:spcPts val="500"/>
              </a:spcBef>
              <a:spcAft>
                <a:spcPts val="0"/>
              </a:spcAft>
              <a:buClr>
                <a:srgbClr val="0070C0"/>
              </a:buClr>
              <a:buSzPts val="2500"/>
              <a:buNone/>
            </a:pPr>
            <a:r>
              <a:rPr lang="en-US" sz="2500">
                <a:solidFill>
                  <a:srgbClr val="0070C0"/>
                </a:solidFill>
              </a:rPr>
              <a:t>Mark Hecimovich</a:t>
            </a:r>
            <a:endParaRPr/>
          </a:p>
          <a:p>
            <a:pPr marL="0" lvl="0" indent="0" algn="l" rtl="0">
              <a:lnSpc>
                <a:spcPct val="90000"/>
              </a:lnSpc>
              <a:spcBef>
                <a:spcPts val="1000"/>
              </a:spcBef>
              <a:spcAft>
                <a:spcPts val="0"/>
              </a:spcAft>
              <a:buClr>
                <a:schemeClr val="dk1"/>
              </a:buClr>
              <a:buSzPts val="1600"/>
              <a:buNone/>
            </a:pPr>
            <a:endParaRPr/>
          </a:p>
        </p:txBody>
      </p:sp>
      <p:pic>
        <p:nvPicPr>
          <p:cNvPr id="201" name="Google Shape;201;p12"/>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3"/>
          <p:cNvSpPr txBox="1">
            <a:spLocks noGrp="1"/>
          </p:cNvSpPr>
          <p:nvPr>
            <p:ph type="title"/>
          </p:nvPr>
        </p:nvSpPr>
        <p:spPr>
          <a:xfrm>
            <a:off x="839788" y="581970"/>
            <a:ext cx="10188430" cy="123536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a:t>Student Leadership Council</a:t>
            </a:r>
            <a:br>
              <a:rPr lang="en-US" sz="4400"/>
            </a:br>
            <a:endParaRPr sz="2000"/>
          </a:p>
        </p:txBody>
      </p:sp>
      <p:sp>
        <p:nvSpPr>
          <p:cNvPr id="207" name="Google Shape;207;p13"/>
          <p:cNvSpPr txBox="1">
            <a:spLocks noGrp="1"/>
          </p:cNvSpPr>
          <p:nvPr>
            <p:ph type="body" idx="1"/>
          </p:nvPr>
        </p:nvSpPr>
        <p:spPr>
          <a:xfrm>
            <a:off x="5964675" y="1904275"/>
            <a:ext cx="6227400" cy="4607700"/>
          </a:xfrm>
          <a:prstGeom prst="rect">
            <a:avLst/>
          </a:prstGeom>
          <a:noFill/>
          <a:ln>
            <a:noFill/>
          </a:ln>
        </p:spPr>
        <p:txBody>
          <a:bodyPr spcFirstLastPara="1" wrap="square" lIns="91425" tIns="45700" rIns="91425" bIns="45700" anchor="t" anchorCtr="0">
            <a:normAutofit fontScale="77500" lnSpcReduction="20000"/>
          </a:bodyPr>
          <a:lstStyle/>
          <a:p>
            <a:pPr marL="457200" lvl="1" indent="0" algn="l" rtl="0">
              <a:lnSpc>
                <a:spcPct val="90000"/>
              </a:lnSpc>
              <a:spcBef>
                <a:spcPts val="0"/>
              </a:spcBef>
              <a:spcAft>
                <a:spcPts val="0"/>
              </a:spcAft>
              <a:buClr>
                <a:srgbClr val="0070C0"/>
              </a:buClr>
              <a:buSzPct val="100000"/>
              <a:buNone/>
            </a:pPr>
            <a:r>
              <a:rPr lang="en-US" sz="3200" b="1" u="sng">
                <a:solidFill>
                  <a:srgbClr val="0070C0"/>
                </a:solidFill>
              </a:rPr>
              <a:t>Established 2 sub-committees</a:t>
            </a:r>
            <a:r>
              <a:rPr lang="en-US" sz="3200" b="1">
                <a:solidFill>
                  <a:srgbClr val="0070C0"/>
                </a:solidFill>
              </a:rPr>
              <a:t>:</a:t>
            </a:r>
            <a:endParaRPr/>
          </a:p>
          <a:p>
            <a:pPr marL="0" lvl="0" indent="0" algn="l" rtl="0">
              <a:lnSpc>
                <a:spcPct val="90000"/>
              </a:lnSpc>
              <a:spcBef>
                <a:spcPts val="1000"/>
              </a:spcBef>
              <a:spcAft>
                <a:spcPts val="0"/>
              </a:spcAft>
              <a:buClr>
                <a:srgbClr val="0070C0"/>
              </a:buClr>
              <a:buSzPct val="100000"/>
              <a:buNone/>
            </a:pPr>
            <a:r>
              <a:rPr lang="en-US">
                <a:solidFill>
                  <a:srgbClr val="0070C0"/>
                </a:solidFill>
              </a:rPr>
              <a:t>1. </a:t>
            </a:r>
            <a:r>
              <a:rPr lang="en-US" u="sng">
                <a:solidFill>
                  <a:srgbClr val="0070C0"/>
                </a:solidFill>
              </a:rPr>
              <a:t>Quiz Bowl </a:t>
            </a:r>
            <a:r>
              <a:rPr lang="en-US">
                <a:solidFill>
                  <a:srgbClr val="0070C0"/>
                </a:solidFill>
              </a:rPr>
              <a:t>– Aaron Dvorak and Paige Sterker Co-Committee Chairs with representatives:</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Corby Roush (Drake)</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Lacey Tierney (Iowa)</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Faith Oostra (UNI)</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Zach Harris (Grand View)</a:t>
            </a:r>
            <a:endParaRPr/>
          </a:p>
          <a:p>
            <a:pPr marL="914400" lvl="2" indent="0" algn="l" rtl="0">
              <a:lnSpc>
                <a:spcPct val="90000"/>
              </a:lnSpc>
              <a:spcBef>
                <a:spcPts val="500"/>
              </a:spcBef>
              <a:spcAft>
                <a:spcPts val="0"/>
              </a:spcAft>
              <a:buClr>
                <a:schemeClr val="dk1"/>
              </a:buClr>
              <a:buSzPct val="100000"/>
              <a:buNone/>
            </a:pPr>
            <a:endParaRPr sz="2700">
              <a:solidFill>
                <a:srgbClr val="0070C0"/>
              </a:solidFill>
            </a:endParaRPr>
          </a:p>
          <a:p>
            <a:pPr marL="0" lvl="0" indent="0" algn="l" rtl="0">
              <a:lnSpc>
                <a:spcPct val="90000"/>
              </a:lnSpc>
              <a:spcBef>
                <a:spcPts val="1000"/>
              </a:spcBef>
              <a:spcAft>
                <a:spcPts val="0"/>
              </a:spcAft>
              <a:buClr>
                <a:srgbClr val="0070C0"/>
              </a:buClr>
              <a:buSzPct val="100000"/>
              <a:buNone/>
            </a:pPr>
            <a:r>
              <a:rPr lang="en-US" sz="2900">
                <a:solidFill>
                  <a:srgbClr val="0070C0"/>
                </a:solidFill>
              </a:rPr>
              <a:t>2. </a:t>
            </a:r>
            <a:r>
              <a:rPr lang="en-US" sz="2900" u="sng">
                <a:solidFill>
                  <a:srgbClr val="0070C0"/>
                </a:solidFill>
              </a:rPr>
              <a:t>Social Media </a:t>
            </a:r>
            <a:r>
              <a:rPr lang="en-US" sz="2900">
                <a:solidFill>
                  <a:srgbClr val="0070C0"/>
                </a:solidFill>
              </a:rPr>
              <a:t>– Nic Hiller and Caitlin Farrell Co-Committee Chairs with representatives:</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Anna Tulke (Iowa State)</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Sarah Gauger (Iowa)</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Tessa Laska (Drake)</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Kate Hermsen (UNI)</a:t>
            </a:r>
            <a:endParaRPr/>
          </a:p>
          <a:p>
            <a:pPr marL="1143000" lvl="2" indent="-228631" algn="l" rtl="0">
              <a:lnSpc>
                <a:spcPct val="90000"/>
              </a:lnSpc>
              <a:spcBef>
                <a:spcPts val="500"/>
              </a:spcBef>
              <a:spcAft>
                <a:spcPts val="0"/>
              </a:spcAft>
              <a:buClr>
                <a:srgbClr val="0070C0"/>
              </a:buClr>
              <a:buSzPct val="100000"/>
              <a:buChar char="•"/>
            </a:pPr>
            <a:r>
              <a:rPr lang="en-US" sz="2700">
                <a:solidFill>
                  <a:srgbClr val="0070C0"/>
                </a:solidFill>
              </a:rPr>
              <a:t>Katie Banowetz (Grand View)</a:t>
            </a:r>
            <a:endParaRPr/>
          </a:p>
        </p:txBody>
      </p:sp>
      <p:sp>
        <p:nvSpPr>
          <p:cNvPr id="208" name="Google Shape;208;p13"/>
          <p:cNvSpPr txBox="1">
            <a:spLocks noGrp="1"/>
          </p:cNvSpPr>
          <p:nvPr>
            <p:ph type="body" idx="2"/>
          </p:nvPr>
        </p:nvSpPr>
        <p:spPr>
          <a:xfrm>
            <a:off x="127000" y="1824525"/>
            <a:ext cx="5439000" cy="4950900"/>
          </a:xfrm>
          <a:prstGeom prst="rect">
            <a:avLst/>
          </a:prstGeom>
          <a:noFill/>
          <a:ln>
            <a:noFill/>
          </a:ln>
        </p:spPr>
        <p:txBody>
          <a:bodyPr spcFirstLastPara="1" wrap="square" lIns="91425" tIns="45700" rIns="91425" bIns="45700" anchor="t" anchorCtr="0">
            <a:normAutofit lnSpcReduction="20000"/>
          </a:bodyPr>
          <a:lstStyle/>
          <a:p>
            <a:pPr marL="0" lvl="0" indent="0" algn="l" rtl="0">
              <a:spcBef>
                <a:spcPts val="1000"/>
              </a:spcBef>
              <a:spcAft>
                <a:spcPts val="0"/>
              </a:spcAft>
              <a:buClr>
                <a:schemeClr val="dk1"/>
              </a:buClr>
              <a:buSzPts val="1100"/>
              <a:buFont typeface="Arial"/>
              <a:buNone/>
            </a:pPr>
            <a:r>
              <a:rPr lang="en-US" sz="1900" b="1">
                <a:solidFill>
                  <a:srgbClr val="4472C4"/>
                </a:solidFill>
              </a:rPr>
              <a:t>Chair/Advisor</a:t>
            </a:r>
            <a:r>
              <a:rPr lang="en-US" sz="1900">
                <a:solidFill>
                  <a:srgbClr val="4472C4"/>
                </a:solidFill>
              </a:rPr>
              <a:t>: Megan Brady</a:t>
            </a:r>
            <a:endParaRPr sz="1900">
              <a:solidFill>
                <a:srgbClr val="4472C4"/>
              </a:solidFill>
            </a:endParaRPr>
          </a:p>
          <a:p>
            <a:pPr marL="0" lvl="0" indent="0" algn="l" rtl="0">
              <a:spcBef>
                <a:spcPts val="1000"/>
              </a:spcBef>
              <a:spcAft>
                <a:spcPts val="0"/>
              </a:spcAft>
              <a:buClr>
                <a:schemeClr val="dk1"/>
              </a:buClr>
              <a:buSzPts val="1100"/>
              <a:buFont typeface="Arial"/>
              <a:buNone/>
            </a:pPr>
            <a:r>
              <a:rPr lang="en-US" sz="1800" b="1">
                <a:solidFill>
                  <a:srgbClr val="0070C0"/>
                </a:solidFill>
              </a:rPr>
              <a:t>President</a:t>
            </a:r>
            <a:r>
              <a:rPr lang="en-US" sz="1800">
                <a:solidFill>
                  <a:srgbClr val="0070C0"/>
                </a:solidFill>
              </a:rPr>
              <a:t>:</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Outgoing: Aaron Dvorak (Loras College)</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Incoming: Caitlin Farrell (Loras College)</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b="1">
                <a:solidFill>
                  <a:srgbClr val="0070C0"/>
                </a:solidFill>
              </a:rPr>
              <a:t>Vice President</a:t>
            </a:r>
            <a:r>
              <a:rPr lang="en-US" sz="1800">
                <a:solidFill>
                  <a:srgbClr val="0070C0"/>
                </a:solidFill>
              </a:rPr>
              <a:t>:</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Outgoing: Paige Sterker (Iowa State)</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Incoming: Faye Witkowski (Iowa State)</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b="1">
                <a:solidFill>
                  <a:srgbClr val="0070C0"/>
                </a:solidFill>
              </a:rPr>
              <a:t>Treasurer</a:t>
            </a:r>
            <a:r>
              <a:rPr lang="en-US" sz="1800">
                <a:solidFill>
                  <a:srgbClr val="0070C0"/>
                </a:solidFill>
              </a:rPr>
              <a:t>:</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Outgoing: Nic Hiller (Iowa State)</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Incoming: Amanda Williams (Loras College)</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b="1">
                <a:solidFill>
                  <a:srgbClr val="0070C0"/>
                </a:solidFill>
              </a:rPr>
              <a:t>Secretary</a:t>
            </a:r>
            <a:r>
              <a:rPr lang="en-US" sz="1800">
                <a:solidFill>
                  <a:srgbClr val="0070C0"/>
                </a:solidFill>
              </a:rPr>
              <a:t>:</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Outgoing: Caitlin Farrell (Loras College)</a:t>
            </a:r>
            <a:endParaRPr sz="1800">
              <a:solidFill>
                <a:srgbClr val="0070C0"/>
              </a:solidFill>
            </a:endParaRPr>
          </a:p>
          <a:p>
            <a:pPr marL="0" lvl="0" indent="0" algn="l" rtl="0">
              <a:spcBef>
                <a:spcPts val="1000"/>
              </a:spcBef>
              <a:spcAft>
                <a:spcPts val="0"/>
              </a:spcAft>
              <a:buClr>
                <a:schemeClr val="dk1"/>
              </a:buClr>
              <a:buSzPts val="1100"/>
              <a:buFont typeface="Arial"/>
              <a:buNone/>
            </a:pPr>
            <a:r>
              <a:rPr lang="en-US" sz="1800">
                <a:solidFill>
                  <a:srgbClr val="0070C0"/>
                </a:solidFill>
              </a:rPr>
              <a:t>Incoming: Sutton Mason (Iowa)</a:t>
            </a:r>
            <a:endParaRPr sz="1800">
              <a:solidFill>
                <a:srgbClr val="0070C0"/>
              </a:solidFill>
            </a:endParaRPr>
          </a:p>
          <a:p>
            <a:pPr marL="0" lvl="0" indent="0" algn="l" rtl="0">
              <a:lnSpc>
                <a:spcPct val="90000"/>
              </a:lnSpc>
              <a:spcBef>
                <a:spcPts val="1000"/>
              </a:spcBef>
              <a:spcAft>
                <a:spcPts val="0"/>
              </a:spcAft>
              <a:buClr>
                <a:srgbClr val="0070C0"/>
              </a:buClr>
              <a:buSzPts val="2500"/>
              <a:buNone/>
            </a:pPr>
            <a:endParaRPr sz="2700" b="1">
              <a:solidFill>
                <a:schemeClr val="accent1"/>
              </a:solidFill>
            </a:endParaRPr>
          </a:p>
        </p:txBody>
      </p:sp>
      <p:pic>
        <p:nvPicPr>
          <p:cNvPr id="209" name="Google Shape;209;p13"/>
          <p:cNvPicPr preferRelativeResize="0"/>
          <p:nvPr/>
        </p:nvPicPr>
        <p:blipFill rotWithShape="1">
          <a:blip r:embed="rId3">
            <a:alphaModFix/>
          </a:blip>
          <a:srcRect/>
          <a:stretch/>
        </p:blipFill>
        <p:spPr>
          <a:xfrm>
            <a:off x="9777752" y="79744"/>
            <a:ext cx="2304298" cy="182452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3"/>
        <p:cNvGrpSpPr/>
        <p:nvPr/>
      </p:nvGrpSpPr>
      <p:grpSpPr>
        <a:xfrm>
          <a:off x="0" y="0"/>
          <a:ext cx="0" cy="0"/>
          <a:chOff x="0" y="0"/>
          <a:chExt cx="0" cy="0"/>
        </a:xfrm>
      </p:grpSpPr>
      <p:sp>
        <p:nvSpPr>
          <p:cNvPr id="214" name="Google Shape;214;p1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5" name="Google Shape;215;p14"/>
          <p:cNvSpPr txBox="1">
            <a:spLocks noGrp="1"/>
          </p:cNvSpPr>
          <p:nvPr>
            <p:ph type="title"/>
          </p:nvPr>
        </p:nvSpPr>
        <p:spPr>
          <a:xfrm>
            <a:off x="630936" y="640080"/>
            <a:ext cx="4818888" cy="1481328"/>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600"/>
              <a:buFont typeface="Calibri"/>
              <a:buNone/>
            </a:pPr>
            <a:r>
              <a:rPr lang="en-US" sz="4600" b="1"/>
              <a:t>Student Leadership Council</a:t>
            </a:r>
            <a:endParaRPr/>
          </a:p>
        </p:txBody>
      </p:sp>
      <p:sp>
        <p:nvSpPr>
          <p:cNvPr id="216" name="Google Shape;216;p14"/>
          <p:cNvSpPr/>
          <p:nvPr/>
        </p:nvSpPr>
        <p:spPr>
          <a:xfrm>
            <a:off x="643278" y="2372868"/>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7" name="Google Shape;217;p14"/>
          <p:cNvSpPr txBox="1">
            <a:spLocks noGrp="1"/>
          </p:cNvSpPr>
          <p:nvPr>
            <p:ph type="body" idx="1"/>
          </p:nvPr>
        </p:nvSpPr>
        <p:spPr>
          <a:xfrm>
            <a:off x="310243" y="2589276"/>
            <a:ext cx="6230257" cy="4158304"/>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90000"/>
              </a:lnSpc>
              <a:spcBef>
                <a:spcPts val="0"/>
              </a:spcBef>
              <a:spcAft>
                <a:spcPts val="0"/>
              </a:spcAft>
              <a:buClr>
                <a:schemeClr val="dk1"/>
              </a:buClr>
              <a:buSzPct val="100000"/>
              <a:buChar char="•"/>
            </a:pPr>
            <a:r>
              <a:rPr lang="en-US"/>
              <a:t>Conducted 2023 online quiz bowl with six programs submitting quiz bowl questions</a:t>
            </a:r>
            <a:endParaRPr/>
          </a:p>
          <a:p>
            <a:pPr marL="228600" lvl="0" indent="-144970" algn="l" rtl="0">
              <a:lnSpc>
                <a:spcPct val="90000"/>
              </a:lnSpc>
              <a:spcBef>
                <a:spcPts val="1000"/>
              </a:spcBef>
              <a:spcAft>
                <a:spcPts val="0"/>
              </a:spcAft>
              <a:buClr>
                <a:schemeClr val="dk1"/>
              </a:buClr>
              <a:buSzPct val="100000"/>
              <a:buNone/>
            </a:pPr>
            <a:endParaRPr sz="1700"/>
          </a:p>
          <a:p>
            <a:pPr marL="228600" lvl="0" indent="-228600" algn="l" rtl="0">
              <a:lnSpc>
                <a:spcPct val="90000"/>
              </a:lnSpc>
              <a:spcBef>
                <a:spcPts val="1000"/>
              </a:spcBef>
              <a:spcAft>
                <a:spcPts val="0"/>
              </a:spcAft>
              <a:buClr>
                <a:schemeClr val="dk1"/>
              </a:buClr>
              <a:buSzPct val="100000"/>
              <a:buChar char="•"/>
            </a:pPr>
            <a:r>
              <a:rPr lang="en-US"/>
              <a:t> </a:t>
            </a:r>
            <a:r>
              <a:rPr lang="en-US" u="sng"/>
              <a:t>Quiz Bowl Results</a:t>
            </a:r>
            <a:endParaRPr/>
          </a:p>
          <a:p>
            <a:pPr marL="685800" lvl="1" indent="-228600" algn="l" rtl="0">
              <a:lnSpc>
                <a:spcPct val="90000"/>
              </a:lnSpc>
              <a:spcBef>
                <a:spcPts val="500"/>
              </a:spcBef>
              <a:spcAft>
                <a:spcPts val="0"/>
              </a:spcAft>
              <a:buClr>
                <a:schemeClr val="dk1"/>
              </a:buClr>
              <a:buSzPct val="100000"/>
              <a:buChar char="•"/>
            </a:pPr>
            <a:r>
              <a:rPr lang="en-US" sz="2800"/>
              <a:t>Loras College** - 1</a:t>
            </a:r>
            <a:r>
              <a:rPr lang="en-US" sz="2800" baseline="30000"/>
              <a:t>st</a:t>
            </a:r>
            <a:r>
              <a:rPr lang="en-US" sz="2800"/>
              <a:t> place</a:t>
            </a:r>
            <a:endParaRPr/>
          </a:p>
          <a:p>
            <a:pPr marL="685800" lvl="1" indent="-228600" algn="l" rtl="0">
              <a:lnSpc>
                <a:spcPct val="90000"/>
              </a:lnSpc>
              <a:spcBef>
                <a:spcPts val="500"/>
              </a:spcBef>
              <a:spcAft>
                <a:spcPts val="0"/>
              </a:spcAft>
              <a:buClr>
                <a:schemeClr val="dk1"/>
              </a:buClr>
              <a:buSzPct val="100000"/>
              <a:buChar char="•"/>
            </a:pPr>
            <a:r>
              <a:rPr lang="en-US" sz="2800"/>
              <a:t>University of Iowa** - 2</a:t>
            </a:r>
            <a:r>
              <a:rPr lang="en-US" sz="2800" baseline="30000"/>
              <a:t>nd</a:t>
            </a:r>
            <a:r>
              <a:rPr lang="en-US" sz="2800"/>
              <a:t> place</a:t>
            </a:r>
            <a:endParaRPr/>
          </a:p>
          <a:p>
            <a:pPr marL="685800" lvl="1" indent="-228600" algn="l" rtl="0">
              <a:lnSpc>
                <a:spcPct val="90000"/>
              </a:lnSpc>
              <a:spcBef>
                <a:spcPts val="500"/>
              </a:spcBef>
              <a:spcAft>
                <a:spcPts val="0"/>
              </a:spcAft>
              <a:buClr>
                <a:schemeClr val="dk1"/>
              </a:buClr>
              <a:buSzPct val="100000"/>
              <a:buChar char="•"/>
            </a:pPr>
            <a:r>
              <a:rPr lang="en-US" sz="2800"/>
              <a:t>University of Northern Iowa - 3</a:t>
            </a:r>
            <a:r>
              <a:rPr lang="en-US" sz="2800" baseline="30000"/>
              <a:t>rd</a:t>
            </a:r>
            <a:r>
              <a:rPr lang="en-US" sz="2800"/>
              <a:t> place</a:t>
            </a:r>
            <a:endParaRPr/>
          </a:p>
          <a:p>
            <a:pPr marL="914400" lvl="2" indent="0" algn="l" rtl="0">
              <a:lnSpc>
                <a:spcPct val="90000"/>
              </a:lnSpc>
              <a:spcBef>
                <a:spcPts val="500"/>
              </a:spcBef>
              <a:spcAft>
                <a:spcPts val="0"/>
              </a:spcAft>
              <a:buClr>
                <a:schemeClr val="dk1"/>
              </a:buClr>
              <a:buSzPct val="100000"/>
              <a:buNone/>
            </a:pPr>
            <a:r>
              <a:rPr lang="en-US" sz="2800"/>
              <a:t>** Advance to MAATA Quiz Bowl</a:t>
            </a:r>
            <a:endParaRPr/>
          </a:p>
          <a:p>
            <a:pPr marL="914400" lvl="2" indent="0" algn="l" rtl="0">
              <a:lnSpc>
                <a:spcPct val="90000"/>
              </a:lnSpc>
              <a:spcBef>
                <a:spcPts val="500"/>
              </a:spcBef>
              <a:spcAft>
                <a:spcPts val="0"/>
              </a:spcAft>
              <a:buClr>
                <a:schemeClr val="dk1"/>
              </a:buClr>
              <a:buSzPct val="100000"/>
              <a:buNone/>
            </a:pPr>
            <a:endParaRPr sz="1700"/>
          </a:p>
          <a:p>
            <a:pPr marL="228600" lvl="0" indent="-228600" algn="l" rtl="0">
              <a:lnSpc>
                <a:spcPct val="90000"/>
              </a:lnSpc>
              <a:spcBef>
                <a:spcPts val="1000"/>
              </a:spcBef>
              <a:spcAft>
                <a:spcPts val="0"/>
              </a:spcAft>
              <a:buClr>
                <a:schemeClr val="dk1"/>
              </a:buClr>
              <a:buSzPct val="100000"/>
              <a:buChar char="•"/>
            </a:pPr>
            <a:r>
              <a:rPr lang="en-US"/>
              <a:t>Social media sub-committee</a:t>
            </a:r>
            <a:endParaRPr/>
          </a:p>
          <a:p>
            <a:pPr marL="685800" lvl="1" indent="-228600" algn="l" rtl="0">
              <a:lnSpc>
                <a:spcPct val="90000"/>
              </a:lnSpc>
              <a:spcBef>
                <a:spcPts val="500"/>
              </a:spcBef>
              <a:spcAft>
                <a:spcPts val="0"/>
              </a:spcAft>
              <a:buClr>
                <a:schemeClr val="dk1"/>
              </a:buClr>
              <a:buSzPct val="100000"/>
              <a:buChar char="•"/>
            </a:pPr>
            <a:r>
              <a:rPr lang="en-US" sz="2800"/>
              <a:t>Posts related to IATS SLC</a:t>
            </a:r>
            <a:endParaRPr/>
          </a:p>
          <a:p>
            <a:pPr marL="685800" lvl="1" indent="-154812" algn="l" rtl="0">
              <a:lnSpc>
                <a:spcPct val="90000"/>
              </a:lnSpc>
              <a:spcBef>
                <a:spcPts val="500"/>
              </a:spcBef>
              <a:spcAft>
                <a:spcPts val="0"/>
              </a:spcAft>
              <a:buClr>
                <a:schemeClr val="dk1"/>
              </a:buClr>
              <a:buSzPct val="100000"/>
              <a:buNone/>
            </a:pPr>
            <a:endParaRPr sz="1500"/>
          </a:p>
          <a:p>
            <a:pPr marL="228600" lvl="0" indent="-228600" algn="l" rtl="0">
              <a:lnSpc>
                <a:spcPct val="90000"/>
              </a:lnSpc>
              <a:spcBef>
                <a:spcPts val="1000"/>
              </a:spcBef>
              <a:spcAft>
                <a:spcPts val="0"/>
              </a:spcAft>
              <a:buClr>
                <a:schemeClr val="dk1"/>
              </a:buClr>
              <a:buSzPct val="100000"/>
              <a:buChar char="•"/>
            </a:pPr>
            <a:r>
              <a:rPr lang="en-US"/>
              <a:t>Selecting 2023-2024 MAATA SLC delegates in March</a:t>
            </a:r>
            <a:endParaRPr/>
          </a:p>
          <a:p>
            <a:pPr marL="914400" lvl="2" indent="0" algn="l" rtl="0">
              <a:lnSpc>
                <a:spcPct val="90000"/>
              </a:lnSpc>
              <a:spcBef>
                <a:spcPts val="500"/>
              </a:spcBef>
              <a:spcAft>
                <a:spcPts val="0"/>
              </a:spcAft>
              <a:buClr>
                <a:schemeClr val="dk1"/>
              </a:buClr>
              <a:buSzPct val="100000"/>
              <a:buNone/>
            </a:pPr>
            <a:endParaRPr sz="1400"/>
          </a:p>
        </p:txBody>
      </p:sp>
      <p:pic>
        <p:nvPicPr>
          <p:cNvPr id="218" name="Google Shape;218;p14"/>
          <p:cNvPicPr preferRelativeResize="0"/>
          <p:nvPr/>
        </p:nvPicPr>
        <p:blipFill rotWithShape="1">
          <a:blip r:embed="rId3">
            <a:alphaModFix/>
          </a:blip>
          <a:srcRect/>
          <a:stretch/>
        </p:blipFill>
        <p:spPr>
          <a:xfrm>
            <a:off x="6400800" y="1505219"/>
            <a:ext cx="5157216" cy="408667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15"/>
          <p:cNvSpPr txBox="1">
            <a:spLocks noGrp="1"/>
          </p:cNvSpPr>
          <p:nvPr>
            <p:ph type="body" idx="1"/>
          </p:nvPr>
        </p:nvSpPr>
        <p:spPr>
          <a:xfrm>
            <a:off x="177983" y="0"/>
            <a:ext cx="5157787"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3200"/>
              <a:buNone/>
            </a:pPr>
            <a:r>
              <a:rPr lang="en-US" sz="3200"/>
              <a:t>Early Professional Committee</a:t>
            </a:r>
            <a:endParaRPr/>
          </a:p>
        </p:txBody>
      </p:sp>
      <p:sp>
        <p:nvSpPr>
          <p:cNvPr id="224" name="Google Shape;224;p15"/>
          <p:cNvSpPr txBox="1">
            <a:spLocks noGrp="1"/>
          </p:cNvSpPr>
          <p:nvPr>
            <p:ph type="body" idx="2"/>
          </p:nvPr>
        </p:nvSpPr>
        <p:spPr>
          <a:xfrm>
            <a:off x="54975" y="2247900"/>
            <a:ext cx="10128900" cy="4610100"/>
          </a:xfrm>
          <a:prstGeom prst="rect">
            <a:avLst/>
          </a:prstGeom>
          <a:noFill/>
          <a:ln>
            <a:noFill/>
          </a:ln>
        </p:spPr>
        <p:txBody>
          <a:bodyPr spcFirstLastPara="1" wrap="square" lIns="91425" tIns="45700" rIns="91425" bIns="45700" anchor="t" anchorCtr="0">
            <a:normAutofit fontScale="25000"/>
          </a:bodyPr>
          <a:lstStyle/>
          <a:p>
            <a:pPr marL="0" lvl="0" indent="0" algn="l" rtl="0">
              <a:lnSpc>
                <a:spcPct val="90000"/>
              </a:lnSpc>
              <a:spcBef>
                <a:spcPts val="0"/>
              </a:spcBef>
              <a:spcAft>
                <a:spcPts val="0"/>
              </a:spcAft>
              <a:buClr>
                <a:srgbClr val="0070C0"/>
              </a:buClr>
              <a:buSzPct val="100000"/>
              <a:buNone/>
            </a:pPr>
            <a:r>
              <a:rPr lang="en-US" sz="8000" b="1" u="sng">
                <a:solidFill>
                  <a:srgbClr val="0070C0"/>
                </a:solidFill>
              </a:rPr>
              <a:t>Collaboratively these two committees:</a:t>
            </a:r>
            <a:endParaRPr sz="3300">
              <a:solidFill>
                <a:srgbClr val="0070C0"/>
              </a:solidFill>
            </a:endParaRPr>
          </a:p>
          <a:p>
            <a:pPr marL="228600" lvl="0" indent="-193357" algn="l" rtl="0">
              <a:lnSpc>
                <a:spcPct val="90000"/>
              </a:lnSpc>
              <a:spcBef>
                <a:spcPts val="1000"/>
              </a:spcBef>
              <a:spcAft>
                <a:spcPts val="0"/>
              </a:spcAft>
              <a:buClr>
                <a:srgbClr val="0070C0"/>
              </a:buClr>
              <a:buSzPct val="100000"/>
              <a:buChar char="•"/>
            </a:pPr>
            <a:r>
              <a:rPr lang="en-US" sz="7400">
                <a:solidFill>
                  <a:srgbClr val="0070C0"/>
                </a:solidFill>
              </a:rPr>
              <a:t>Hosted a virtual presentation on salary negotiation </a:t>
            </a:r>
            <a:endParaRPr/>
          </a:p>
          <a:p>
            <a:pPr marL="228600" lvl="0" indent="-193357" algn="l" rtl="0">
              <a:lnSpc>
                <a:spcPct val="90000"/>
              </a:lnSpc>
              <a:spcBef>
                <a:spcPts val="1000"/>
              </a:spcBef>
              <a:spcAft>
                <a:spcPts val="0"/>
              </a:spcAft>
              <a:buClr>
                <a:srgbClr val="0070C0"/>
              </a:buClr>
              <a:buSzPct val="100000"/>
              <a:buChar char="•"/>
            </a:pPr>
            <a:r>
              <a:rPr lang="en-US" sz="7400">
                <a:solidFill>
                  <a:srgbClr val="0070C0"/>
                </a:solidFill>
              </a:rPr>
              <a:t>Hosted a round table discussion on athletic training work-life enrichment</a:t>
            </a:r>
            <a:endParaRPr sz="7400">
              <a:solidFill>
                <a:srgbClr val="0070C0"/>
              </a:solidFill>
            </a:endParaRPr>
          </a:p>
          <a:p>
            <a:pPr marL="228600" lvl="0" indent="-193357" algn="l" rtl="0">
              <a:lnSpc>
                <a:spcPct val="90000"/>
              </a:lnSpc>
              <a:spcBef>
                <a:spcPts val="1000"/>
              </a:spcBef>
              <a:spcAft>
                <a:spcPts val="0"/>
              </a:spcAft>
              <a:buClr>
                <a:srgbClr val="0070C0"/>
              </a:buClr>
              <a:buSzPct val="100000"/>
              <a:buChar char="•"/>
            </a:pPr>
            <a:r>
              <a:rPr lang="en-US" sz="7400">
                <a:solidFill>
                  <a:srgbClr val="0070C0"/>
                </a:solidFill>
              </a:rPr>
              <a:t>Added resources for young professionals to IATS committee webpage</a:t>
            </a:r>
            <a:endParaRPr/>
          </a:p>
          <a:p>
            <a:pPr marL="228600" lvl="0" indent="-88265" algn="l" rtl="0">
              <a:lnSpc>
                <a:spcPct val="90000"/>
              </a:lnSpc>
              <a:spcBef>
                <a:spcPts val="1000"/>
              </a:spcBef>
              <a:spcAft>
                <a:spcPts val="0"/>
              </a:spcAft>
              <a:buClr>
                <a:schemeClr val="dk1"/>
              </a:buClr>
              <a:buSzPct val="100000"/>
              <a:buNone/>
            </a:pPr>
            <a:endParaRPr sz="6800">
              <a:solidFill>
                <a:srgbClr val="0070C0"/>
              </a:solidFill>
            </a:endParaRPr>
          </a:p>
          <a:p>
            <a:pPr marL="0" lvl="0" indent="0" algn="l" rtl="0">
              <a:lnSpc>
                <a:spcPct val="90000"/>
              </a:lnSpc>
              <a:spcBef>
                <a:spcPts val="1000"/>
              </a:spcBef>
              <a:spcAft>
                <a:spcPts val="0"/>
              </a:spcAft>
              <a:buClr>
                <a:srgbClr val="0070C0"/>
              </a:buClr>
              <a:buSzPct val="100000"/>
              <a:buNone/>
            </a:pPr>
            <a:r>
              <a:rPr lang="en-US" sz="8000" b="1" u="sng">
                <a:solidFill>
                  <a:srgbClr val="0070C0"/>
                </a:solidFill>
              </a:rPr>
              <a:t>2023 Proposed Plans:</a:t>
            </a:r>
            <a:endParaRPr sz="5000">
              <a:solidFill>
                <a:srgbClr val="0070C0"/>
              </a:solidFill>
            </a:endParaRPr>
          </a:p>
          <a:p>
            <a:pPr marL="228600" lvl="0" indent="-193357" algn="l" rtl="0">
              <a:lnSpc>
                <a:spcPct val="90000"/>
              </a:lnSpc>
              <a:spcBef>
                <a:spcPts val="1000"/>
              </a:spcBef>
              <a:spcAft>
                <a:spcPts val="0"/>
              </a:spcAft>
              <a:buClr>
                <a:srgbClr val="0070C0"/>
              </a:buClr>
              <a:buSzPct val="100000"/>
              <a:buChar char="•"/>
            </a:pPr>
            <a:r>
              <a:rPr lang="en-US" sz="7400">
                <a:solidFill>
                  <a:srgbClr val="0070C0"/>
                </a:solidFill>
              </a:rPr>
              <a:t>Athletic training camp for secondary school students</a:t>
            </a:r>
            <a:endParaRPr sz="7400">
              <a:solidFill>
                <a:srgbClr val="000000"/>
              </a:solidFill>
            </a:endParaRPr>
          </a:p>
          <a:p>
            <a:pPr marL="228600" lvl="0" indent="-193357" algn="l" rtl="0">
              <a:lnSpc>
                <a:spcPct val="90000"/>
              </a:lnSpc>
              <a:spcBef>
                <a:spcPts val="1000"/>
              </a:spcBef>
              <a:spcAft>
                <a:spcPts val="0"/>
              </a:spcAft>
              <a:buClr>
                <a:srgbClr val="0070C0"/>
              </a:buClr>
              <a:buSzPct val="100000"/>
              <a:buChar char="•"/>
            </a:pPr>
            <a:r>
              <a:rPr lang="en-US" sz="7400">
                <a:solidFill>
                  <a:srgbClr val="0070C0"/>
                </a:solidFill>
              </a:rPr>
              <a:t>Virtual/in-person socials and presentations on timely topics in AT</a:t>
            </a:r>
            <a:endParaRPr sz="7400">
              <a:solidFill>
                <a:srgbClr val="000000"/>
              </a:solidFill>
            </a:endParaRPr>
          </a:p>
          <a:p>
            <a:pPr marL="228600" lvl="0" indent="-193357" algn="l" rtl="0">
              <a:lnSpc>
                <a:spcPct val="90000"/>
              </a:lnSpc>
              <a:spcBef>
                <a:spcPts val="1000"/>
              </a:spcBef>
              <a:spcAft>
                <a:spcPts val="0"/>
              </a:spcAft>
              <a:buClr>
                <a:srgbClr val="0070C0"/>
              </a:buClr>
              <a:buSzPct val="100000"/>
              <a:buChar char="•"/>
            </a:pPr>
            <a:r>
              <a:rPr lang="en-US" sz="7400">
                <a:solidFill>
                  <a:srgbClr val="0070C0"/>
                </a:solidFill>
              </a:rPr>
              <a:t> Establish a professional mentorship program</a:t>
            </a:r>
            <a:endParaRPr/>
          </a:p>
          <a:p>
            <a:pPr marL="228600" lvl="0" indent="-193357" algn="l" rtl="0">
              <a:lnSpc>
                <a:spcPct val="90000"/>
              </a:lnSpc>
              <a:spcBef>
                <a:spcPts val="1000"/>
              </a:spcBef>
              <a:spcAft>
                <a:spcPts val="0"/>
              </a:spcAft>
              <a:buClr>
                <a:srgbClr val="0070C0"/>
              </a:buClr>
              <a:buSzPct val="100000"/>
              <a:buChar char="•"/>
            </a:pPr>
            <a:r>
              <a:rPr lang="en-US" sz="7400">
                <a:solidFill>
                  <a:srgbClr val="0070C0"/>
                </a:solidFill>
              </a:rPr>
              <a:t>Continue to work collaboratively, as well as develop separate goals and agendas</a:t>
            </a:r>
            <a:endParaRPr sz="7400">
              <a:solidFill>
                <a:srgbClr val="0070C0"/>
              </a:solidFill>
            </a:endParaRPr>
          </a:p>
          <a:p>
            <a:pPr marL="228600" lvl="0" indent="-193357" algn="l" rtl="0">
              <a:lnSpc>
                <a:spcPct val="90000"/>
              </a:lnSpc>
              <a:spcBef>
                <a:spcPts val="1000"/>
              </a:spcBef>
              <a:spcAft>
                <a:spcPts val="0"/>
              </a:spcAft>
              <a:buClr>
                <a:srgbClr val="0070C0"/>
              </a:buClr>
              <a:buSzPct val="102777"/>
              <a:buChar char="•"/>
            </a:pPr>
            <a:r>
              <a:rPr lang="en-US" sz="7200">
                <a:solidFill>
                  <a:schemeClr val="accent1"/>
                </a:solidFill>
                <a:latin typeface="Arial"/>
                <a:ea typeface="Arial"/>
                <a:cs typeface="Arial"/>
                <a:sym typeface="Arial"/>
              </a:rPr>
              <a:t>Co</a:t>
            </a:r>
            <a:r>
              <a:rPr lang="en-US" sz="7000">
                <a:solidFill>
                  <a:srgbClr val="0070C0"/>
                </a:solidFill>
              </a:rPr>
              <a:t>llaborate with other IATS committees to expand promotion of and mentorship within the profession</a:t>
            </a:r>
            <a:br>
              <a:rPr lang="en-US" sz="7400">
                <a:solidFill>
                  <a:srgbClr val="0070C0"/>
                </a:solidFill>
              </a:rPr>
            </a:br>
            <a:endParaRPr sz="7400">
              <a:solidFill>
                <a:srgbClr val="0070C0"/>
              </a:solidFill>
            </a:endParaRPr>
          </a:p>
        </p:txBody>
      </p:sp>
      <p:sp>
        <p:nvSpPr>
          <p:cNvPr id="225" name="Google Shape;225;p15"/>
          <p:cNvSpPr txBox="1">
            <a:spLocks noGrp="1"/>
          </p:cNvSpPr>
          <p:nvPr>
            <p:ph type="body" idx="3"/>
          </p:nvPr>
        </p:nvSpPr>
        <p:spPr>
          <a:xfrm>
            <a:off x="6096000" y="0"/>
            <a:ext cx="5726672"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3200"/>
              <a:buNone/>
            </a:pPr>
            <a:r>
              <a:rPr lang="en-US" sz="3200"/>
              <a:t>Career Advancement Committee</a:t>
            </a:r>
            <a:endParaRPr/>
          </a:p>
        </p:txBody>
      </p:sp>
      <p:pic>
        <p:nvPicPr>
          <p:cNvPr id="226" name="Google Shape;226;p15"/>
          <p:cNvPicPr preferRelativeResize="0"/>
          <p:nvPr/>
        </p:nvPicPr>
        <p:blipFill rotWithShape="1">
          <a:blip r:embed="rId3">
            <a:alphaModFix/>
          </a:blip>
          <a:srcRect/>
          <a:stretch/>
        </p:blipFill>
        <p:spPr>
          <a:xfrm>
            <a:off x="10110139" y="5211991"/>
            <a:ext cx="2008634" cy="1590417"/>
          </a:xfrm>
          <a:prstGeom prst="rect">
            <a:avLst/>
          </a:prstGeom>
          <a:noFill/>
          <a:ln>
            <a:noFill/>
          </a:ln>
        </p:spPr>
      </p:pic>
      <p:sp>
        <p:nvSpPr>
          <p:cNvPr id="227" name="Google Shape;227;p15"/>
          <p:cNvSpPr txBox="1"/>
          <p:nvPr/>
        </p:nvSpPr>
        <p:spPr>
          <a:xfrm>
            <a:off x="451520" y="823912"/>
            <a:ext cx="4610711" cy="12618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900" b="1" i="0" u="none" strike="noStrike" cap="none">
                <a:solidFill>
                  <a:srgbClr val="0070C0"/>
                </a:solidFill>
                <a:latin typeface="Calibri"/>
                <a:ea typeface="Calibri"/>
                <a:cs typeface="Calibri"/>
                <a:sym typeface="Calibri"/>
              </a:rPr>
              <a:t>Chair</a:t>
            </a:r>
            <a:r>
              <a:rPr lang="en-US" sz="1900" b="0" i="0" u="none" strike="noStrike" cap="none">
                <a:solidFill>
                  <a:srgbClr val="0070C0"/>
                </a:solidFill>
                <a:latin typeface="Calibri"/>
                <a:ea typeface="Calibri"/>
                <a:cs typeface="Calibri"/>
                <a:sym typeface="Calibri"/>
              </a:rPr>
              <a:t>: Stephanie McKeen</a:t>
            </a:r>
            <a:endParaRPr sz="1900">
              <a:solidFill>
                <a:srgbClr val="0070C0"/>
              </a:solidFill>
              <a:latin typeface="Calibri"/>
              <a:ea typeface="Calibri"/>
              <a:cs typeface="Calibri"/>
              <a:sym typeface="Calibri"/>
            </a:endParaRPr>
          </a:p>
          <a:p>
            <a:pPr marL="0" marR="0" lvl="0" indent="0" algn="l" rtl="0">
              <a:spcBef>
                <a:spcPts val="0"/>
              </a:spcBef>
              <a:spcAft>
                <a:spcPts val="0"/>
              </a:spcAft>
              <a:buNone/>
            </a:pPr>
            <a:r>
              <a:rPr lang="en-US" sz="1900" b="1">
                <a:solidFill>
                  <a:srgbClr val="0070C0"/>
                </a:solidFill>
                <a:latin typeface="Calibri"/>
                <a:ea typeface="Calibri"/>
                <a:cs typeface="Calibri"/>
                <a:sym typeface="Calibri"/>
              </a:rPr>
              <a:t>Members</a:t>
            </a:r>
            <a:r>
              <a:rPr lang="en-US" sz="1900">
                <a:solidFill>
                  <a:srgbClr val="0070C0"/>
                </a:solidFill>
                <a:latin typeface="Calibri"/>
                <a:ea typeface="Calibri"/>
                <a:cs typeface="Calibri"/>
                <a:sym typeface="Calibri"/>
              </a:rPr>
              <a:t>: Kayla Tindall </a:t>
            </a:r>
            <a:endParaRPr sz="1900">
              <a:solidFill>
                <a:srgbClr val="0070C0"/>
              </a:solidFill>
              <a:latin typeface="Calibri"/>
              <a:ea typeface="Calibri"/>
              <a:cs typeface="Calibri"/>
              <a:sym typeface="Calibri"/>
            </a:endParaRPr>
          </a:p>
          <a:p>
            <a:pPr marL="457200" marR="0" lvl="1" indent="0" algn="l" rtl="0">
              <a:spcBef>
                <a:spcPts val="0"/>
              </a:spcBef>
              <a:spcAft>
                <a:spcPts val="0"/>
              </a:spcAft>
              <a:buNone/>
            </a:pPr>
            <a:r>
              <a:rPr lang="en-US" sz="1900" b="0" i="0" u="none" strike="noStrike" cap="none">
                <a:solidFill>
                  <a:srgbClr val="0070C0"/>
                </a:solidFill>
                <a:latin typeface="Calibri"/>
                <a:ea typeface="Calibri"/>
                <a:cs typeface="Calibri"/>
                <a:sym typeface="Calibri"/>
              </a:rPr>
              <a:t>           Gwyneth Phillips</a:t>
            </a:r>
            <a:endParaRPr sz="1900" b="0" i="0" u="none" strike="noStrike" cap="none">
              <a:solidFill>
                <a:srgbClr val="0070C0"/>
              </a:solidFill>
              <a:latin typeface="Calibri"/>
              <a:ea typeface="Calibri"/>
              <a:cs typeface="Calibri"/>
              <a:sym typeface="Calibri"/>
            </a:endParaRPr>
          </a:p>
          <a:p>
            <a:pPr marL="457200" marR="0" lvl="1" indent="0" algn="l" rtl="0">
              <a:spcBef>
                <a:spcPts val="0"/>
              </a:spcBef>
              <a:spcAft>
                <a:spcPts val="0"/>
              </a:spcAft>
              <a:buNone/>
            </a:pPr>
            <a:r>
              <a:rPr lang="en-US" sz="1900" b="0" i="0" u="none" strike="noStrike" cap="none">
                <a:solidFill>
                  <a:srgbClr val="0070C0"/>
                </a:solidFill>
                <a:latin typeface="Calibri"/>
                <a:ea typeface="Calibri"/>
                <a:cs typeface="Calibri"/>
                <a:sym typeface="Calibri"/>
              </a:rPr>
              <a:t>           Lauren Runquist</a:t>
            </a:r>
            <a:endParaRPr/>
          </a:p>
        </p:txBody>
      </p:sp>
      <p:sp>
        <p:nvSpPr>
          <p:cNvPr id="228" name="Google Shape;228;p15"/>
          <p:cNvSpPr txBox="1"/>
          <p:nvPr/>
        </p:nvSpPr>
        <p:spPr>
          <a:xfrm>
            <a:off x="6412657" y="823912"/>
            <a:ext cx="4166400" cy="1554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900" b="1">
                <a:solidFill>
                  <a:srgbClr val="0070C0"/>
                </a:solidFill>
                <a:latin typeface="Calibri"/>
                <a:ea typeface="Calibri"/>
                <a:cs typeface="Calibri"/>
                <a:sym typeface="Calibri"/>
              </a:rPr>
              <a:t>Chair</a:t>
            </a:r>
            <a:r>
              <a:rPr lang="en-US" sz="1900">
                <a:solidFill>
                  <a:srgbClr val="0070C0"/>
                </a:solidFill>
                <a:latin typeface="Calibri"/>
                <a:ea typeface="Calibri"/>
                <a:cs typeface="Calibri"/>
                <a:sym typeface="Calibri"/>
              </a:rPr>
              <a:t>: Jessica Rummery</a:t>
            </a:r>
            <a:endParaRPr/>
          </a:p>
          <a:p>
            <a:pPr marL="0" marR="0" lvl="0" indent="0" algn="l" rtl="0">
              <a:spcBef>
                <a:spcPts val="0"/>
              </a:spcBef>
              <a:spcAft>
                <a:spcPts val="0"/>
              </a:spcAft>
              <a:buNone/>
            </a:pPr>
            <a:r>
              <a:rPr lang="en-US" sz="1900" b="1">
                <a:solidFill>
                  <a:srgbClr val="0070C0"/>
                </a:solidFill>
                <a:latin typeface="Calibri"/>
                <a:ea typeface="Calibri"/>
                <a:cs typeface="Calibri"/>
                <a:sym typeface="Calibri"/>
              </a:rPr>
              <a:t>Members:  </a:t>
            </a:r>
            <a:r>
              <a:rPr lang="en-US" sz="1900">
                <a:solidFill>
                  <a:srgbClr val="0070C0"/>
                </a:solidFill>
                <a:latin typeface="Calibri"/>
                <a:ea typeface="Calibri"/>
                <a:cs typeface="Calibri"/>
                <a:sym typeface="Calibri"/>
              </a:rPr>
              <a:t>Natasha Schmitter</a:t>
            </a:r>
            <a:endParaRPr/>
          </a:p>
          <a:p>
            <a:pPr marL="457200" marR="0" lvl="1" indent="0" algn="l" rtl="0">
              <a:spcBef>
                <a:spcPts val="0"/>
              </a:spcBef>
              <a:spcAft>
                <a:spcPts val="0"/>
              </a:spcAft>
              <a:buNone/>
            </a:pPr>
            <a:r>
              <a:rPr lang="en-US" sz="1900" b="0" i="0" u="none" strike="noStrike" cap="none">
                <a:solidFill>
                  <a:srgbClr val="0070C0"/>
                </a:solidFill>
                <a:latin typeface="Calibri"/>
                <a:ea typeface="Calibri"/>
                <a:cs typeface="Calibri"/>
                <a:sym typeface="Calibri"/>
              </a:rPr>
              <a:t>             Katie Berger</a:t>
            </a:r>
            <a:endParaRPr/>
          </a:p>
          <a:p>
            <a:pPr marL="457200" marR="0" lvl="1" indent="0" algn="l" rtl="0">
              <a:spcBef>
                <a:spcPts val="0"/>
              </a:spcBef>
              <a:spcAft>
                <a:spcPts val="0"/>
              </a:spcAft>
              <a:buNone/>
            </a:pPr>
            <a:r>
              <a:rPr lang="en-US" sz="1900" b="0" i="0" u="none" strike="noStrike" cap="none">
                <a:solidFill>
                  <a:srgbClr val="0070C0"/>
                </a:solidFill>
                <a:latin typeface="Calibri"/>
                <a:ea typeface="Calibri"/>
                <a:cs typeface="Calibri"/>
                <a:sym typeface="Calibri"/>
              </a:rPr>
              <a:t>             Kaelene Voorhees</a:t>
            </a:r>
            <a:endParaRPr sz="1900" b="0" i="0" u="none" strike="noStrike" cap="none">
              <a:solidFill>
                <a:srgbClr val="0070C0"/>
              </a:solidFill>
              <a:latin typeface="Calibri"/>
              <a:ea typeface="Calibri"/>
              <a:cs typeface="Calibri"/>
              <a:sym typeface="Calibri"/>
            </a:endParaRPr>
          </a:p>
          <a:p>
            <a:pPr marL="457200" marR="0" lvl="1" indent="0" algn="l" rtl="0">
              <a:spcBef>
                <a:spcPts val="0"/>
              </a:spcBef>
              <a:spcAft>
                <a:spcPts val="0"/>
              </a:spcAft>
              <a:buNone/>
            </a:pPr>
            <a:r>
              <a:rPr lang="en-US" sz="1900">
                <a:solidFill>
                  <a:srgbClr val="0070C0"/>
                </a:solidFill>
                <a:latin typeface="Calibri"/>
                <a:ea typeface="Calibri"/>
                <a:cs typeface="Calibri"/>
                <a:sym typeface="Calibri"/>
              </a:rPr>
              <a:t>	    Tokeca Kephart</a:t>
            </a:r>
            <a:endParaRPr sz="1900">
              <a:solidFill>
                <a:srgbClr val="0070C0"/>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6"/>
          <p:cNvSpPr txBox="1">
            <a:spLocks noGrp="1"/>
          </p:cNvSpPr>
          <p:nvPr>
            <p:ph type="title"/>
          </p:nvPr>
        </p:nvSpPr>
        <p:spPr>
          <a:xfrm>
            <a:off x="839788" y="479713"/>
            <a:ext cx="8276503" cy="1161473"/>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a:t>Council on Practice Advancement </a:t>
            </a:r>
            <a:endParaRPr/>
          </a:p>
        </p:txBody>
      </p:sp>
      <p:sp>
        <p:nvSpPr>
          <p:cNvPr id="234" name="Google Shape;234;p16"/>
          <p:cNvSpPr txBox="1">
            <a:spLocks noGrp="1"/>
          </p:cNvSpPr>
          <p:nvPr>
            <p:ph type="body" idx="1"/>
          </p:nvPr>
        </p:nvSpPr>
        <p:spPr>
          <a:xfrm>
            <a:off x="5080000" y="1920766"/>
            <a:ext cx="6429540" cy="4149834"/>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rgbClr val="0070C0"/>
              </a:buClr>
              <a:buSzPts val="2700"/>
              <a:buNone/>
            </a:pPr>
            <a:r>
              <a:rPr lang="en-US" sz="2700" b="1">
                <a:solidFill>
                  <a:srgbClr val="0070C0"/>
                </a:solidFill>
              </a:rPr>
              <a:t>Plans for 2023</a:t>
            </a:r>
            <a:endParaRPr/>
          </a:p>
          <a:p>
            <a:pPr marL="457200" lvl="1" indent="-152400" algn="l" rtl="0">
              <a:lnSpc>
                <a:spcPct val="90000"/>
              </a:lnSpc>
              <a:spcBef>
                <a:spcPts val="500"/>
              </a:spcBef>
              <a:spcAft>
                <a:spcPts val="0"/>
              </a:spcAft>
              <a:buClr>
                <a:srgbClr val="0070C0"/>
              </a:buClr>
              <a:buSzPts val="2400"/>
              <a:buChar char="•"/>
            </a:pPr>
            <a:r>
              <a:rPr lang="en-US" sz="2400">
                <a:solidFill>
                  <a:srgbClr val="0070C0"/>
                </a:solidFill>
              </a:rPr>
              <a:t>Seeking additional committee members from ATs working in the emerging settings</a:t>
            </a:r>
            <a:endParaRPr sz="2400">
              <a:solidFill>
                <a:srgbClr val="0070C0"/>
              </a:solidFill>
            </a:endParaRPr>
          </a:p>
          <a:p>
            <a:pPr marL="0" lvl="0" indent="0" algn="l" rtl="0">
              <a:lnSpc>
                <a:spcPct val="90000"/>
              </a:lnSpc>
              <a:spcBef>
                <a:spcPts val="500"/>
              </a:spcBef>
              <a:spcAft>
                <a:spcPts val="0"/>
              </a:spcAft>
              <a:buNone/>
            </a:pPr>
            <a:endParaRPr sz="2400">
              <a:solidFill>
                <a:srgbClr val="0070C0"/>
              </a:solidFill>
            </a:endParaRPr>
          </a:p>
          <a:p>
            <a:pPr marL="457200" lvl="1" indent="-152400" algn="l" rtl="0">
              <a:lnSpc>
                <a:spcPct val="90000"/>
              </a:lnSpc>
              <a:spcBef>
                <a:spcPts val="500"/>
              </a:spcBef>
              <a:spcAft>
                <a:spcPts val="0"/>
              </a:spcAft>
              <a:buClr>
                <a:srgbClr val="0070C0"/>
              </a:buClr>
              <a:buSzPts val="2400"/>
              <a:buChar char="•"/>
            </a:pPr>
            <a:r>
              <a:rPr lang="en-US" sz="2400">
                <a:solidFill>
                  <a:srgbClr val="0070C0"/>
                </a:solidFill>
              </a:rPr>
              <a:t>Plan to have another COPA related presentation at the 2024 IATS Annual Meeting</a:t>
            </a:r>
            <a:endParaRPr sz="2400">
              <a:solidFill>
                <a:srgbClr val="0070C0"/>
              </a:solidFill>
            </a:endParaRPr>
          </a:p>
          <a:p>
            <a:pPr marL="457200" lvl="1" indent="0" algn="l" rtl="0">
              <a:lnSpc>
                <a:spcPct val="90000"/>
              </a:lnSpc>
              <a:spcBef>
                <a:spcPts val="500"/>
              </a:spcBef>
              <a:spcAft>
                <a:spcPts val="0"/>
              </a:spcAft>
              <a:buClr>
                <a:schemeClr val="dk1"/>
              </a:buClr>
              <a:buSzPts val="2400"/>
              <a:buNone/>
            </a:pPr>
            <a:endParaRPr sz="2400">
              <a:solidFill>
                <a:srgbClr val="0070C0"/>
              </a:solidFill>
            </a:endParaRPr>
          </a:p>
          <a:p>
            <a:pPr marL="457200" lvl="1" indent="-152400" algn="l" rtl="0">
              <a:lnSpc>
                <a:spcPct val="90000"/>
              </a:lnSpc>
              <a:spcBef>
                <a:spcPts val="500"/>
              </a:spcBef>
              <a:spcAft>
                <a:spcPts val="0"/>
              </a:spcAft>
              <a:buClr>
                <a:srgbClr val="0070C0"/>
              </a:buClr>
              <a:buSzPts val="2400"/>
              <a:buChar char="•"/>
            </a:pPr>
            <a:r>
              <a:rPr lang="en-US" sz="2400">
                <a:solidFill>
                  <a:srgbClr val="0070C0"/>
                </a:solidFill>
              </a:rPr>
              <a:t>Plan to develop virtual sessions to promote COPA settings </a:t>
            </a:r>
            <a:endParaRPr sz="2400">
              <a:solidFill>
                <a:srgbClr val="0070C0"/>
              </a:solidFill>
            </a:endParaRPr>
          </a:p>
          <a:p>
            <a:pPr marL="0" lvl="0" indent="0" algn="l" rtl="0">
              <a:lnSpc>
                <a:spcPct val="90000"/>
              </a:lnSpc>
              <a:spcBef>
                <a:spcPts val="500"/>
              </a:spcBef>
              <a:spcAft>
                <a:spcPts val="0"/>
              </a:spcAft>
              <a:buNone/>
            </a:pPr>
            <a:endParaRPr sz="2400">
              <a:solidFill>
                <a:srgbClr val="0070C0"/>
              </a:solidFill>
            </a:endParaRPr>
          </a:p>
          <a:p>
            <a:pPr marL="0" lvl="0" indent="0" algn="l" rtl="0">
              <a:lnSpc>
                <a:spcPct val="90000"/>
              </a:lnSpc>
              <a:spcBef>
                <a:spcPts val="500"/>
              </a:spcBef>
              <a:spcAft>
                <a:spcPts val="0"/>
              </a:spcAft>
              <a:buNone/>
            </a:pPr>
            <a:endParaRPr sz="2400">
              <a:solidFill>
                <a:srgbClr val="0070C0"/>
              </a:solidFill>
            </a:endParaRPr>
          </a:p>
        </p:txBody>
      </p:sp>
      <p:sp>
        <p:nvSpPr>
          <p:cNvPr id="235" name="Google Shape;235;p16"/>
          <p:cNvSpPr txBox="1">
            <a:spLocks noGrp="1"/>
          </p:cNvSpPr>
          <p:nvPr>
            <p:ph type="body" idx="2"/>
          </p:nvPr>
        </p:nvSpPr>
        <p:spPr>
          <a:xfrm>
            <a:off x="598050" y="2096330"/>
            <a:ext cx="3932100" cy="4149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70C0"/>
              </a:buClr>
              <a:buSzPts val="2700"/>
              <a:buNone/>
            </a:pPr>
            <a:r>
              <a:rPr lang="en-US" sz="2700" b="1">
                <a:solidFill>
                  <a:srgbClr val="0070C0"/>
                </a:solidFill>
              </a:rPr>
              <a:t>Chair: </a:t>
            </a:r>
            <a:r>
              <a:rPr lang="en-US" sz="2800">
                <a:solidFill>
                  <a:srgbClr val="0070C0"/>
                </a:solidFill>
              </a:rPr>
              <a:t>Otto Krueger DC, ATC, LMT</a:t>
            </a:r>
            <a:endParaRPr/>
          </a:p>
          <a:p>
            <a:pPr marL="0" lvl="0" indent="0" algn="l" rtl="0">
              <a:lnSpc>
                <a:spcPct val="90000"/>
              </a:lnSpc>
              <a:spcBef>
                <a:spcPts val="1000"/>
              </a:spcBef>
              <a:spcAft>
                <a:spcPts val="0"/>
              </a:spcAft>
              <a:buClr>
                <a:schemeClr val="dk1"/>
              </a:buClr>
              <a:buSzPts val="2700"/>
              <a:buNone/>
            </a:pPr>
            <a:endParaRPr sz="2700">
              <a:solidFill>
                <a:srgbClr val="0070C0"/>
              </a:solidFill>
            </a:endParaRPr>
          </a:p>
          <a:p>
            <a:pPr marL="0" lvl="0" indent="0" algn="l" rtl="0">
              <a:lnSpc>
                <a:spcPct val="90000"/>
              </a:lnSpc>
              <a:spcBef>
                <a:spcPts val="1000"/>
              </a:spcBef>
              <a:spcAft>
                <a:spcPts val="0"/>
              </a:spcAft>
              <a:buClr>
                <a:srgbClr val="0070C0"/>
              </a:buClr>
              <a:buSzPts val="2700"/>
              <a:buNone/>
            </a:pPr>
            <a:r>
              <a:rPr lang="en-US" sz="2700" b="1">
                <a:solidFill>
                  <a:srgbClr val="0070C0"/>
                </a:solidFill>
              </a:rPr>
              <a:t>Iowa Rep to MAATE D5:</a:t>
            </a:r>
            <a:endParaRPr/>
          </a:p>
          <a:p>
            <a:pPr marL="0" lvl="0" indent="0" algn="l" rtl="0">
              <a:lnSpc>
                <a:spcPct val="90000"/>
              </a:lnSpc>
              <a:spcBef>
                <a:spcPts val="1000"/>
              </a:spcBef>
              <a:spcAft>
                <a:spcPts val="0"/>
              </a:spcAft>
              <a:buClr>
                <a:srgbClr val="0070C0"/>
              </a:buClr>
              <a:buSzPts val="2300"/>
              <a:buNone/>
            </a:pPr>
            <a:r>
              <a:rPr lang="en-US" sz="2300">
                <a:solidFill>
                  <a:srgbClr val="0070C0"/>
                </a:solidFill>
              </a:rPr>
              <a:t>Michael Donahue, DAT, LAT, ATC</a:t>
            </a:r>
            <a:endParaRPr sz="2300">
              <a:solidFill>
                <a:srgbClr val="0070C0"/>
              </a:solidFill>
            </a:endParaRPr>
          </a:p>
          <a:p>
            <a:pPr marL="0" lvl="0" indent="0" algn="l" rtl="0">
              <a:lnSpc>
                <a:spcPct val="90000"/>
              </a:lnSpc>
              <a:spcBef>
                <a:spcPts val="1000"/>
              </a:spcBef>
              <a:spcAft>
                <a:spcPts val="0"/>
              </a:spcAft>
              <a:buClr>
                <a:srgbClr val="0070C0"/>
              </a:buClr>
              <a:buSzPts val="2300"/>
              <a:buNone/>
            </a:pPr>
            <a:endParaRPr sz="2300">
              <a:solidFill>
                <a:srgbClr val="0070C0"/>
              </a:solidFill>
            </a:endParaRPr>
          </a:p>
          <a:p>
            <a:pPr marL="0" lvl="0" indent="0" algn="l" rtl="0">
              <a:spcBef>
                <a:spcPts val="1000"/>
              </a:spcBef>
              <a:spcAft>
                <a:spcPts val="0"/>
              </a:spcAft>
              <a:buClr>
                <a:srgbClr val="0070C0"/>
              </a:buClr>
              <a:buSzPts val="2700"/>
              <a:buFont typeface="Arial"/>
              <a:buNone/>
            </a:pPr>
            <a:r>
              <a:rPr lang="en-US" sz="2700" b="1">
                <a:solidFill>
                  <a:srgbClr val="0070C0"/>
                </a:solidFill>
              </a:rPr>
              <a:t>Committee Members:</a:t>
            </a:r>
            <a:endParaRPr/>
          </a:p>
          <a:p>
            <a:pPr marL="0" lvl="0" indent="0" algn="l" rtl="0">
              <a:lnSpc>
                <a:spcPct val="90000"/>
              </a:lnSpc>
              <a:spcBef>
                <a:spcPts val="1000"/>
              </a:spcBef>
              <a:spcAft>
                <a:spcPts val="0"/>
              </a:spcAft>
              <a:buClr>
                <a:srgbClr val="0070C0"/>
              </a:buClr>
              <a:buSzPts val="2300"/>
              <a:buNone/>
            </a:pPr>
            <a:r>
              <a:rPr lang="en-US" sz="2300">
                <a:solidFill>
                  <a:srgbClr val="0070C0"/>
                </a:solidFill>
              </a:rPr>
              <a:t>Stephanie Schwartz</a:t>
            </a:r>
            <a:endParaRPr sz="2300">
              <a:solidFill>
                <a:srgbClr val="0070C0"/>
              </a:solidFill>
            </a:endParaRPr>
          </a:p>
        </p:txBody>
      </p:sp>
      <p:pic>
        <p:nvPicPr>
          <p:cNvPr id="236" name="Google Shape;236;p16"/>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17"/>
          <p:cNvSpPr txBox="1">
            <a:spLocks noGrp="1"/>
          </p:cNvSpPr>
          <p:nvPr>
            <p:ph type="title"/>
          </p:nvPr>
        </p:nvSpPr>
        <p:spPr>
          <a:xfrm>
            <a:off x="872907" y="479713"/>
            <a:ext cx="8276503" cy="1161473"/>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a:t>Secondary Schools Committee</a:t>
            </a:r>
            <a:endParaRPr/>
          </a:p>
        </p:txBody>
      </p:sp>
      <p:sp>
        <p:nvSpPr>
          <p:cNvPr id="242" name="Google Shape;242;p17"/>
          <p:cNvSpPr txBox="1">
            <a:spLocks noGrp="1"/>
          </p:cNvSpPr>
          <p:nvPr>
            <p:ph type="body" idx="1"/>
          </p:nvPr>
        </p:nvSpPr>
        <p:spPr>
          <a:xfrm>
            <a:off x="5183188" y="2057400"/>
            <a:ext cx="6172200" cy="3803650"/>
          </a:xfrm>
          <a:prstGeom prst="rect">
            <a:avLst/>
          </a:prstGeom>
          <a:noFill/>
          <a:ln>
            <a:noFill/>
          </a:ln>
        </p:spPr>
        <p:txBody>
          <a:bodyPr spcFirstLastPara="1" wrap="square" lIns="91425" tIns="45700" rIns="91425" bIns="45700" anchor="t" anchorCtr="0">
            <a:normAutofit/>
          </a:bodyPr>
          <a:lstStyle/>
          <a:p>
            <a:pPr marL="685800" lvl="1" indent="-228600" algn="l" rtl="0">
              <a:lnSpc>
                <a:spcPct val="90000"/>
              </a:lnSpc>
              <a:spcBef>
                <a:spcPts val="0"/>
              </a:spcBef>
              <a:spcAft>
                <a:spcPts val="0"/>
              </a:spcAft>
              <a:buClr>
                <a:srgbClr val="0070C0"/>
              </a:buClr>
              <a:buSzPts val="2400"/>
              <a:buChar char="•"/>
            </a:pPr>
            <a:r>
              <a:rPr lang="en-US" sz="2400" b="1">
                <a:solidFill>
                  <a:srgbClr val="0070C0"/>
                </a:solidFill>
              </a:rPr>
              <a:t>Members:</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Kaelene Voorhees </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Brandon Church </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Jennifer McHenry </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Kelsi Huseman </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Suzi Guider </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Rhianna Freiburger </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Jon Hochstetler </a:t>
            </a:r>
            <a:endParaRPr/>
          </a:p>
          <a:p>
            <a:pPr marL="1143000" lvl="2" indent="-228600" algn="l" rtl="0">
              <a:lnSpc>
                <a:spcPct val="90000"/>
              </a:lnSpc>
              <a:spcBef>
                <a:spcPts val="500"/>
              </a:spcBef>
              <a:spcAft>
                <a:spcPts val="0"/>
              </a:spcAft>
              <a:buClr>
                <a:srgbClr val="0070C0"/>
              </a:buClr>
              <a:buSzPts val="2200"/>
              <a:buChar char="•"/>
            </a:pPr>
            <a:r>
              <a:rPr lang="en-US" sz="2200">
                <a:solidFill>
                  <a:srgbClr val="0070C0"/>
                </a:solidFill>
              </a:rPr>
              <a:t>Ashley Dickey</a:t>
            </a:r>
            <a:endParaRPr/>
          </a:p>
          <a:p>
            <a:pPr marL="457200" lvl="1" indent="0" algn="l" rtl="0">
              <a:lnSpc>
                <a:spcPct val="90000"/>
              </a:lnSpc>
              <a:spcBef>
                <a:spcPts val="500"/>
              </a:spcBef>
              <a:spcAft>
                <a:spcPts val="0"/>
              </a:spcAft>
              <a:buClr>
                <a:schemeClr val="dk1"/>
              </a:buClr>
              <a:buSzPts val="2300"/>
              <a:buNone/>
            </a:pPr>
            <a:endParaRPr sz="2300">
              <a:solidFill>
                <a:srgbClr val="0070C0"/>
              </a:solidFill>
            </a:endParaRPr>
          </a:p>
        </p:txBody>
      </p:sp>
      <p:sp>
        <p:nvSpPr>
          <p:cNvPr id="243" name="Google Shape;243;p17"/>
          <p:cNvSpPr txBox="1">
            <a:spLocks noGrp="1"/>
          </p:cNvSpPr>
          <p:nvPr>
            <p:ph type="body" idx="2"/>
          </p:nvPr>
        </p:nvSpPr>
        <p:spPr>
          <a:xfrm>
            <a:off x="839788" y="2493818"/>
            <a:ext cx="3932237" cy="293716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70C0"/>
              </a:buClr>
              <a:buSzPts val="2700"/>
              <a:buNone/>
            </a:pPr>
            <a:r>
              <a:rPr lang="en-US" sz="2700" b="1">
                <a:solidFill>
                  <a:srgbClr val="0070C0"/>
                </a:solidFill>
              </a:rPr>
              <a:t>Chair: </a:t>
            </a:r>
            <a:r>
              <a:rPr lang="en-US" sz="2800">
                <a:solidFill>
                  <a:srgbClr val="0070C0"/>
                </a:solidFill>
              </a:rPr>
              <a:t>Anna Manternach, MS, LAT, ATC</a:t>
            </a:r>
            <a:endParaRPr/>
          </a:p>
        </p:txBody>
      </p:sp>
      <p:pic>
        <p:nvPicPr>
          <p:cNvPr id="244" name="Google Shape;244;p17"/>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28179"/>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sz="6700" b="1"/>
              <a:t>Iowa Athletic Training Society</a:t>
            </a:r>
            <a:br>
              <a:rPr lang="en-US" sz="6600"/>
            </a:br>
            <a:r>
              <a:rPr lang="en-US" sz="4900" b="1"/>
              <a:t>Recognitions</a:t>
            </a:r>
            <a:endParaRPr sz="6600" b="1"/>
          </a:p>
        </p:txBody>
      </p:sp>
      <p:sp>
        <p:nvSpPr>
          <p:cNvPr id="98" name="Google Shape;98;p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p>
            <a:pPr marL="228600" lvl="0" indent="-76200" algn="l" rtl="0">
              <a:lnSpc>
                <a:spcPct val="90000"/>
              </a:lnSpc>
              <a:spcBef>
                <a:spcPts val="0"/>
              </a:spcBef>
              <a:spcAft>
                <a:spcPts val="0"/>
              </a:spcAft>
              <a:buClr>
                <a:schemeClr val="dk1"/>
              </a:buClr>
              <a:buSzPts val="2400"/>
              <a:buNone/>
            </a:pPr>
            <a:endParaRPr sz="2400"/>
          </a:p>
          <a:p>
            <a:pPr marL="228600" lvl="0" indent="-228600" algn="l" rtl="0">
              <a:lnSpc>
                <a:spcPct val="90000"/>
              </a:lnSpc>
              <a:spcBef>
                <a:spcPts val="1000"/>
              </a:spcBef>
              <a:spcAft>
                <a:spcPts val="0"/>
              </a:spcAft>
              <a:buClr>
                <a:srgbClr val="0070C0"/>
              </a:buClr>
              <a:buSzPts val="2600"/>
              <a:buChar char="•"/>
            </a:pPr>
            <a:r>
              <a:rPr lang="en-US" sz="2600">
                <a:solidFill>
                  <a:srgbClr val="0070C0"/>
                </a:solidFill>
              </a:rPr>
              <a:t>NATA Hall of Fame Inductees</a:t>
            </a:r>
            <a:endParaRPr/>
          </a:p>
          <a:p>
            <a:pPr marL="228600" lvl="0" indent="-228600" algn="l" rtl="0">
              <a:lnSpc>
                <a:spcPct val="90000"/>
              </a:lnSpc>
              <a:spcBef>
                <a:spcPts val="1000"/>
              </a:spcBef>
              <a:spcAft>
                <a:spcPts val="0"/>
              </a:spcAft>
              <a:buClr>
                <a:srgbClr val="0070C0"/>
              </a:buClr>
              <a:buSzPts val="2600"/>
              <a:buChar char="•"/>
            </a:pPr>
            <a:r>
              <a:rPr lang="en-US" sz="2600">
                <a:solidFill>
                  <a:srgbClr val="0070C0"/>
                </a:solidFill>
              </a:rPr>
              <a:t>MAATA Hall of Fame Inductees</a:t>
            </a:r>
            <a:endParaRPr/>
          </a:p>
          <a:p>
            <a:pPr marL="228600" lvl="0" indent="-228600" algn="l" rtl="0">
              <a:lnSpc>
                <a:spcPct val="90000"/>
              </a:lnSpc>
              <a:spcBef>
                <a:spcPts val="1000"/>
              </a:spcBef>
              <a:spcAft>
                <a:spcPts val="0"/>
              </a:spcAft>
              <a:buClr>
                <a:srgbClr val="0070C0"/>
              </a:buClr>
              <a:buSzPts val="2600"/>
              <a:buChar char="•"/>
            </a:pPr>
            <a:r>
              <a:rPr lang="en-US" sz="2600">
                <a:solidFill>
                  <a:srgbClr val="0070C0"/>
                </a:solidFill>
              </a:rPr>
              <a:t>IATS Hall of Honor Inductees</a:t>
            </a:r>
            <a:endParaRPr/>
          </a:p>
          <a:p>
            <a:pPr marL="228600" lvl="0" indent="-228600" algn="l" rtl="0">
              <a:lnSpc>
                <a:spcPct val="90000"/>
              </a:lnSpc>
              <a:spcBef>
                <a:spcPts val="1000"/>
              </a:spcBef>
              <a:spcAft>
                <a:spcPts val="0"/>
              </a:spcAft>
              <a:buClr>
                <a:srgbClr val="0070C0"/>
              </a:buClr>
              <a:buSzPts val="2600"/>
              <a:buChar char="•"/>
            </a:pPr>
            <a:r>
              <a:rPr lang="en-US" sz="2600">
                <a:solidFill>
                  <a:srgbClr val="0070C0"/>
                </a:solidFill>
              </a:rPr>
              <a:t>Membership milestones</a:t>
            </a:r>
            <a:endParaRPr/>
          </a:p>
          <a:p>
            <a:pPr marL="685800" lvl="1" indent="-228600" algn="l" rtl="0">
              <a:lnSpc>
                <a:spcPct val="90000"/>
              </a:lnSpc>
              <a:spcBef>
                <a:spcPts val="500"/>
              </a:spcBef>
              <a:spcAft>
                <a:spcPts val="0"/>
              </a:spcAft>
              <a:buClr>
                <a:srgbClr val="0070C0"/>
              </a:buClr>
              <a:buSzPts val="2600"/>
              <a:buChar char="•"/>
            </a:pPr>
            <a:r>
              <a:rPr lang="en-US" sz="2600">
                <a:solidFill>
                  <a:srgbClr val="0070C0"/>
                </a:solidFill>
              </a:rPr>
              <a:t>25 years</a:t>
            </a:r>
            <a:endParaRPr/>
          </a:p>
          <a:p>
            <a:pPr marL="685800" lvl="1" indent="-228600" algn="l" rtl="0">
              <a:lnSpc>
                <a:spcPct val="90000"/>
              </a:lnSpc>
              <a:spcBef>
                <a:spcPts val="500"/>
              </a:spcBef>
              <a:spcAft>
                <a:spcPts val="0"/>
              </a:spcAft>
              <a:buClr>
                <a:srgbClr val="0070C0"/>
              </a:buClr>
              <a:buSzPts val="2600"/>
              <a:buChar char="•"/>
            </a:pPr>
            <a:r>
              <a:rPr lang="en-US" sz="2600">
                <a:solidFill>
                  <a:srgbClr val="0070C0"/>
                </a:solidFill>
              </a:rPr>
              <a:t>20 years</a:t>
            </a:r>
            <a:endParaRPr/>
          </a:p>
          <a:p>
            <a:pPr marL="685800" lvl="1" indent="-228600" algn="l" rtl="0">
              <a:lnSpc>
                <a:spcPct val="90000"/>
              </a:lnSpc>
              <a:spcBef>
                <a:spcPts val="500"/>
              </a:spcBef>
              <a:spcAft>
                <a:spcPts val="0"/>
              </a:spcAft>
              <a:buClr>
                <a:srgbClr val="0070C0"/>
              </a:buClr>
              <a:buSzPts val="2600"/>
              <a:buChar char="•"/>
            </a:pPr>
            <a:r>
              <a:rPr lang="en-US" sz="2600">
                <a:solidFill>
                  <a:srgbClr val="0070C0"/>
                </a:solidFill>
              </a:rPr>
              <a:t>15 years</a:t>
            </a:r>
            <a:endParaRPr/>
          </a:p>
          <a:p>
            <a:pPr marL="228600" lvl="0" indent="-228600" algn="l" rtl="0">
              <a:lnSpc>
                <a:spcPct val="90000"/>
              </a:lnSpc>
              <a:spcBef>
                <a:spcPts val="1000"/>
              </a:spcBef>
              <a:spcAft>
                <a:spcPts val="0"/>
              </a:spcAft>
              <a:buClr>
                <a:srgbClr val="0070C0"/>
              </a:buClr>
              <a:buSzPts val="2600"/>
              <a:buChar char="•"/>
            </a:pPr>
            <a:r>
              <a:rPr lang="en-US" sz="2600">
                <a:solidFill>
                  <a:srgbClr val="0070C0"/>
                </a:solidFill>
              </a:rPr>
              <a:t>Student members</a:t>
            </a:r>
            <a:endParaRPr/>
          </a:p>
          <a:p>
            <a:pPr marL="0" lvl="0" indent="0" algn="ctr" rtl="0">
              <a:lnSpc>
                <a:spcPct val="90000"/>
              </a:lnSpc>
              <a:spcBef>
                <a:spcPts val="1000"/>
              </a:spcBef>
              <a:spcAft>
                <a:spcPts val="0"/>
              </a:spcAft>
              <a:buClr>
                <a:schemeClr val="dk1"/>
              </a:buClr>
              <a:buSzPts val="2500"/>
              <a:buNone/>
            </a:pPr>
            <a:endParaRPr sz="2500">
              <a:solidFill>
                <a:srgbClr val="0070C0"/>
              </a:solidFill>
            </a:endParaRPr>
          </a:p>
        </p:txBody>
      </p:sp>
      <p:sp>
        <p:nvSpPr>
          <p:cNvPr id="99" name="Google Shape;99;p2"/>
          <p:cNvSpPr txBox="1">
            <a:spLocks noGrp="1"/>
          </p:cNvSpPr>
          <p:nvPr>
            <p:ph type="body" idx="2"/>
          </p:nvPr>
        </p:nvSpPr>
        <p:spPr>
          <a:xfrm>
            <a:off x="6172202" y="1954213"/>
            <a:ext cx="60198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rgbClr val="0070C0"/>
              </a:buClr>
              <a:buSzPts val="2800"/>
              <a:buChar char="•"/>
            </a:pPr>
            <a:r>
              <a:rPr lang="en-US">
                <a:solidFill>
                  <a:srgbClr val="0070C0"/>
                </a:solidFill>
              </a:rPr>
              <a:t>NATA President – Kathy Dieringer</a:t>
            </a:r>
            <a:endParaRPr/>
          </a:p>
          <a:p>
            <a:pPr marL="228600" lvl="0" indent="-228600" algn="l" rtl="0">
              <a:lnSpc>
                <a:spcPct val="90000"/>
              </a:lnSpc>
              <a:spcBef>
                <a:spcPts val="1000"/>
              </a:spcBef>
              <a:spcAft>
                <a:spcPts val="0"/>
              </a:spcAft>
              <a:buClr>
                <a:srgbClr val="0070C0"/>
              </a:buClr>
              <a:buSzPts val="2800"/>
              <a:buChar char="•"/>
            </a:pPr>
            <a:r>
              <a:rPr lang="en-US">
                <a:solidFill>
                  <a:srgbClr val="0070C0"/>
                </a:solidFill>
              </a:rPr>
              <a:t>District 5 Director – Rob Marshall</a:t>
            </a:r>
            <a:endParaRPr/>
          </a:p>
          <a:p>
            <a:pPr marL="228600" lvl="0" indent="-228600" algn="l" rtl="0">
              <a:lnSpc>
                <a:spcPct val="90000"/>
              </a:lnSpc>
              <a:spcBef>
                <a:spcPts val="1000"/>
              </a:spcBef>
              <a:spcAft>
                <a:spcPts val="0"/>
              </a:spcAft>
              <a:buClr>
                <a:schemeClr val="accent1"/>
              </a:buClr>
              <a:buSzPts val="2800"/>
              <a:buChar char="•"/>
            </a:pPr>
            <a:r>
              <a:rPr lang="en-US" b="0" i="0" u="none" strike="noStrike">
                <a:solidFill>
                  <a:schemeClr val="accent1"/>
                </a:solidFill>
                <a:latin typeface="Source Sans Pro"/>
                <a:ea typeface="Source Sans Pro"/>
                <a:cs typeface="Source Sans Pro"/>
                <a:sym typeface="Source Sans Pro"/>
              </a:rPr>
              <a:t>District 2 Director - Tanya Dargusch</a:t>
            </a:r>
            <a:endParaRPr>
              <a:solidFill>
                <a:schemeClr val="accent1"/>
              </a:solidFill>
            </a:endParaRPr>
          </a:p>
          <a:p>
            <a:pPr marL="228600" lvl="0" indent="-228600" algn="l" rtl="0">
              <a:lnSpc>
                <a:spcPct val="90000"/>
              </a:lnSpc>
              <a:spcBef>
                <a:spcPts val="1000"/>
              </a:spcBef>
              <a:spcAft>
                <a:spcPts val="0"/>
              </a:spcAft>
              <a:buClr>
                <a:srgbClr val="0070C0"/>
              </a:buClr>
              <a:buSzPts val="2800"/>
              <a:buChar char="•"/>
            </a:pPr>
            <a:r>
              <a:rPr lang="en-US">
                <a:solidFill>
                  <a:srgbClr val="0070C0"/>
                </a:solidFill>
              </a:rPr>
              <a:t>District President – Rusty McKune</a:t>
            </a:r>
            <a:endParaRPr/>
          </a:p>
        </p:txBody>
      </p:sp>
      <p:pic>
        <p:nvPicPr>
          <p:cNvPr id="100" name="Google Shape;100;p2"/>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8"/>
          <p:cNvSpPr txBox="1">
            <a:spLocks noGrp="1"/>
          </p:cNvSpPr>
          <p:nvPr>
            <p:ph type="body" idx="1"/>
          </p:nvPr>
        </p:nvSpPr>
        <p:spPr>
          <a:xfrm>
            <a:off x="596900" y="1690688"/>
            <a:ext cx="9296400" cy="495141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70C0"/>
              </a:buClr>
              <a:buSzPts val="2600"/>
              <a:buChar char="•"/>
            </a:pPr>
            <a:r>
              <a:rPr lang="en-US" sz="2600">
                <a:solidFill>
                  <a:srgbClr val="0070C0"/>
                </a:solidFill>
              </a:rPr>
              <a:t>Focused on webinars this year:</a:t>
            </a:r>
            <a:endParaRPr/>
          </a:p>
          <a:p>
            <a:pPr marL="685800" lvl="1" indent="-228600" algn="l" rtl="0">
              <a:lnSpc>
                <a:spcPct val="90000"/>
              </a:lnSpc>
              <a:spcBef>
                <a:spcPts val="500"/>
              </a:spcBef>
              <a:spcAft>
                <a:spcPts val="0"/>
              </a:spcAft>
              <a:buClr>
                <a:srgbClr val="0070C0"/>
              </a:buClr>
              <a:buSzPts val="2000"/>
              <a:buChar char="•"/>
            </a:pPr>
            <a:r>
              <a:rPr lang="en-US" sz="2000">
                <a:solidFill>
                  <a:srgbClr val="0070C0"/>
                </a:solidFill>
              </a:rPr>
              <a:t>Cupping/Flossing, NATA Safe Schools Award application process, EAP review, Mental Health, Intersection of Parenting and SSAT</a:t>
            </a:r>
            <a:endParaRPr/>
          </a:p>
          <a:p>
            <a:pPr marL="0" lvl="0" indent="0" algn="l" rtl="0">
              <a:lnSpc>
                <a:spcPct val="90000"/>
              </a:lnSpc>
              <a:spcBef>
                <a:spcPts val="1000"/>
              </a:spcBef>
              <a:spcAft>
                <a:spcPts val="0"/>
              </a:spcAft>
              <a:buClr>
                <a:schemeClr val="dk1"/>
              </a:buClr>
              <a:buSzPts val="1200"/>
              <a:buNone/>
            </a:pPr>
            <a:endParaRPr sz="1200">
              <a:solidFill>
                <a:srgbClr val="0070C0"/>
              </a:solidFill>
            </a:endParaRPr>
          </a:p>
          <a:p>
            <a:pPr marL="228600" lvl="0" indent="-228600" algn="l" rtl="0">
              <a:lnSpc>
                <a:spcPct val="90000"/>
              </a:lnSpc>
              <a:spcBef>
                <a:spcPts val="1000"/>
              </a:spcBef>
              <a:spcAft>
                <a:spcPts val="0"/>
              </a:spcAft>
              <a:buClr>
                <a:srgbClr val="0070C0"/>
              </a:buClr>
              <a:buSzPts val="2600"/>
              <a:buChar char="•"/>
            </a:pPr>
            <a:r>
              <a:rPr lang="en-US" sz="2600">
                <a:solidFill>
                  <a:srgbClr val="0070C0"/>
                </a:solidFill>
              </a:rPr>
              <a:t>Staffed a booth at the IA Athletic Directors Conference to promote the profession and IATS resources for IA secondary schools</a:t>
            </a:r>
            <a:endParaRPr/>
          </a:p>
          <a:p>
            <a:pPr marL="0" lvl="0" indent="0" algn="l" rtl="0">
              <a:lnSpc>
                <a:spcPct val="90000"/>
              </a:lnSpc>
              <a:spcBef>
                <a:spcPts val="1000"/>
              </a:spcBef>
              <a:spcAft>
                <a:spcPts val="0"/>
              </a:spcAft>
              <a:buClr>
                <a:schemeClr val="dk1"/>
              </a:buClr>
              <a:buSzPts val="1200"/>
              <a:buNone/>
            </a:pPr>
            <a:endParaRPr sz="1200">
              <a:solidFill>
                <a:srgbClr val="0070C0"/>
              </a:solidFill>
            </a:endParaRPr>
          </a:p>
          <a:p>
            <a:pPr marL="228600" lvl="0" indent="-228600" algn="l" rtl="0">
              <a:lnSpc>
                <a:spcPct val="90000"/>
              </a:lnSpc>
              <a:spcBef>
                <a:spcPts val="1000"/>
              </a:spcBef>
              <a:spcAft>
                <a:spcPts val="0"/>
              </a:spcAft>
              <a:buClr>
                <a:srgbClr val="0070C0"/>
              </a:buClr>
              <a:buSzPts val="2600"/>
              <a:buChar char="•"/>
            </a:pPr>
            <a:r>
              <a:rPr lang="en-US" sz="2600">
                <a:solidFill>
                  <a:srgbClr val="0070C0"/>
                </a:solidFill>
              </a:rPr>
              <a:t>Presenting at the IA Athletic Directors Conference next weekend on ”Establishing an EAP” </a:t>
            </a:r>
            <a:endParaRPr/>
          </a:p>
          <a:p>
            <a:pPr marL="0" lvl="0" indent="0" algn="l" rtl="0">
              <a:lnSpc>
                <a:spcPct val="90000"/>
              </a:lnSpc>
              <a:spcBef>
                <a:spcPts val="1000"/>
              </a:spcBef>
              <a:spcAft>
                <a:spcPts val="0"/>
              </a:spcAft>
              <a:buClr>
                <a:schemeClr val="dk1"/>
              </a:buClr>
              <a:buSzPts val="1200"/>
              <a:buNone/>
            </a:pPr>
            <a:endParaRPr sz="1200">
              <a:solidFill>
                <a:srgbClr val="0070C0"/>
              </a:solidFill>
            </a:endParaRPr>
          </a:p>
          <a:p>
            <a:pPr marL="228600" lvl="0" indent="-228600" algn="l" rtl="0">
              <a:lnSpc>
                <a:spcPct val="90000"/>
              </a:lnSpc>
              <a:spcBef>
                <a:spcPts val="1000"/>
              </a:spcBef>
              <a:spcAft>
                <a:spcPts val="0"/>
              </a:spcAft>
              <a:buClr>
                <a:srgbClr val="0070C0"/>
              </a:buClr>
              <a:buSzPts val="2500"/>
              <a:buChar char="•"/>
            </a:pPr>
            <a:r>
              <a:rPr lang="en-US" sz="2500" u="sng">
                <a:solidFill>
                  <a:srgbClr val="0070C0"/>
                </a:solidFill>
              </a:rPr>
              <a:t>Upcoming</a:t>
            </a:r>
            <a:r>
              <a:rPr lang="en-US" sz="2500">
                <a:solidFill>
                  <a:srgbClr val="0070C0"/>
                </a:solidFill>
              </a:rPr>
              <a:t>: will continue to work on establishing a Sports Medicine Advisory Committee with athletic unions, continue to offer CE webinars</a:t>
            </a:r>
            <a:endParaRPr/>
          </a:p>
        </p:txBody>
      </p:sp>
      <p:sp>
        <p:nvSpPr>
          <p:cNvPr id="250" name="Google Shape;250;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Secondary Schools Committee </a:t>
            </a:r>
            <a:endParaRPr/>
          </a:p>
        </p:txBody>
      </p:sp>
      <p:pic>
        <p:nvPicPr>
          <p:cNvPr id="251" name="Google Shape;251;p18"/>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5"/>
        <p:cNvGrpSpPr/>
        <p:nvPr/>
      </p:nvGrpSpPr>
      <p:grpSpPr>
        <a:xfrm>
          <a:off x="0" y="0"/>
          <a:ext cx="0" cy="0"/>
          <a:chOff x="0" y="0"/>
          <a:chExt cx="0" cy="0"/>
        </a:xfrm>
      </p:grpSpPr>
      <p:sp>
        <p:nvSpPr>
          <p:cNvPr id="256" name="Google Shape;256;p19"/>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7" name="Google Shape;257;p19"/>
          <p:cNvSpPr txBox="1">
            <a:spLocks noGrp="1"/>
          </p:cNvSpPr>
          <p:nvPr>
            <p:ph type="title"/>
          </p:nvPr>
        </p:nvSpPr>
        <p:spPr>
          <a:xfrm>
            <a:off x="630936" y="639520"/>
            <a:ext cx="3429000" cy="1719072"/>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800"/>
              <a:buFont typeface="Calibri"/>
              <a:buNone/>
            </a:pPr>
            <a:r>
              <a:rPr lang="en-US" sz="3800" b="1"/>
              <a:t>Ethnic Diversity Advisory Committee </a:t>
            </a:r>
            <a:endParaRPr/>
          </a:p>
        </p:txBody>
      </p:sp>
      <p:sp>
        <p:nvSpPr>
          <p:cNvPr id="258" name="Google Shape;258;p19"/>
          <p:cNvSpPr/>
          <p:nvPr/>
        </p:nvSpPr>
        <p:spPr>
          <a:xfrm>
            <a:off x="643278" y="2573756"/>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9" name="Google Shape;259;p19"/>
          <p:cNvSpPr txBox="1">
            <a:spLocks noGrp="1"/>
          </p:cNvSpPr>
          <p:nvPr>
            <p:ph type="body" idx="1"/>
          </p:nvPr>
        </p:nvSpPr>
        <p:spPr>
          <a:xfrm>
            <a:off x="355600" y="2807208"/>
            <a:ext cx="4533900" cy="341071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2800"/>
              <a:buNone/>
            </a:pPr>
            <a:r>
              <a:rPr lang="en-US" b="1">
                <a:solidFill>
                  <a:schemeClr val="accent1"/>
                </a:solidFill>
              </a:rPr>
              <a:t>Chair:</a:t>
            </a:r>
            <a:r>
              <a:rPr lang="en-US">
                <a:solidFill>
                  <a:schemeClr val="accent1"/>
                </a:solidFill>
              </a:rPr>
              <a:t> </a:t>
            </a:r>
            <a:endParaRPr/>
          </a:p>
          <a:p>
            <a:pPr marL="0" lvl="0" indent="0" algn="l" rtl="0">
              <a:lnSpc>
                <a:spcPct val="90000"/>
              </a:lnSpc>
              <a:spcBef>
                <a:spcPts val="1000"/>
              </a:spcBef>
              <a:spcAft>
                <a:spcPts val="0"/>
              </a:spcAft>
              <a:buClr>
                <a:schemeClr val="accent1"/>
              </a:buClr>
              <a:buSzPts val="2800"/>
              <a:buNone/>
            </a:pPr>
            <a:r>
              <a:rPr lang="en-US">
                <a:solidFill>
                  <a:schemeClr val="accent1"/>
                </a:solidFill>
              </a:rPr>
              <a:t>Abu Ibrahim MBL, LAT, ATC</a:t>
            </a:r>
            <a:endParaRPr/>
          </a:p>
          <a:p>
            <a:pPr marL="457200" lvl="1" indent="0" algn="l" rtl="0">
              <a:lnSpc>
                <a:spcPct val="90000"/>
              </a:lnSpc>
              <a:spcBef>
                <a:spcPts val="500"/>
              </a:spcBef>
              <a:spcAft>
                <a:spcPts val="0"/>
              </a:spcAft>
              <a:buClr>
                <a:schemeClr val="dk1"/>
              </a:buClr>
              <a:buSzPts val="2800"/>
              <a:buNone/>
            </a:pPr>
            <a:endParaRPr sz="2800">
              <a:solidFill>
                <a:schemeClr val="accent1"/>
              </a:solidFill>
            </a:endParaRPr>
          </a:p>
          <a:p>
            <a:pPr marL="0" lvl="0" indent="0" algn="l" rtl="0">
              <a:lnSpc>
                <a:spcPct val="90000"/>
              </a:lnSpc>
              <a:spcBef>
                <a:spcPts val="1000"/>
              </a:spcBef>
              <a:spcAft>
                <a:spcPts val="0"/>
              </a:spcAft>
              <a:buClr>
                <a:schemeClr val="accent1"/>
              </a:buClr>
              <a:buSzPts val="2800"/>
              <a:buNone/>
            </a:pPr>
            <a:r>
              <a:rPr lang="en-US" b="1">
                <a:solidFill>
                  <a:schemeClr val="accent1"/>
                </a:solidFill>
              </a:rPr>
              <a:t>Members:</a:t>
            </a:r>
            <a:endParaRPr/>
          </a:p>
          <a:p>
            <a:pPr marL="457200" lvl="1" indent="-177800" algn="l" rtl="0">
              <a:lnSpc>
                <a:spcPct val="90000"/>
              </a:lnSpc>
              <a:spcBef>
                <a:spcPts val="500"/>
              </a:spcBef>
              <a:spcAft>
                <a:spcPts val="0"/>
              </a:spcAft>
              <a:buClr>
                <a:schemeClr val="accent1"/>
              </a:buClr>
              <a:buSzPts val="2800"/>
              <a:buChar char="•"/>
            </a:pPr>
            <a:r>
              <a:rPr lang="en-US" sz="2800">
                <a:solidFill>
                  <a:schemeClr val="accent1"/>
                </a:solidFill>
              </a:rPr>
              <a:t>Minela Saric</a:t>
            </a:r>
            <a:endParaRPr/>
          </a:p>
          <a:p>
            <a:pPr marL="457200" lvl="1" indent="-177800" algn="l" rtl="0">
              <a:lnSpc>
                <a:spcPct val="90000"/>
              </a:lnSpc>
              <a:spcBef>
                <a:spcPts val="500"/>
              </a:spcBef>
              <a:spcAft>
                <a:spcPts val="0"/>
              </a:spcAft>
              <a:buClr>
                <a:schemeClr val="accent1"/>
              </a:buClr>
              <a:buSzPts val="2800"/>
              <a:buChar char="•"/>
            </a:pPr>
            <a:r>
              <a:rPr lang="en-US" sz="2800">
                <a:solidFill>
                  <a:schemeClr val="accent1"/>
                </a:solidFill>
              </a:rPr>
              <a:t>Karina Sanchez</a:t>
            </a:r>
            <a:endParaRPr/>
          </a:p>
        </p:txBody>
      </p:sp>
      <p:pic>
        <p:nvPicPr>
          <p:cNvPr id="260" name="Google Shape;260;p19"/>
          <p:cNvPicPr preferRelativeResize="0"/>
          <p:nvPr/>
        </p:nvPicPr>
        <p:blipFill rotWithShape="1">
          <a:blip r:embed="rId3">
            <a:alphaModFix/>
          </a:blip>
          <a:srcRect/>
          <a:stretch/>
        </p:blipFill>
        <p:spPr>
          <a:xfrm>
            <a:off x="5530410" y="1387929"/>
            <a:ext cx="6027606" cy="477639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4"/>
        <p:cNvGrpSpPr/>
        <p:nvPr/>
      </p:nvGrpSpPr>
      <p:grpSpPr>
        <a:xfrm>
          <a:off x="0" y="0"/>
          <a:ext cx="0" cy="0"/>
          <a:chOff x="0" y="0"/>
          <a:chExt cx="0" cy="0"/>
        </a:xfrm>
      </p:grpSpPr>
      <p:sp>
        <p:nvSpPr>
          <p:cNvPr id="265" name="Google Shape;265;p2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6" name="Google Shape;266;p20"/>
          <p:cNvSpPr txBox="1">
            <a:spLocks noGrp="1"/>
          </p:cNvSpPr>
          <p:nvPr>
            <p:ph type="title"/>
          </p:nvPr>
        </p:nvSpPr>
        <p:spPr>
          <a:xfrm>
            <a:off x="630936" y="639520"/>
            <a:ext cx="3429000" cy="1719072"/>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800"/>
              <a:buFont typeface="Calibri"/>
              <a:buNone/>
            </a:pPr>
            <a:r>
              <a:rPr lang="en-US" sz="3800" b="1"/>
              <a:t>Connection and Engagement Committee </a:t>
            </a:r>
            <a:endParaRPr/>
          </a:p>
        </p:txBody>
      </p:sp>
      <p:sp>
        <p:nvSpPr>
          <p:cNvPr id="267" name="Google Shape;267;p20"/>
          <p:cNvSpPr/>
          <p:nvPr/>
        </p:nvSpPr>
        <p:spPr>
          <a:xfrm>
            <a:off x="643278" y="2573756"/>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8" name="Google Shape;268;p20"/>
          <p:cNvSpPr txBox="1">
            <a:spLocks noGrp="1"/>
          </p:cNvSpPr>
          <p:nvPr>
            <p:ph type="body" idx="1"/>
          </p:nvPr>
        </p:nvSpPr>
        <p:spPr>
          <a:xfrm>
            <a:off x="241300" y="2807208"/>
            <a:ext cx="4533900" cy="341071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2800"/>
              <a:buNone/>
            </a:pPr>
            <a:r>
              <a:rPr lang="en-US" b="1">
                <a:solidFill>
                  <a:schemeClr val="accent1"/>
                </a:solidFill>
              </a:rPr>
              <a:t>Chair:</a:t>
            </a:r>
            <a:r>
              <a:rPr lang="en-US">
                <a:solidFill>
                  <a:schemeClr val="accent1"/>
                </a:solidFill>
              </a:rPr>
              <a:t>  Katie Berger</a:t>
            </a:r>
            <a:endParaRPr/>
          </a:p>
          <a:p>
            <a:pPr marL="457200" lvl="1" indent="0" algn="l" rtl="0">
              <a:lnSpc>
                <a:spcPct val="90000"/>
              </a:lnSpc>
              <a:spcBef>
                <a:spcPts val="500"/>
              </a:spcBef>
              <a:spcAft>
                <a:spcPts val="0"/>
              </a:spcAft>
              <a:buClr>
                <a:schemeClr val="dk1"/>
              </a:buClr>
              <a:buSzPts val="2800"/>
              <a:buNone/>
            </a:pPr>
            <a:endParaRPr sz="2800">
              <a:solidFill>
                <a:schemeClr val="accent1"/>
              </a:solidFill>
            </a:endParaRPr>
          </a:p>
          <a:p>
            <a:pPr marL="0" lvl="0" indent="0" algn="l" rtl="0">
              <a:lnSpc>
                <a:spcPct val="90000"/>
              </a:lnSpc>
              <a:spcBef>
                <a:spcPts val="1000"/>
              </a:spcBef>
              <a:spcAft>
                <a:spcPts val="0"/>
              </a:spcAft>
              <a:buClr>
                <a:schemeClr val="accent1"/>
              </a:buClr>
              <a:buSzPts val="2800"/>
              <a:buNone/>
            </a:pPr>
            <a:r>
              <a:rPr lang="en-US" b="1">
                <a:solidFill>
                  <a:schemeClr val="accent1"/>
                </a:solidFill>
              </a:rPr>
              <a:t>Members</a:t>
            </a:r>
            <a:r>
              <a:rPr lang="en-US">
                <a:solidFill>
                  <a:schemeClr val="accent1"/>
                </a:solidFill>
              </a:rPr>
              <a:t>:</a:t>
            </a:r>
            <a:endParaRPr/>
          </a:p>
          <a:p>
            <a:pPr marL="457200" lvl="1" indent="-177800" algn="l" rtl="0">
              <a:lnSpc>
                <a:spcPct val="90000"/>
              </a:lnSpc>
              <a:spcBef>
                <a:spcPts val="500"/>
              </a:spcBef>
              <a:spcAft>
                <a:spcPts val="0"/>
              </a:spcAft>
              <a:buClr>
                <a:schemeClr val="accent1"/>
              </a:buClr>
              <a:buSzPts val="2800"/>
              <a:buChar char="•"/>
            </a:pPr>
            <a:r>
              <a:rPr lang="en-US" sz="2800">
                <a:solidFill>
                  <a:schemeClr val="accent1"/>
                </a:solidFill>
              </a:rPr>
              <a:t>Kayla Tindall</a:t>
            </a:r>
            <a:endParaRPr sz="2800">
              <a:solidFill>
                <a:schemeClr val="accent1"/>
              </a:solidFill>
            </a:endParaRPr>
          </a:p>
          <a:p>
            <a:pPr marL="457200" lvl="1" indent="-177800" algn="l" rtl="0">
              <a:lnSpc>
                <a:spcPct val="90000"/>
              </a:lnSpc>
              <a:spcBef>
                <a:spcPts val="500"/>
              </a:spcBef>
              <a:spcAft>
                <a:spcPts val="0"/>
              </a:spcAft>
              <a:buClr>
                <a:schemeClr val="accent1"/>
              </a:buClr>
              <a:buSzPts val="2800"/>
              <a:buChar char="•"/>
            </a:pPr>
            <a:r>
              <a:rPr lang="en-US" sz="2800">
                <a:solidFill>
                  <a:schemeClr val="accent1"/>
                </a:solidFill>
              </a:rPr>
              <a:t>Allison Strickland</a:t>
            </a:r>
            <a:endParaRPr sz="2800">
              <a:solidFill>
                <a:schemeClr val="accent1"/>
              </a:solidFill>
            </a:endParaRPr>
          </a:p>
          <a:p>
            <a:pPr marL="457200" lvl="1" indent="0" algn="l" rtl="0">
              <a:lnSpc>
                <a:spcPct val="90000"/>
              </a:lnSpc>
              <a:spcBef>
                <a:spcPts val="500"/>
              </a:spcBef>
              <a:spcAft>
                <a:spcPts val="0"/>
              </a:spcAft>
              <a:buClr>
                <a:schemeClr val="dk1"/>
              </a:buClr>
              <a:buSzPts val="2200"/>
              <a:buNone/>
            </a:pPr>
            <a:endParaRPr sz="2200"/>
          </a:p>
        </p:txBody>
      </p:sp>
      <p:pic>
        <p:nvPicPr>
          <p:cNvPr id="269" name="Google Shape;269;p20"/>
          <p:cNvPicPr preferRelativeResize="0"/>
          <p:nvPr/>
        </p:nvPicPr>
        <p:blipFill rotWithShape="1">
          <a:blip r:embed="rId3">
            <a:alphaModFix/>
          </a:blip>
          <a:srcRect/>
          <a:stretch/>
        </p:blipFill>
        <p:spPr>
          <a:xfrm>
            <a:off x="5259234" y="1173045"/>
            <a:ext cx="6298781" cy="4991274"/>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g225575c079a_0_9"/>
          <p:cNvSpPr txBox="1">
            <a:spLocks noGrp="1"/>
          </p:cNvSpPr>
          <p:nvPr>
            <p:ph type="body" idx="1"/>
          </p:nvPr>
        </p:nvSpPr>
        <p:spPr>
          <a:xfrm>
            <a:off x="596900" y="1690688"/>
            <a:ext cx="9296400" cy="49515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1200"/>
              </a:spcBef>
              <a:spcAft>
                <a:spcPts val="0"/>
              </a:spcAft>
              <a:buNone/>
            </a:pPr>
            <a:r>
              <a:rPr lang="en-US" sz="2100"/>
              <a:t>It is the ongoing efforts of the CEC to support IATS EC and all other committees through their individual and collaborative projects and efforts. CEC specific projects include</a:t>
            </a:r>
            <a:endParaRPr sz="2100"/>
          </a:p>
          <a:p>
            <a:pPr marL="457200" lvl="0" indent="-342900" algn="l" rtl="0">
              <a:lnSpc>
                <a:spcPct val="115000"/>
              </a:lnSpc>
              <a:spcBef>
                <a:spcPts val="1200"/>
              </a:spcBef>
              <a:spcAft>
                <a:spcPts val="0"/>
              </a:spcAft>
              <a:buSzPts val="1800"/>
              <a:buChar char="•"/>
            </a:pPr>
            <a:r>
              <a:rPr lang="en-US" sz="2100"/>
              <a:t>Continual updating of the website</a:t>
            </a:r>
            <a:endParaRPr sz="2100"/>
          </a:p>
          <a:p>
            <a:pPr marL="457200" lvl="0" indent="-342900" algn="l" rtl="0">
              <a:lnSpc>
                <a:spcPct val="115000"/>
              </a:lnSpc>
              <a:spcBef>
                <a:spcPts val="0"/>
              </a:spcBef>
              <a:spcAft>
                <a:spcPts val="0"/>
              </a:spcAft>
              <a:buSzPts val="1800"/>
              <a:buChar char="•"/>
            </a:pPr>
            <a:r>
              <a:rPr lang="en-US" sz="2100"/>
              <a:t>Creative design and scheduling of social media content and subsequent information dissemination for other committee events, specifically CEU opportunities/ lunch and learns.</a:t>
            </a:r>
            <a:endParaRPr sz="2100"/>
          </a:p>
          <a:p>
            <a:pPr marL="457200" lvl="0" indent="-342900" algn="l" rtl="0">
              <a:lnSpc>
                <a:spcPct val="115000"/>
              </a:lnSpc>
              <a:spcBef>
                <a:spcPts val="0"/>
              </a:spcBef>
              <a:spcAft>
                <a:spcPts val="0"/>
              </a:spcAft>
              <a:buSzPts val="1800"/>
              <a:buChar char="•"/>
            </a:pPr>
            <a:r>
              <a:rPr lang="en-US" sz="2100"/>
              <a:t>Collaborate with GAC in keeping membership up to date with pertinent information regarding our profession and legislation that may effect our profession (HSB89)</a:t>
            </a:r>
            <a:endParaRPr sz="2100"/>
          </a:p>
          <a:p>
            <a:pPr marL="457200" lvl="0" indent="-342900" algn="l" rtl="0">
              <a:lnSpc>
                <a:spcPct val="115000"/>
              </a:lnSpc>
              <a:spcBef>
                <a:spcPts val="0"/>
              </a:spcBef>
              <a:spcAft>
                <a:spcPts val="0"/>
              </a:spcAft>
              <a:buSzPts val="1800"/>
              <a:buChar char="•"/>
            </a:pPr>
            <a:r>
              <a:rPr lang="en-US" sz="1600"/>
              <a:t> </a:t>
            </a:r>
            <a:r>
              <a:rPr lang="en-US" sz="2100"/>
              <a:t>Collaborate with MAATA CEC</a:t>
            </a:r>
            <a:endParaRPr sz="2100"/>
          </a:p>
          <a:p>
            <a:pPr marL="457200" lvl="0" indent="-342900" algn="l" rtl="0">
              <a:lnSpc>
                <a:spcPct val="115000"/>
              </a:lnSpc>
              <a:spcBef>
                <a:spcPts val="0"/>
              </a:spcBef>
              <a:spcAft>
                <a:spcPts val="0"/>
              </a:spcAft>
              <a:buSzPts val="1800"/>
              <a:buChar char="•"/>
            </a:pPr>
            <a:r>
              <a:rPr lang="en-US" sz="2100"/>
              <a:t>Aim to have monthly IATS presence in NATA News</a:t>
            </a:r>
            <a:endParaRPr sz="3500">
              <a:solidFill>
                <a:srgbClr val="0070C0"/>
              </a:solidFill>
            </a:endParaRPr>
          </a:p>
        </p:txBody>
      </p:sp>
      <p:sp>
        <p:nvSpPr>
          <p:cNvPr id="275" name="Google Shape;275;g225575c079a_0_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800"/>
              <a:buFont typeface="Calibri"/>
              <a:buNone/>
            </a:pPr>
            <a:r>
              <a:rPr lang="en-US" sz="3800" b="1"/>
              <a:t>Connection and Engagement Committee </a:t>
            </a:r>
            <a:endParaRPr b="1"/>
          </a:p>
        </p:txBody>
      </p:sp>
      <p:pic>
        <p:nvPicPr>
          <p:cNvPr id="276" name="Google Shape;276;g225575c079a_0_9"/>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g225575c079a_0_16"/>
          <p:cNvSpPr txBox="1">
            <a:spLocks noGrp="1"/>
          </p:cNvSpPr>
          <p:nvPr>
            <p:ph type="body" idx="1"/>
          </p:nvPr>
        </p:nvSpPr>
        <p:spPr>
          <a:xfrm>
            <a:off x="596900" y="1690688"/>
            <a:ext cx="9296400" cy="4951500"/>
          </a:xfrm>
          <a:prstGeom prst="rect">
            <a:avLst/>
          </a:prstGeom>
          <a:noFill/>
          <a:ln>
            <a:noFill/>
          </a:ln>
        </p:spPr>
        <p:txBody>
          <a:bodyPr spcFirstLastPara="1" wrap="square" lIns="91425" tIns="45700" rIns="91425" bIns="45700" anchor="t" anchorCtr="0">
            <a:normAutofit/>
          </a:bodyPr>
          <a:lstStyle/>
          <a:p>
            <a:pPr marL="0" lvl="0" indent="0" algn="l" rtl="0">
              <a:lnSpc>
                <a:spcPct val="115000"/>
              </a:lnSpc>
              <a:spcBef>
                <a:spcPts val="1200"/>
              </a:spcBef>
              <a:spcAft>
                <a:spcPts val="0"/>
              </a:spcAft>
              <a:buNone/>
            </a:pPr>
            <a:r>
              <a:rPr lang="en-US" sz="3200"/>
              <a:t>Requests for Support</a:t>
            </a:r>
            <a:endParaRPr sz="3200"/>
          </a:p>
          <a:p>
            <a:pPr marL="457200" lvl="0" indent="-361950" algn="l" rtl="0">
              <a:lnSpc>
                <a:spcPct val="115000"/>
              </a:lnSpc>
              <a:spcBef>
                <a:spcPts val="1200"/>
              </a:spcBef>
              <a:spcAft>
                <a:spcPts val="0"/>
              </a:spcAft>
              <a:buSzPts val="2100"/>
              <a:buChar char="•"/>
            </a:pPr>
            <a:r>
              <a:rPr lang="en-US" sz="1800"/>
              <a:t> </a:t>
            </a:r>
            <a:r>
              <a:rPr lang="en-US" sz="2300"/>
              <a:t>Always looking to add to our committee. Strength in numbers!</a:t>
            </a:r>
            <a:endParaRPr sz="2300"/>
          </a:p>
          <a:p>
            <a:pPr marL="457200" lvl="0" indent="-361950" algn="l" rtl="0">
              <a:lnSpc>
                <a:spcPct val="115000"/>
              </a:lnSpc>
              <a:spcBef>
                <a:spcPts val="0"/>
              </a:spcBef>
              <a:spcAft>
                <a:spcPts val="0"/>
              </a:spcAft>
              <a:buSzPts val="2100"/>
              <a:buChar char="•"/>
            </a:pPr>
            <a:r>
              <a:rPr lang="en-US" sz="1800"/>
              <a:t> </a:t>
            </a:r>
            <a:r>
              <a:rPr lang="en-US" sz="2300"/>
              <a:t>Please utilize the Digital Media Request Form for our committee’s help. Be as specific and detailed as possible</a:t>
            </a:r>
            <a:endParaRPr sz="2300"/>
          </a:p>
          <a:p>
            <a:pPr marL="457200" lvl="0" indent="-361950" algn="l" rtl="0">
              <a:lnSpc>
                <a:spcPct val="115000"/>
              </a:lnSpc>
              <a:spcBef>
                <a:spcPts val="0"/>
              </a:spcBef>
              <a:spcAft>
                <a:spcPts val="0"/>
              </a:spcAft>
              <a:buSzPts val="2100"/>
              <a:buChar char="•"/>
            </a:pPr>
            <a:r>
              <a:rPr lang="en-US" sz="1800"/>
              <a:t> </a:t>
            </a:r>
            <a:r>
              <a:rPr lang="en-US" sz="2300"/>
              <a:t>We ask to please do your best to give us a 2-4 week heads up as you foresee needing our services so we can create and schedule appropriately for your committee or event needs</a:t>
            </a:r>
            <a:endParaRPr sz="2300"/>
          </a:p>
          <a:p>
            <a:pPr marL="457200" lvl="0" indent="-400050" algn="l" rtl="0">
              <a:lnSpc>
                <a:spcPct val="115000"/>
              </a:lnSpc>
              <a:spcBef>
                <a:spcPts val="0"/>
              </a:spcBef>
              <a:spcAft>
                <a:spcPts val="0"/>
              </a:spcAft>
              <a:buSzPts val="2700"/>
              <a:buFont typeface="Calibri"/>
              <a:buChar char="•"/>
            </a:pPr>
            <a:r>
              <a:rPr lang="en-US" sz="2300"/>
              <a:t>Contact IATS CEC at iatspr@gmail.com for requests</a:t>
            </a:r>
            <a:endParaRPr sz="3200"/>
          </a:p>
        </p:txBody>
      </p:sp>
      <p:sp>
        <p:nvSpPr>
          <p:cNvPr id="282" name="Google Shape;282;g225575c079a_0_1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800"/>
              <a:buFont typeface="Calibri"/>
              <a:buNone/>
            </a:pPr>
            <a:r>
              <a:rPr lang="en-US" sz="3800" b="1"/>
              <a:t>Connection and Engagement Committee </a:t>
            </a:r>
            <a:endParaRPr b="1"/>
          </a:p>
        </p:txBody>
      </p:sp>
      <p:pic>
        <p:nvPicPr>
          <p:cNvPr id="283" name="Google Shape;283;g225575c079a_0_16"/>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21"/>
          <p:cNvSpPr txBox="1">
            <a:spLocks noGrp="1"/>
          </p:cNvSpPr>
          <p:nvPr>
            <p:ph type="title"/>
          </p:nvPr>
        </p:nvSpPr>
        <p:spPr>
          <a:xfrm>
            <a:off x="839788" y="266700"/>
            <a:ext cx="8828087" cy="116205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a:t>Annual Meeting Committee </a:t>
            </a:r>
            <a:endParaRPr/>
          </a:p>
        </p:txBody>
      </p:sp>
      <p:sp>
        <p:nvSpPr>
          <p:cNvPr id="289" name="Google Shape;289;p21"/>
          <p:cNvSpPr txBox="1">
            <a:spLocks noGrp="1"/>
          </p:cNvSpPr>
          <p:nvPr>
            <p:ph type="body" idx="1"/>
          </p:nvPr>
        </p:nvSpPr>
        <p:spPr>
          <a:xfrm>
            <a:off x="4257675" y="1849825"/>
            <a:ext cx="5410200" cy="4589100"/>
          </a:xfrm>
          <a:prstGeom prst="rect">
            <a:avLst/>
          </a:prstGeom>
          <a:noFill/>
          <a:ln>
            <a:noFill/>
          </a:ln>
        </p:spPr>
        <p:txBody>
          <a:bodyPr spcFirstLastPara="1" wrap="square" lIns="91425" tIns="45700" rIns="91425" bIns="45700" anchor="t" anchorCtr="0">
            <a:normAutofit fontScale="55000" lnSpcReduction="20000"/>
          </a:bodyPr>
          <a:lstStyle/>
          <a:p>
            <a:pPr marL="0" lvl="0" indent="0" algn="ctr" rtl="0">
              <a:lnSpc>
                <a:spcPct val="90000"/>
              </a:lnSpc>
              <a:spcBef>
                <a:spcPts val="0"/>
              </a:spcBef>
              <a:spcAft>
                <a:spcPts val="0"/>
              </a:spcAft>
              <a:buClr>
                <a:srgbClr val="0070C0"/>
              </a:buClr>
              <a:buSzPct val="100000"/>
              <a:buNone/>
            </a:pPr>
            <a:r>
              <a:rPr lang="en-US" sz="4200" b="1">
                <a:solidFill>
                  <a:srgbClr val="0070C0"/>
                </a:solidFill>
              </a:rPr>
              <a:t>Sponsors for Iowa Athletic Trainers Society</a:t>
            </a:r>
            <a:endParaRPr sz="4200">
              <a:solidFill>
                <a:srgbClr val="0070C0"/>
              </a:solidFill>
            </a:endParaRPr>
          </a:p>
          <a:p>
            <a:pPr marL="0" lvl="0" indent="0" algn="ctr" rtl="0">
              <a:lnSpc>
                <a:spcPct val="90000"/>
              </a:lnSpc>
              <a:spcBef>
                <a:spcPts val="1000"/>
              </a:spcBef>
              <a:spcAft>
                <a:spcPts val="0"/>
              </a:spcAft>
              <a:buClr>
                <a:srgbClr val="0070C0"/>
              </a:buClr>
              <a:buSzPct val="131250"/>
              <a:buNone/>
            </a:pPr>
            <a:r>
              <a:rPr lang="en-US"/>
              <a:t>Iowa Ortho</a:t>
            </a:r>
            <a:endParaRPr/>
          </a:p>
          <a:p>
            <a:pPr marL="0" lvl="0" indent="0" algn="ctr" rtl="0">
              <a:lnSpc>
                <a:spcPct val="90000"/>
              </a:lnSpc>
              <a:spcBef>
                <a:spcPts val="1000"/>
              </a:spcBef>
              <a:spcAft>
                <a:spcPts val="0"/>
              </a:spcAft>
              <a:buClr>
                <a:srgbClr val="0070C0"/>
              </a:buClr>
              <a:buSzPct val="131250"/>
              <a:buNone/>
            </a:pPr>
            <a:r>
              <a:rPr lang="en-US"/>
              <a:t>Kinetic Edge Physical Therapy</a:t>
            </a:r>
            <a:endParaRPr/>
          </a:p>
          <a:p>
            <a:pPr marL="0" lvl="0" indent="0" algn="ctr" rtl="0">
              <a:lnSpc>
                <a:spcPct val="90000"/>
              </a:lnSpc>
              <a:spcBef>
                <a:spcPts val="1000"/>
              </a:spcBef>
              <a:spcAft>
                <a:spcPts val="0"/>
              </a:spcAft>
              <a:buClr>
                <a:srgbClr val="0070C0"/>
              </a:buClr>
              <a:buSzPct val="131250"/>
              <a:buNone/>
            </a:pPr>
            <a:r>
              <a:rPr lang="en-US"/>
              <a:t>UI Sports Medicine</a:t>
            </a:r>
            <a:endParaRPr/>
          </a:p>
          <a:p>
            <a:pPr marL="0" lvl="0" indent="0" algn="ctr" rtl="0">
              <a:lnSpc>
                <a:spcPct val="90000"/>
              </a:lnSpc>
              <a:spcBef>
                <a:spcPts val="1000"/>
              </a:spcBef>
              <a:spcAft>
                <a:spcPts val="0"/>
              </a:spcAft>
              <a:buClr>
                <a:srgbClr val="0070C0"/>
              </a:buClr>
              <a:buSzPct val="131250"/>
              <a:buNone/>
            </a:pPr>
            <a:r>
              <a:rPr lang="en-US"/>
              <a:t>Rock Valley Physical Therapy</a:t>
            </a:r>
            <a:endParaRPr/>
          </a:p>
          <a:p>
            <a:pPr marL="0" lvl="0" indent="0" algn="ctr" rtl="0">
              <a:lnSpc>
                <a:spcPct val="90000"/>
              </a:lnSpc>
              <a:spcBef>
                <a:spcPts val="1000"/>
              </a:spcBef>
              <a:spcAft>
                <a:spcPts val="0"/>
              </a:spcAft>
              <a:buClr>
                <a:srgbClr val="0070C0"/>
              </a:buClr>
              <a:buSzPct val="131250"/>
              <a:buNone/>
            </a:pPr>
            <a:r>
              <a:rPr lang="en-US"/>
              <a:t>Humpal Chiropractic</a:t>
            </a:r>
            <a:endParaRPr/>
          </a:p>
          <a:p>
            <a:pPr marL="0" lvl="0" indent="0" algn="l" rtl="0">
              <a:lnSpc>
                <a:spcPct val="90000"/>
              </a:lnSpc>
              <a:spcBef>
                <a:spcPts val="1000"/>
              </a:spcBef>
              <a:spcAft>
                <a:spcPts val="0"/>
              </a:spcAft>
              <a:buClr>
                <a:schemeClr val="dk1"/>
              </a:buClr>
              <a:buSzPct val="100000"/>
              <a:buNone/>
            </a:pPr>
            <a:endParaRPr sz="3600">
              <a:solidFill>
                <a:srgbClr val="0070C0"/>
              </a:solidFill>
            </a:endParaRPr>
          </a:p>
          <a:p>
            <a:pPr marL="0" lvl="0" indent="0" algn="ctr" rtl="0">
              <a:lnSpc>
                <a:spcPct val="90000"/>
              </a:lnSpc>
              <a:spcBef>
                <a:spcPts val="1000"/>
              </a:spcBef>
              <a:spcAft>
                <a:spcPts val="0"/>
              </a:spcAft>
              <a:buClr>
                <a:schemeClr val="dk1"/>
              </a:buClr>
              <a:buSzPct val="100000"/>
              <a:buNone/>
            </a:pPr>
            <a:endParaRPr sz="2400">
              <a:solidFill>
                <a:srgbClr val="0070C0"/>
              </a:solidFill>
            </a:endParaRPr>
          </a:p>
          <a:p>
            <a:pPr marL="0" lvl="0" indent="0" algn="ctr" rtl="0">
              <a:lnSpc>
                <a:spcPct val="90000"/>
              </a:lnSpc>
              <a:spcBef>
                <a:spcPts val="1000"/>
              </a:spcBef>
              <a:spcAft>
                <a:spcPts val="0"/>
              </a:spcAft>
              <a:buClr>
                <a:srgbClr val="0070C0"/>
              </a:buClr>
              <a:buSzPct val="100000"/>
              <a:buNone/>
            </a:pPr>
            <a:r>
              <a:rPr lang="en-US" sz="6200" b="1">
                <a:solidFill>
                  <a:srgbClr val="0070C0"/>
                </a:solidFill>
              </a:rPr>
              <a:t>2024 IATS Annual Meeting</a:t>
            </a:r>
            <a:endParaRPr/>
          </a:p>
          <a:p>
            <a:pPr marL="0" lvl="0" indent="0" algn="ctr" rtl="0">
              <a:lnSpc>
                <a:spcPct val="90000"/>
              </a:lnSpc>
              <a:spcBef>
                <a:spcPts val="1000"/>
              </a:spcBef>
              <a:spcAft>
                <a:spcPts val="0"/>
              </a:spcAft>
              <a:buClr>
                <a:srgbClr val="0070C0"/>
              </a:buClr>
              <a:buSzPct val="100000"/>
              <a:buNone/>
            </a:pPr>
            <a:r>
              <a:rPr lang="en-US" sz="6200">
                <a:solidFill>
                  <a:srgbClr val="0070C0"/>
                </a:solidFill>
              </a:rPr>
              <a:t>More information will be published as dates and format are decided</a:t>
            </a:r>
            <a:r>
              <a:rPr lang="en-US">
                <a:solidFill>
                  <a:srgbClr val="0070C0"/>
                </a:solidFill>
              </a:rPr>
              <a:t>​</a:t>
            </a:r>
            <a:endParaRPr sz="2300">
              <a:solidFill>
                <a:srgbClr val="0070C0"/>
              </a:solidFill>
            </a:endParaRPr>
          </a:p>
        </p:txBody>
      </p:sp>
      <p:sp>
        <p:nvSpPr>
          <p:cNvPr id="290" name="Google Shape;290;p21"/>
          <p:cNvSpPr txBox="1">
            <a:spLocks noGrp="1"/>
          </p:cNvSpPr>
          <p:nvPr>
            <p:ph type="body" idx="2"/>
          </p:nvPr>
        </p:nvSpPr>
        <p:spPr>
          <a:xfrm>
            <a:off x="839788" y="1849821"/>
            <a:ext cx="3932237" cy="4019167"/>
          </a:xfrm>
          <a:prstGeom prst="rect">
            <a:avLst/>
          </a:prstGeom>
          <a:noFill/>
          <a:ln>
            <a:noFill/>
          </a:ln>
        </p:spPr>
        <p:txBody>
          <a:bodyPr spcFirstLastPara="1" wrap="square" lIns="91425" tIns="45700" rIns="91425" bIns="45700" anchor="t" anchorCtr="0">
            <a:normAutofit lnSpcReduction="20000"/>
          </a:bodyPr>
          <a:lstStyle/>
          <a:p>
            <a:pPr marL="0" lvl="0" indent="0" algn="l" rtl="0">
              <a:lnSpc>
                <a:spcPct val="90000"/>
              </a:lnSpc>
              <a:spcBef>
                <a:spcPts val="0"/>
              </a:spcBef>
              <a:spcAft>
                <a:spcPts val="0"/>
              </a:spcAft>
              <a:buClr>
                <a:srgbClr val="0070C0"/>
              </a:buClr>
              <a:buSzPts val="2700"/>
              <a:buNone/>
            </a:pPr>
            <a:r>
              <a:rPr lang="en-US" sz="2700" b="1">
                <a:solidFill>
                  <a:srgbClr val="0070C0"/>
                </a:solidFill>
              </a:rPr>
              <a:t>Chair: </a:t>
            </a:r>
            <a:r>
              <a:rPr lang="en-US" sz="2300">
                <a:solidFill>
                  <a:srgbClr val="0070C0"/>
                </a:solidFill>
              </a:rPr>
              <a:t>Christine Black</a:t>
            </a:r>
            <a:endParaRPr/>
          </a:p>
          <a:p>
            <a:pPr marL="457200" lvl="1" indent="0" algn="l" rtl="0">
              <a:lnSpc>
                <a:spcPct val="90000"/>
              </a:lnSpc>
              <a:spcBef>
                <a:spcPts val="500"/>
              </a:spcBef>
              <a:spcAft>
                <a:spcPts val="0"/>
              </a:spcAft>
              <a:buClr>
                <a:schemeClr val="dk1"/>
              </a:buClr>
              <a:buSzPts val="1600"/>
              <a:buNone/>
            </a:pPr>
            <a:endParaRPr sz="1600">
              <a:solidFill>
                <a:srgbClr val="0070C0"/>
              </a:solidFill>
            </a:endParaRPr>
          </a:p>
          <a:p>
            <a:pPr marL="0" lvl="0" indent="0" algn="l" rtl="0">
              <a:lnSpc>
                <a:spcPct val="90000"/>
              </a:lnSpc>
              <a:spcBef>
                <a:spcPts val="1000"/>
              </a:spcBef>
              <a:spcAft>
                <a:spcPts val="0"/>
              </a:spcAft>
              <a:buClr>
                <a:srgbClr val="0070C0"/>
              </a:buClr>
              <a:buSzPts val="2700"/>
              <a:buNone/>
            </a:pPr>
            <a:r>
              <a:rPr lang="en-US" sz="2700" b="1">
                <a:solidFill>
                  <a:srgbClr val="0070C0"/>
                </a:solidFill>
              </a:rPr>
              <a:t>Members:</a:t>
            </a:r>
            <a:endParaRPr/>
          </a:p>
          <a:p>
            <a:pPr marL="800100" lvl="1" indent="-342900" algn="l" rtl="0">
              <a:lnSpc>
                <a:spcPct val="90000"/>
              </a:lnSpc>
              <a:spcBef>
                <a:spcPts val="500"/>
              </a:spcBef>
              <a:spcAft>
                <a:spcPts val="0"/>
              </a:spcAft>
              <a:buClr>
                <a:srgbClr val="0070C0"/>
              </a:buClr>
              <a:buSzPts val="2300"/>
              <a:buFont typeface="Arial"/>
              <a:buChar char="•"/>
            </a:pPr>
            <a:r>
              <a:rPr lang="en-US" sz="2300">
                <a:solidFill>
                  <a:srgbClr val="0070C0"/>
                </a:solidFill>
              </a:rPr>
              <a:t>Jennifer Rogers</a:t>
            </a:r>
            <a:endParaRPr sz="2300">
              <a:solidFill>
                <a:srgbClr val="0070C0"/>
              </a:solidFill>
            </a:endParaRPr>
          </a:p>
          <a:p>
            <a:pPr marL="800100" lvl="1" indent="-342900" algn="l" rtl="0">
              <a:lnSpc>
                <a:spcPct val="90000"/>
              </a:lnSpc>
              <a:spcBef>
                <a:spcPts val="500"/>
              </a:spcBef>
              <a:spcAft>
                <a:spcPts val="0"/>
              </a:spcAft>
              <a:buClr>
                <a:srgbClr val="0070C0"/>
              </a:buClr>
              <a:buSzPts val="2300"/>
              <a:buChar char="•"/>
            </a:pPr>
            <a:r>
              <a:rPr lang="en-US" sz="2300">
                <a:solidFill>
                  <a:srgbClr val="0070C0"/>
                </a:solidFill>
              </a:rPr>
              <a:t>Jason Kofoot</a:t>
            </a:r>
            <a:endParaRPr sz="2300">
              <a:solidFill>
                <a:srgbClr val="0070C0"/>
              </a:solidFill>
            </a:endParaRPr>
          </a:p>
          <a:p>
            <a:pPr marL="800100" lvl="1" indent="-342900" algn="l" rtl="0">
              <a:lnSpc>
                <a:spcPct val="90000"/>
              </a:lnSpc>
              <a:spcBef>
                <a:spcPts val="500"/>
              </a:spcBef>
              <a:spcAft>
                <a:spcPts val="0"/>
              </a:spcAft>
              <a:buClr>
                <a:srgbClr val="0070C0"/>
              </a:buClr>
              <a:buSzPts val="2300"/>
              <a:buChar char="•"/>
            </a:pPr>
            <a:r>
              <a:rPr lang="en-US" sz="2300">
                <a:solidFill>
                  <a:srgbClr val="0070C0"/>
                </a:solidFill>
              </a:rPr>
              <a:t>Richelle Williams</a:t>
            </a:r>
            <a:endParaRPr sz="2300">
              <a:solidFill>
                <a:srgbClr val="0070C0"/>
              </a:solidFill>
            </a:endParaRPr>
          </a:p>
          <a:p>
            <a:pPr marL="800100" lvl="1" indent="-342900" algn="l" rtl="0">
              <a:lnSpc>
                <a:spcPct val="90000"/>
              </a:lnSpc>
              <a:spcBef>
                <a:spcPts val="500"/>
              </a:spcBef>
              <a:spcAft>
                <a:spcPts val="0"/>
              </a:spcAft>
              <a:buClr>
                <a:srgbClr val="0070C0"/>
              </a:buClr>
              <a:buSzPts val="2300"/>
              <a:buChar char="•"/>
            </a:pPr>
            <a:r>
              <a:rPr lang="en-US" sz="2300">
                <a:solidFill>
                  <a:srgbClr val="0070C0"/>
                </a:solidFill>
              </a:rPr>
              <a:t>Lauren Mach</a:t>
            </a:r>
            <a:endParaRPr sz="2300">
              <a:solidFill>
                <a:srgbClr val="0070C0"/>
              </a:solidFill>
            </a:endParaRPr>
          </a:p>
          <a:p>
            <a:pPr marL="800100" lvl="1" indent="-342900" algn="l" rtl="0">
              <a:lnSpc>
                <a:spcPct val="90000"/>
              </a:lnSpc>
              <a:spcBef>
                <a:spcPts val="500"/>
              </a:spcBef>
              <a:spcAft>
                <a:spcPts val="0"/>
              </a:spcAft>
              <a:buClr>
                <a:srgbClr val="0070C0"/>
              </a:buClr>
              <a:buSzPts val="2300"/>
              <a:buChar char="•"/>
            </a:pPr>
            <a:r>
              <a:rPr lang="en-US" sz="2300">
                <a:solidFill>
                  <a:srgbClr val="0070C0"/>
                </a:solidFill>
              </a:rPr>
              <a:t>Sharon Feld</a:t>
            </a:r>
            <a:endParaRPr sz="2300">
              <a:solidFill>
                <a:srgbClr val="0070C0"/>
              </a:solidFill>
            </a:endParaRPr>
          </a:p>
          <a:p>
            <a:pPr marL="0" lvl="0" indent="0" algn="l" rtl="0">
              <a:lnSpc>
                <a:spcPct val="90000"/>
              </a:lnSpc>
              <a:spcBef>
                <a:spcPts val="500"/>
              </a:spcBef>
              <a:spcAft>
                <a:spcPts val="0"/>
              </a:spcAft>
              <a:buClr>
                <a:srgbClr val="0070C0"/>
              </a:buClr>
              <a:buSzPts val="2300"/>
              <a:buNone/>
            </a:pPr>
            <a:endParaRPr sz="2300" b="1">
              <a:solidFill>
                <a:srgbClr val="0070C0"/>
              </a:solidFill>
            </a:endParaRPr>
          </a:p>
          <a:p>
            <a:pPr marL="0" lvl="0" indent="0" algn="l" rtl="0">
              <a:spcBef>
                <a:spcPts val="1000"/>
              </a:spcBef>
              <a:spcAft>
                <a:spcPts val="0"/>
              </a:spcAft>
              <a:buNone/>
            </a:pPr>
            <a:r>
              <a:rPr lang="en-US" sz="2700" b="1">
                <a:solidFill>
                  <a:srgbClr val="0070C0"/>
                </a:solidFill>
              </a:rPr>
              <a:t>BOC Liaison:</a:t>
            </a:r>
            <a:endParaRPr sz="2700" b="1">
              <a:solidFill>
                <a:srgbClr val="0070C0"/>
              </a:solidFill>
            </a:endParaRPr>
          </a:p>
          <a:p>
            <a:pPr marL="800100" lvl="1" indent="-342900" algn="l" rtl="0">
              <a:spcBef>
                <a:spcPts val="500"/>
              </a:spcBef>
              <a:spcAft>
                <a:spcPts val="0"/>
              </a:spcAft>
              <a:buClr>
                <a:srgbClr val="0070C0"/>
              </a:buClr>
              <a:buSzPts val="2300"/>
              <a:buChar char="•"/>
            </a:pPr>
            <a:r>
              <a:rPr lang="en-US" sz="2300">
                <a:solidFill>
                  <a:srgbClr val="0070C0"/>
                </a:solidFill>
              </a:rPr>
              <a:t>Sharon Feld</a:t>
            </a:r>
            <a:endParaRPr sz="2700" b="1">
              <a:solidFill>
                <a:srgbClr val="0070C0"/>
              </a:solidFill>
            </a:endParaRPr>
          </a:p>
        </p:txBody>
      </p:sp>
      <p:pic>
        <p:nvPicPr>
          <p:cNvPr id="291" name="Google Shape;291;p21"/>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g249d0e389b2_1_0"/>
          <p:cNvSpPr txBox="1">
            <a:spLocks noGrp="1"/>
          </p:cNvSpPr>
          <p:nvPr>
            <p:ph type="title"/>
          </p:nvPr>
        </p:nvSpPr>
        <p:spPr>
          <a:xfrm>
            <a:off x="839788" y="266700"/>
            <a:ext cx="8828100" cy="1162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a:t>Annual Meeting Committee </a:t>
            </a:r>
            <a:endParaRPr/>
          </a:p>
        </p:txBody>
      </p:sp>
      <p:sp>
        <p:nvSpPr>
          <p:cNvPr id="297" name="Google Shape;297;g249d0e389b2_1_0"/>
          <p:cNvSpPr txBox="1">
            <a:spLocks noGrp="1"/>
          </p:cNvSpPr>
          <p:nvPr>
            <p:ph type="body" idx="2"/>
          </p:nvPr>
        </p:nvSpPr>
        <p:spPr>
          <a:xfrm>
            <a:off x="839825" y="1849825"/>
            <a:ext cx="8037600" cy="44748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000"/>
              </a:spcBef>
              <a:spcAft>
                <a:spcPts val="0"/>
              </a:spcAft>
              <a:buClr>
                <a:srgbClr val="0070C0"/>
              </a:buClr>
              <a:buSzPts val="2700"/>
              <a:buNone/>
            </a:pPr>
            <a:r>
              <a:rPr lang="en-US" sz="2700" b="1">
                <a:solidFill>
                  <a:srgbClr val="0070C0"/>
                </a:solidFill>
              </a:rPr>
              <a:t>Request for support</a:t>
            </a:r>
            <a:endParaRPr/>
          </a:p>
          <a:p>
            <a:pPr marL="800100" lvl="1" indent="-342900" algn="l" rtl="0">
              <a:lnSpc>
                <a:spcPct val="90000"/>
              </a:lnSpc>
              <a:spcBef>
                <a:spcPts val="500"/>
              </a:spcBef>
              <a:spcAft>
                <a:spcPts val="0"/>
              </a:spcAft>
              <a:buClr>
                <a:srgbClr val="0070C0"/>
              </a:buClr>
              <a:buSzPts val="2300"/>
              <a:buFont typeface="Arial"/>
              <a:buChar char="•"/>
            </a:pPr>
            <a:r>
              <a:rPr lang="en-US" sz="2700">
                <a:solidFill>
                  <a:srgbClr val="0070C0"/>
                </a:solidFill>
              </a:rPr>
              <a:t>Seeking additional members for the committee to assist with planning ad running the event</a:t>
            </a:r>
            <a:endParaRPr sz="2700">
              <a:solidFill>
                <a:srgbClr val="0070C0"/>
              </a:solidFill>
            </a:endParaRPr>
          </a:p>
          <a:p>
            <a:pPr marL="800100" lvl="1" indent="-368300" algn="l" rtl="0">
              <a:lnSpc>
                <a:spcPct val="90000"/>
              </a:lnSpc>
              <a:spcBef>
                <a:spcPts val="500"/>
              </a:spcBef>
              <a:spcAft>
                <a:spcPts val="0"/>
              </a:spcAft>
              <a:buClr>
                <a:srgbClr val="0070C0"/>
              </a:buClr>
              <a:buSzPts val="2700"/>
              <a:buChar char="•"/>
            </a:pPr>
            <a:r>
              <a:rPr lang="en-US" sz="2700">
                <a:solidFill>
                  <a:srgbClr val="0070C0"/>
                </a:solidFill>
              </a:rPr>
              <a:t>Also seeking someone who is interested in being the chairperson for the Annual Meeting Committee</a:t>
            </a:r>
            <a:endParaRPr sz="2700">
              <a:solidFill>
                <a:srgbClr val="0070C0"/>
              </a:solidFill>
            </a:endParaRPr>
          </a:p>
          <a:p>
            <a:pPr marL="0" lvl="0" indent="0" algn="l" rtl="0">
              <a:lnSpc>
                <a:spcPct val="90000"/>
              </a:lnSpc>
              <a:spcBef>
                <a:spcPts val="500"/>
              </a:spcBef>
              <a:spcAft>
                <a:spcPts val="0"/>
              </a:spcAft>
              <a:buClr>
                <a:srgbClr val="0070C0"/>
              </a:buClr>
              <a:buSzPts val="2700"/>
              <a:buNone/>
            </a:pPr>
            <a:endParaRPr sz="2700">
              <a:solidFill>
                <a:srgbClr val="0070C0"/>
              </a:solidFill>
            </a:endParaRPr>
          </a:p>
          <a:p>
            <a:pPr marL="0" lvl="0" indent="0" algn="l" rtl="0">
              <a:lnSpc>
                <a:spcPct val="90000"/>
              </a:lnSpc>
              <a:spcBef>
                <a:spcPts val="500"/>
              </a:spcBef>
              <a:spcAft>
                <a:spcPts val="0"/>
              </a:spcAft>
              <a:buClr>
                <a:srgbClr val="0070C0"/>
              </a:buClr>
              <a:buSzPts val="2700"/>
              <a:buNone/>
            </a:pPr>
            <a:r>
              <a:rPr lang="en-US" sz="2700">
                <a:solidFill>
                  <a:srgbClr val="0070C0"/>
                </a:solidFill>
              </a:rPr>
              <a:t>Please remember to fill out the feedback form for the meeting.  We will use that information to develop the future meetings.</a:t>
            </a:r>
            <a:endParaRPr sz="2700">
              <a:solidFill>
                <a:srgbClr val="0070C0"/>
              </a:solidFill>
            </a:endParaRPr>
          </a:p>
        </p:txBody>
      </p:sp>
      <p:pic>
        <p:nvPicPr>
          <p:cNvPr id="298" name="Google Shape;298;g249d0e389b2_1_0"/>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2"/>
        <p:cNvGrpSpPr/>
        <p:nvPr/>
      </p:nvGrpSpPr>
      <p:grpSpPr>
        <a:xfrm>
          <a:off x="0" y="0"/>
          <a:ext cx="0" cy="0"/>
          <a:chOff x="0" y="0"/>
          <a:chExt cx="0" cy="0"/>
        </a:xfrm>
      </p:grpSpPr>
      <p:sp>
        <p:nvSpPr>
          <p:cNvPr id="303" name="Google Shape;303;p22"/>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4" name="Google Shape;304;p22"/>
          <p:cNvSpPr txBox="1">
            <a:spLocks noGrp="1"/>
          </p:cNvSpPr>
          <p:nvPr>
            <p:ph type="title"/>
          </p:nvPr>
        </p:nvSpPr>
        <p:spPr>
          <a:xfrm>
            <a:off x="630936" y="639520"/>
            <a:ext cx="4851026" cy="1719072"/>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400"/>
              <a:buFont typeface="Calibri"/>
              <a:buNone/>
            </a:pPr>
            <a:r>
              <a:rPr lang="en-US" b="1"/>
              <a:t>Iowa Athletic Training Society</a:t>
            </a:r>
            <a:endParaRPr/>
          </a:p>
        </p:txBody>
      </p:sp>
      <p:sp>
        <p:nvSpPr>
          <p:cNvPr id="305" name="Google Shape;305;p22"/>
          <p:cNvSpPr/>
          <p:nvPr/>
        </p:nvSpPr>
        <p:spPr>
          <a:xfrm>
            <a:off x="643278" y="2573756"/>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6" name="Google Shape;306;p22"/>
          <p:cNvSpPr txBox="1">
            <a:spLocks noGrp="1"/>
          </p:cNvSpPr>
          <p:nvPr>
            <p:ph type="body" idx="1"/>
          </p:nvPr>
        </p:nvSpPr>
        <p:spPr>
          <a:xfrm>
            <a:off x="203200" y="2628620"/>
            <a:ext cx="6299199" cy="419280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200"/>
              <a:buNone/>
            </a:pPr>
            <a:endParaRPr sz="1200"/>
          </a:p>
          <a:p>
            <a:pPr marL="0" lvl="0" indent="0" algn="l" rtl="0">
              <a:lnSpc>
                <a:spcPct val="90000"/>
              </a:lnSpc>
              <a:spcBef>
                <a:spcPts val="1000"/>
              </a:spcBef>
              <a:spcAft>
                <a:spcPts val="0"/>
              </a:spcAft>
              <a:buClr>
                <a:schemeClr val="accent1"/>
              </a:buClr>
              <a:buSzPts val="2800"/>
              <a:buNone/>
            </a:pPr>
            <a:r>
              <a:rPr lang="en-US" b="1">
                <a:solidFill>
                  <a:schemeClr val="accent1"/>
                </a:solidFill>
              </a:rPr>
              <a:t>Discussion?</a:t>
            </a:r>
            <a:endParaRPr/>
          </a:p>
          <a:p>
            <a:pPr marL="685800" lvl="1" indent="-228600" algn="l" rtl="0">
              <a:lnSpc>
                <a:spcPct val="90000"/>
              </a:lnSpc>
              <a:spcBef>
                <a:spcPts val="500"/>
              </a:spcBef>
              <a:spcAft>
                <a:spcPts val="0"/>
              </a:spcAft>
              <a:buClr>
                <a:schemeClr val="accent1"/>
              </a:buClr>
              <a:buSzPts val="2800"/>
              <a:buChar char="•"/>
            </a:pPr>
            <a:r>
              <a:rPr lang="en-US" sz="2800">
                <a:solidFill>
                  <a:schemeClr val="accent1"/>
                </a:solidFill>
              </a:rPr>
              <a:t>Questions, comments, and concerns</a:t>
            </a:r>
            <a:endParaRPr/>
          </a:p>
          <a:p>
            <a:pPr marL="228600" lvl="0" indent="-152400" algn="l" rtl="0">
              <a:lnSpc>
                <a:spcPct val="90000"/>
              </a:lnSpc>
              <a:spcBef>
                <a:spcPts val="1000"/>
              </a:spcBef>
              <a:spcAft>
                <a:spcPts val="0"/>
              </a:spcAft>
              <a:buClr>
                <a:schemeClr val="dk1"/>
              </a:buClr>
              <a:buSzPts val="1200"/>
              <a:buNone/>
            </a:pPr>
            <a:endParaRPr sz="1200">
              <a:solidFill>
                <a:schemeClr val="accent1"/>
              </a:solidFill>
            </a:endParaRPr>
          </a:p>
          <a:p>
            <a:pPr marL="0" lvl="0" indent="0" algn="l" rtl="0">
              <a:lnSpc>
                <a:spcPct val="90000"/>
              </a:lnSpc>
              <a:spcBef>
                <a:spcPts val="1000"/>
              </a:spcBef>
              <a:spcAft>
                <a:spcPts val="0"/>
              </a:spcAft>
              <a:buClr>
                <a:schemeClr val="accent1"/>
              </a:buClr>
              <a:buSzPts val="2800"/>
              <a:buNone/>
            </a:pPr>
            <a:r>
              <a:rPr lang="en-US" b="1">
                <a:solidFill>
                  <a:schemeClr val="accent1"/>
                </a:solidFill>
              </a:rPr>
              <a:t>Next meeting</a:t>
            </a:r>
            <a:r>
              <a:rPr lang="en-US">
                <a:solidFill>
                  <a:schemeClr val="accent1"/>
                </a:solidFill>
              </a:rPr>
              <a:t>: EC virtual meeting on April 20, 2023</a:t>
            </a:r>
            <a:endParaRPr/>
          </a:p>
          <a:p>
            <a:pPr marL="228600" lvl="0" indent="-146050" algn="l" rtl="0">
              <a:lnSpc>
                <a:spcPct val="90000"/>
              </a:lnSpc>
              <a:spcBef>
                <a:spcPts val="1000"/>
              </a:spcBef>
              <a:spcAft>
                <a:spcPts val="0"/>
              </a:spcAft>
              <a:buClr>
                <a:schemeClr val="dk1"/>
              </a:buClr>
              <a:buSzPts val="1300"/>
              <a:buNone/>
            </a:pPr>
            <a:endParaRPr sz="1300">
              <a:solidFill>
                <a:schemeClr val="accent1"/>
              </a:solidFill>
            </a:endParaRPr>
          </a:p>
          <a:p>
            <a:pPr marL="0" lvl="0" indent="0" algn="l" rtl="0">
              <a:lnSpc>
                <a:spcPct val="90000"/>
              </a:lnSpc>
              <a:spcBef>
                <a:spcPts val="1000"/>
              </a:spcBef>
              <a:spcAft>
                <a:spcPts val="0"/>
              </a:spcAft>
              <a:buClr>
                <a:schemeClr val="accent1"/>
              </a:buClr>
              <a:buSzPts val="2800"/>
              <a:buNone/>
            </a:pPr>
            <a:r>
              <a:rPr lang="en-US" b="1">
                <a:solidFill>
                  <a:schemeClr val="accent1"/>
                </a:solidFill>
              </a:rPr>
              <a:t>Motion to Adjourn</a:t>
            </a:r>
            <a:endParaRPr/>
          </a:p>
          <a:p>
            <a:pPr marL="685800" lvl="1" indent="-228600" algn="l" rtl="0">
              <a:lnSpc>
                <a:spcPct val="90000"/>
              </a:lnSpc>
              <a:spcBef>
                <a:spcPts val="500"/>
              </a:spcBef>
              <a:spcAft>
                <a:spcPts val="0"/>
              </a:spcAft>
              <a:buClr>
                <a:schemeClr val="accent1"/>
              </a:buClr>
              <a:buSzPts val="2800"/>
              <a:buChar char="•"/>
            </a:pPr>
            <a:r>
              <a:rPr lang="en-US" sz="2800">
                <a:solidFill>
                  <a:schemeClr val="accent1"/>
                </a:solidFill>
              </a:rPr>
              <a:t>Minutes soon to be available on www.iowaats.com</a:t>
            </a:r>
            <a:endParaRPr sz="2800">
              <a:solidFill>
                <a:schemeClr val="accent1"/>
              </a:solidFill>
            </a:endParaRPr>
          </a:p>
          <a:p>
            <a:pPr marL="0" lvl="0" indent="0" algn="l" rtl="0">
              <a:lnSpc>
                <a:spcPct val="90000"/>
              </a:lnSpc>
              <a:spcBef>
                <a:spcPts val="1000"/>
              </a:spcBef>
              <a:spcAft>
                <a:spcPts val="0"/>
              </a:spcAft>
              <a:buClr>
                <a:schemeClr val="dk1"/>
              </a:buClr>
              <a:buSzPts val="2800"/>
              <a:buNone/>
            </a:pPr>
            <a:endParaRPr/>
          </a:p>
        </p:txBody>
      </p:sp>
      <p:pic>
        <p:nvPicPr>
          <p:cNvPr id="307" name="Google Shape;307;p22"/>
          <p:cNvPicPr preferRelativeResize="0"/>
          <p:nvPr/>
        </p:nvPicPr>
        <p:blipFill rotWithShape="1">
          <a:blip r:embed="rId3">
            <a:alphaModFix/>
          </a:blip>
          <a:srcRect/>
          <a:stretch/>
        </p:blipFill>
        <p:spPr>
          <a:xfrm>
            <a:off x="6112897" y="1722661"/>
            <a:ext cx="5448167" cy="431723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3"/>
          <p:cNvSpPr txBox="1">
            <a:spLocks noGrp="1"/>
          </p:cNvSpPr>
          <p:nvPr>
            <p:ph type="title"/>
          </p:nvPr>
        </p:nvSpPr>
        <p:spPr>
          <a:xfrm>
            <a:off x="630936" y="639520"/>
            <a:ext cx="3429000" cy="1719072"/>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800"/>
              <a:buFont typeface="Calibri"/>
              <a:buNone/>
            </a:pPr>
            <a:r>
              <a:rPr lang="en-US" sz="3800" b="1"/>
              <a:t>Iowa Athletic Training Society</a:t>
            </a:r>
            <a:endParaRPr/>
          </a:p>
        </p:txBody>
      </p:sp>
      <p:sp>
        <p:nvSpPr>
          <p:cNvPr id="107" name="Google Shape;107;p3"/>
          <p:cNvSpPr/>
          <p:nvPr/>
        </p:nvSpPr>
        <p:spPr>
          <a:xfrm>
            <a:off x="643278" y="2573756"/>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3"/>
          <p:cNvSpPr txBox="1">
            <a:spLocks noGrp="1"/>
          </p:cNvSpPr>
          <p:nvPr>
            <p:ph type="body" idx="1"/>
          </p:nvPr>
        </p:nvSpPr>
        <p:spPr>
          <a:xfrm>
            <a:off x="368300" y="2807208"/>
            <a:ext cx="5359400" cy="3636264"/>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endParaRPr sz="1700"/>
          </a:p>
          <a:p>
            <a:pPr marL="228600" lvl="0" indent="-228600" algn="l" rtl="0">
              <a:lnSpc>
                <a:spcPct val="90000"/>
              </a:lnSpc>
              <a:spcBef>
                <a:spcPts val="1000"/>
              </a:spcBef>
              <a:spcAft>
                <a:spcPts val="0"/>
              </a:spcAft>
              <a:buClr>
                <a:schemeClr val="accent1"/>
              </a:buClr>
              <a:buSzPct val="100000"/>
              <a:buChar char="•"/>
            </a:pPr>
            <a:r>
              <a:rPr lang="en-US">
                <a:solidFill>
                  <a:schemeClr val="accent1"/>
                </a:solidFill>
              </a:rPr>
              <a:t>Call to order</a:t>
            </a:r>
            <a:endParaRPr/>
          </a:p>
          <a:p>
            <a:pPr marL="228600" lvl="0" indent="-146367" algn="l" rtl="0">
              <a:lnSpc>
                <a:spcPct val="90000"/>
              </a:lnSpc>
              <a:spcBef>
                <a:spcPts val="1000"/>
              </a:spcBef>
              <a:spcAft>
                <a:spcPts val="0"/>
              </a:spcAft>
              <a:buClr>
                <a:schemeClr val="dk1"/>
              </a:buClr>
              <a:buSzPct val="100000"/>
              <a:buNone/>
            </a:pPr>
            <a:endParaRPr sz="1400">
              <a:solidFill>
                <a:schemeClr val="accent1"/>
              </a:solidFill>
            </a:endParaRPr>
          </a:p>
          <a:p>
            <a:pPr marL="228600" lvl="0" indent="-228600" algn="l" rtl="0">
              <a:lnSpc>
                <a:spcPct val="90000"/>
              </a:lnSpc>
              <a:spcBef>
                <a:spcPts val="1000"/>
              </a:spcBef>
              <a:spcAft>
                <a:spcPts val="0"/>
              </a:spcAft>
              <a:buClr>
                <a:schemeClr val="accent1"/>
              </a:buClr>
              <a:buSzPct val="100000"/>
              <a:buChar char="•"/>
            </a:pPr>
            <a:r>
              <a:rPr lang="en-US">
                <a:solidFill>
                  <a:schemeClr val="accent1"/>
                </a:solidFill>
              </a:rPr>
              <a:t>Approval of minutes from February 16, 2023</a:t>
            </a:r>
            <a:endParaRPr/>
          </a:p>
          <a:p>
            <a:pPr marL="685800" lvl="1" indent="-228600" algn="l" rtl="0">
              <a:lnSpc>
                <a:spcPct val="90000"/>
              </a:lnSpc>
              <a:spcBef>
                <a:spcPts val="500"/>
              </a:spcBef>
              <a:spcAft>
                <a:spcPts val="0"/>
              </a:spcAft>
              <a:buClr>
                <a:schemeClr val="accent1"/>
              </a:buClr>
              <a:buSzPct val="100000"/>
              <a:buChar char="•"/>
            </a:pPr>
            <a:r>
              <a:rPr lang="en-US" sz="2800">
                <a:solidFill>
                  <a:schemeClr val="accent1"/>
                </a:solidFill>
              </a:rPr>
              <a:t>Available on www.iowaats.com</a:t>
            </a:r>
            <a:endParaRPr sz="2800">
              <a:solidFill>
                <a:schemeClr val="accent1"/>
              </a:solidFill>
            </a:endParaRPr>
          </a:p>
          <a:p>
            <a:pPr marL="457200" lvl="1" indent="0" algn="l" rtl="0">
              <a:lnSpc>
                <a:spcPct val="90000"/>
              </a:lnSpc>
              <a:spcBef>
                <a:spcPts val="500"/>
              </a:spcBef>
              <a:spcAft>
                <a:spcPts val="0"/>
              </a:spcAft>
              <a:buClr>
                <a:schemeClr val="dk1"/>
              </a:buClr>
              <a:buSzPct val="100000"/>
              <a:buNone/>
            </a:pPr>
            <a:endParaRPr sz="1400">
              <a:solidFill>
                <a:schemeClr val="accent1"/>
              </a:solidFill>
            </a:endParaRPr>
          </a:p>
          <a:p>
            <a:pPr marL="228600" lvl="0" indent="-228600" algn="l" rtl="0">
              <a:lnSpc>
                <a:spcPct val="90000"/>
              </a:lnSpc>
              <a:spcBef>
                <a:spcPts val="1000"/>
              </a:spcBef>
              <a:spcAft>
                <a:spcPts val="0"/>
              </a:spcAft>
              <a:buClr>
                <a:schemeClr val="accent1"/>
              </a:buClr>
              <a:buSzPct val="100000"/>
              <a:buChar char="•"/>
            </a:pPr>
            <a:r>
              <a:rPr lang="en-US">
                <a:solidFill>
                  <a:schemeClr val="accent1"/>
                </a:solidFill>
              </a:rPr>
              <a:t>Old Business and updates from Officers and Committees are as follows:</a:t>
            </a:r>
            <a:endParaRPr/>
          </a:p>
        </p:txBody>
      </p:sp>
      <p:pic>
        <p:nvPicPr>
          <p:cNvPr id="109" name="Google Shape;109;p3"/>
          <p:cNvPicPr preferRelativeResize="0"/>
          <p:nvPr/>
        </p:nvPicPr>
        <p:blipFill rotWithShape="1">
          <a:blip r:embed="rId3">
            <a:alphaModFix/>
          </a:blip>
          <a:srcRect/>
          <a:stretch/>
        </p:blipFill>
        <p:spPr>
          <a:xfrm>
            <a:off x="5753690" y="1354328"/>
            <a:ext cx="6070010" cy="480999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4"/>
          <p:cNvSpPr txBox="1">
            <a:spLocks noGrp="1"/>
          </p:cNvSpPr>
          <p:nvPr>
            <p:ph type="title"/>
          </p:nvPr>
        </p:nvSpPr>
        <p:spPr>
          <a:xfrm>
            <a:off x="558800" y="365125"/>
            <a:ext cx="10796588"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6000"/>
              <a:buFont typeface="Calibri"/>
              <a:buNone/>
            </a:pPr>
            <a:r>
              <a:rPr lang="en-US" sz="6000" b="1"/>
              <a:t>Iowa Athletic Training Society</a:t>
            </a:r>
            <a:endParaRPr sz="6000"/>
          </a:p>
        </p:txBody>
      </p:sp>
      <p:sp>
        <p:nvSpPr>
          <p:cNvPr id="115" name="Google Shape;115;p4"/>
          <p:cNvSpPr txBox="1">
            <a:spLocks noGrp="1"/>
          </p:cNvSpPr>
          <p:nvPr>
            <p:ph type="body" idx="1"/>
          </p:nvPr>
        </p:nvSpPr>
        <p:spPr>
          <a:xfrm>
            <a:off x="342900" y="1681163"/>
            <a:ext cx="5157787" cy="6429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accent1"/>
              </a:buClr>
              <a:buSzPts val="2800"/>
              <a:buNone/>
            </a:pPr>
            <a:r>
              <a:rPr lang="en-US" sz="2800" b="1" u="sng">
                <a:solidFill>
                  <a:schemeClr val="accent1"/>
                </a:solidFill>
              </a:rPr>
              <a:t>Executive Committee:</a:t>
            </a:r>
            <a:endParaRPr/>
          </a:p>
        </p:txBody>
      </p:sp>
      <p:sp>
        <p:nvSpPr>
          <p:cNvPr id="116" name="Google Shape;116;p4"/>
          <p:cNvSpPr txBox="1">
            <a:spLocks noGrp="1"/>
          </p:cNvSpPr>
          <p:nvPr>
            <p:ph type="body" idx="2"/>
          </p:nvPr>
        </p:nvSpPr>
        <p:spPr>
          <a:xfrm>
            <a:off x="342900" y="2505075"/>
            <a:ext cx="5654675" cy="368458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2600"/>
              <a:buNone/>
            </a:pPr>
            <a:r>
              <a:rPr lang="en-US" sz="2600">
                <a:solidFill>
                  <a:schemeClr val="accent1"/>
                </a:solidFill>
              </a:rPr>
              <a:t>President: Vic Miller</a:t>
            </a:r>
            <a:endParaRPr/>
          </a:p>
          <a:p>
            <a:pPr marL="0" lvl="0" indent="0" algn="l" rtl="0">
              <a:lnSpc>
                <a:spcPct val="90000"/>
              </a:lnSpc>
              <a:spcBef>
                <a:spcPts val="1000"/>
              </a:spcBef>
              <a:spcAft>
                <a:spcPts val="0"/>
              </a:spcAft>
              <a:buClr>
                <a:schemeClr val="accent1"/>
              </a:buClr>
              <a:buSzPts val="2600"/>
              <a:buNone/>
            </a:pPr>
            <a:r>
              <a:rPr lang="en-US" sz="2600">
                <a:solidFill>
                  <a:schemeClr val="accent1"/>
                </a:solidFill>
              </a:rPr>
              <a:t>President Elect: Nate Newman</a:t>
            </a:r>
            <a:endParaRPr/>
          </a:p>
          <a:p>
            <a:pPr marL="0" lvl="0" indent="0" algn="l" rtl="0">
              <a:lnSpc>
                <a:spcPct val="90000"/>
              </a:lnSpc>
              <a:spcBef>
                <a:spcPts val="1000"/>
              </a:spcBef>
              <a:spcAft>
                <a:spcPts val="0"/>
              </a:spcAft>
              <a:buClr>
                <a:schemeClr val="accent1"/>
              </a:buClr>
              <a:buSzPts val="2600"/>
              <a:buNone/>
            </a:pPr>
            <a:r>
              <a:rPr lang="en-US" sz="2600">
                <a:solidFill>
                  <a:schemeClr val="accent1"/>
                </a:solidFill>
              </a:rPr>
              <a:t>Treasurer: Jennifer Rogers</a:t>
            </a:r>
            <a:endParaRPr/>
          </a:p>
          <a:p>
            <a:pPr marL="0" lvl="0" indent="0" algn="l" rtl="0">
              <a:lnSpc>
                <a:spcPct val="90000"/>
              </a:lnSpc>
              <a:spcBef>
                <a:spcPts val="1000"/>
              </a:spcBef>
              <a:spcAft>
                <a:spcPts val="0"/>
              </a:spcAft>
              <a:buClr>
                <a:schemeClr val="accent1"/>
              </a:buClr>
              <a:buSzPts val="2600"/>
              <a:buNone/>
            </a:pPr>
            <a:r>
              <a:rPr lang="en-US" sz="2600">
                <a:solidFill>
                  <a:schemeClr val="accent1"/>
                </a:solidFill>
              </a:rPr>
              <a:t>Secretary: Michael Donahue</a:t>
            </a:r>
            <a:endParaRPr/>
          </a:p>
          <a:p>
            <a:pPr marL="0" lvl="0" indent="0" algn="l" rtl="0">
              <a:lnSpc>
                <a:spcPct val="90000"/>
              </a:lnSpc>
              <a:spcBef>
                <a:spcPts val="1000"/>
              </a:spcBef>
              <a:spcAft>
                <a:spcPts val="0"/>
              </a:spcAft>
              <a:buClr>
                <a:schemeClr val="accent1"/>
              </a:buClr>
              <a:buSzPts val="2600"/>
              <a:buNone/>
            </a:pPr>
            <a:r>
              <a:rPr lang="en-US" sz="2600">
                <a:solidFill>
                  <a:schemeClr val="accent1"/>
                </a:solidFill>
              </a:rPr>
              <a:t>Past President: Jason Viel</a:t>
            </a:r>
            <a:endParaRPr sz="2600">
              <a:solidFill>
                <a:schemeClr val="accent1"/>
              </a:solidFill>
            </a:endParaRPr>
          </a:p>
          <a:p>
            <a:pPr marL="0" lvl="0" indent="0" algn="l" rtl="0">
              <a:lnSpc>
                <a:spcPct val="90000"/>
              </a:lnSpc>
              <a:spcBef>
                <a:spcPts val="1000"/>
              </a:spcBef>
              <a:spcAft>
                <a:spcPts val="0"/>
              </a:spcAft>
              <a:buClr>
                <a:schemeClr val="accent1"/>
              </a:buClr>
              <a:buSzPts val="2600"/>
              <a:buNone/>
            </a:pPr>
            <a:r>
              <a:rPr lang="en-US" sz="2600">
                <a:solidFill>
                  <a:schemeClr val="accent1"/>
                </a:solidFill>
              </a:rPr>
              <a:t>Executive Director to MAATA: Megan Lundstrom</a:t>
            </a:r>
            <a:endParaRPr/>
          </a:p>
          <a:p>
            <a:pPr marL="228600" lvl="0" indent="-50800" algn="l" rtl="0">
              <a:lnSpc>
                <a:spcPct val="90000"/>
              </a:lnSpc>
              <a:spcBef>
                <a:spcPts val="1000"/>
              </a:spcBef>
              <a:spcAft>
                <a:spcPts val="0"/>
              </a:spcAft>
              <a:buClr>
                <a:schemeClr val="dk1"/>
              </a:buClr>
              <a:buSzPts val="2800"/>
              <a:buNone/>
            </a:pPr>
            <a:endParaRPr/>
          </a:p>
        </p:txBody>
      </p:sp>
      <p:sp>
        <p:nvSpPr>
          <p:cNvPr id="117" name="Google Shape;117;p4"/>
          <p:cNvSpPr txBox="1">
            <a:spLocks noGrp="1"/>
          </p:cNvSpPr>
          <p:nvPr>
            <p:ph type="body" idx="3"/>
          </p:nvPr>
        </p:nvSpPr>
        <p:spPr>
          <a:xfrm>
            <a:off x="6540500" y="1681163"/>
            <a:ext cx="4814888" cy="64293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accent1"/>
              </a:buClr>
              <a:buSzPts val="2800"/>
              <a:buNone/>
            </a:pPr>
            <a:r>
              <a:rPr lang="en-US" sz="2800" u="sng">
                <a:solidFill>
                  <a:schemeClr val="accent1"/>
                </a:solidFill>
              </a:rPr>
              <a:t>Membership:</a:t>
            </a:r>
            <a:endParaRPr/>
          </a:p>
        </p:txBody>
      </p:sp>
      <p:sp>
        <p:nvSpPr>
          <p:cNvPr id="118" name="Google Shape;118;p4"/>
          <p:cNvSpPr txBox="1">
            <a:spLocks noGrp="1"/>
          </p:cNvSpPr>
          <p:nvPr>
            <p:ph type="body" idx="4"/>
          </p:nvPr>
        </p:nvSpPr>
        <p:spPr>
          <a:xfrm>
            <a:off x="6629400" y="2505075"/>
            <a:ext cx="4725988" cy="368458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accent1"/>
              </a:buClr>
              <a:buSzPts val="2800"/>
              <a:buNone/>
            </a:pPr>
            <a:r>
              <a:rPr lang="en-US">
                <a:solidFill>
                  <a:schemeClr val="accent1"/>
                </a:solidFill>
              </a:rPr>
              <a:t>Associate: 1</a:t>
            </a:r>
            <a:endParaRPr/>
          </a:p>
          <a:p>
            <a:pPr marL="0" lvl="0" indent="0" algn="l" rtl="0">
              <a:lnSpc>
                <a:spcPct val="90000"/>
              </a:lnSpc>
              <a:spcBef>
                <a:spcPts val="1000"/>
              </a:spcBef>
              <a:spcAft>
                <a:spcPts val="0"/>
              </a:spcAft>
              <a:buClr>
                <a:schemeClr val="accent1"/>
              </a:buClr>
              <a:buSzPts val="2800"/>
              <a:buNone/>
            </a:pPr>
            <a:r>
              <a:rPr lang="en-US">
                <a:solidFill>
                  <a:schemeClr val="accent1"/>
                </a:solidFill>
              </a:rPr>
              <a:t>Professional: 305</a:t>
            </a:r>
            <a:endParaRPr/>
          </a:p>
          <a:p>
            <a:pPr marL="0" lvl="0" indent="0" algn="l" rtl="0">
              <a:lnSpc>
                <a:spcPct val="90000"/>
              </a:lnSpc>
              <a:spcBef>
                <a:spcPts val="1000"/>
              </a:spcBef>
              <a:spcAft>
                <a:spcPts val="0"/>
              </a:spcAft>
              <a:buClr>
                <a:schemeClr val="accent1"/>
              </a:buClr>
              <a:buSzPts val="2800"/>
              <a:buNone/>
            </a:pPr>
            <a:r>
              <a:rPr lang="en-US">
                <a:solidFill>
                  <a:schemeClr val="accent1"/>
                </a:solidFill>
              </a:rPr>
              <a:t>Student: 36</a:t>
            </a:r>
            <a:endParaRPr/>
          </a:p>
        </p:txBody>
      </p:sp>
      <p:pic>
        <p:nvPicPr>
          <p:cNvPr id="119" name="Google Shape;119;p4"/>
          <p:cNvPicPr preferRelativeResize="0"/>
          <p:nvPr/>
        </p:nvPicPr>
        <p:blipFill rotWithShape="1">
          <a:blip r:embed="rId3">
            <a:alphaModFix/>
          </a:blip>
          <a:srcRect/>
          <a:stretch/>
        </p:blipFill>
        <p:spPr>
          <a:xfrm>
            <a:off x="9712739" y="4884253"/>
            <a:ext cx="2304298" cy="182452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President’s Update (Vic Miller)</a:t>
            </a:r>
            <a:endParaRPr/>
          </a:p>
        </p:txBody>
      </p:sp>
      <p:sp>
        <p:nvSpPr>
          <p:cNvPr id="125" name="Google Shape;125;p5"/>
          <p:cNvSpPr txBox="1">
            <a:spLocks noGrp="1"/>
          </p:cNvSpPr>
          <p:nvPr>
            <p:ph type="body" idx="1"/>
          </p:nvPr>
        </p:nvSpPr>
        <p:spPr>
          <a:xfrm>
            <a:off x="469900" y="1825625"/>
            <a:ext cx="10883900" cy="4592930"/>
          </a:xfrm>
          <a:prstGeom prst="rect">
            <a:avLst/>
          </a:prstGeom>
          <a:noFill/>
          <a:ln>
            <a:noFill/>
          </a:ln>
        </p:spPr>
        <p:txBody>
          <a:bodyPr spcFirstLastPara="1" wrap="square" lIns="91425" tIns="45700" rIns="91425" bIns="45700" anchor="t" anchorCtr="0">
            <a:normAutofit fontScale="85000" lnSpcReduction="20000"/>
          </a:bodyPr>
          <a:lstStyle/>
          <a:p>
            <a:pPr marL="228600" lvl="0" indent="-204787" algn="l" rtl="0">
              <a:lnSpc>
                <a:spcPct val="90000"/>
              </a:lnSpc>
              <a:spcBef>
                <a:spcPts val="0"/>
              </a:spcBef>
              <a:spcAft>
                <a:spcPts val="0"/>
              </a:spcAft>
              <a:buClr>
                <a:srgbClr val="0070C0"/>
              </a:buClr>
              <a:buSzPct val="100000"/>
              <a:buChar char="•"/>
            </a:pPr>
            <a:r>
              <a:rPr lang="en-US" sz="2500">
                <a:solidFill>
                  <a:srgbClr val="0070C0"/>
                </a:solidFill>
              </a:rPr>
              <a:t>We continue to  update the policies and procedures of the organization in an attempt to be more in alignment with the Best Practice Documents from the NATA SAAC.  </a:t>
            </a:r>
            <a:endParaRPr/>
          </a:p>
          <a:p>
            <a:pPr marL="228600" lvl="0" indent="-204787" algn="l" rtl="0">
              <a:lnSpc>
                <a:spcPct val="90000"/>
              </a:lnSpc>
              <a:spcBef>
                <a:spcPts val="1000"/>
              </a:spcBef>
              <a:spcAft>
                <a:spcPts val="0"/>
              </a:spcAft>
              <a:buClr>
                <a:srgbClr val="0070C0"/>
              </a:buClr>
              <a:buSzPct val="100000"/>
              <a:buChar char="•"/>
            </a:pPr>
            <a:r>
              <a:rPr lang="en-US" sz="2500">
                <a:solidFill>
                  <a:srgbClr val="0070C0"/>
                </a:solidFill>
              </a:rPr>
              <a:t>The President, along with our Governmental affairs committee, have been continually monitoring our Legislative Actions. </a:t>
            </a:r>
            <a:endParaRPr sz="2500">
              <a:solidFill>
                <a:srgbClr val="0070C0"/>
              </a:solidFill>
            </a:endParaRPr>
          </a:p>
          <a:p>
            <a:pPr marL="685800" lvl="1" indent="-227647" algn="l" rtl="0">
              <a:spcBef>
                <a:spcPts val="500"/>
              </a:spcBef>
              <a:spcAft>
                <a:spcPts val="0"/>
              </a:spcAft>
              <a:buClr>
                <a:srgbClr val="0070C0"/>
              </a:buClr>
              <a:buSzPct val="100000"/>
              <a:buChar char="•"/>
            </a:pPr>
            <a:r>
              <a:rPr lang="en-US" sz="2100">
                <a:solidFill>
                  <a:srgbClr val="0070C0"/>
                </a:solidFill>
              </a:rPr>
              <a:t>Busy session with primary focus on reduction of government.</a:t>
            </a:r>
            <a:endParaRPr sz="2100">
              <a:solidFill>
                <a:srgbClr val="0070C0"/>
              </a:solidFill>
            </a:endParaRPr>
          </a:p>
          <a:p>
            <a:pPr marL="685800" lvl="1" indent="-227647" algn="l" rtl="0">
              <a:spcBef>
                <a:spcPts val="500"/>
              </a:spcBef>
              <a:spcAft>
                <a:spcPts val="0"/>
              </a:spcAft>
              <a:buClr>
                <a:srgbClr val="0070C0"/>
              </a:buClr>
              <a:buSzPct val="100000"/>
              <a:buChar char="•"/>
            </a:pPr>
            <a:r>
              <a:rPr lang="en-US" sz="2100">
                <a:solidFill>
                  <a:srgbClr val="0070C0"/>
                </a:solidFill>
              </a:rPr>
              <a:t>No bills affected our license or ability to practice AT.</a:t>
            </a:r>
            <a:endParaRPr sz="2100">
              <a:solidFill>
                <a:srgbClr val="0070C0"/>
              </a:solidFill>
            </a:endParaRPr>
          </a:p>
          <a:p>
            <a:pPr marL="685800" lvl="1" indent="-227647" algn="l" rtl="0">
              <a:spcBef>
                <a:spcPts val="500"/>
              </a:spcBef>
              <a:spcAft>
                <a:spcPts val="0"/>
              </a:spcAft>
              <a:buClr>
                <a:srgbClr val="0070C0"/>
              </a:buClr>
              <a:buSzPct val="100000"/>
              <a:buChar char="•"/>
            </a:pPr>
            <a:r>
              <a:rPr lang="en-US" sz="2100">
                <a:solidFill>
                  <a:srgbClr val="0070C0"/>
                </a:solidFill>
              </a:rPr>
              <a:t>More info from GAC Chair, Troy Klees</a:t>
            </a:r>
            <a:endParaRPr sz="2100">
              <a:solidFill>
                <a:srgbClr val="0070C0"/>
              </a:solidFill>
            </a:endParaRPr>
          </a:p>
          <a:p>
            <a:pPr marL="685800" lvl="1" indent="-227647" algn="l" rtl="0">
              <a:spcBef>
                <a:spcPts val="500"/>
              </a:spcBef>
              <a:spcAft>
                <a:spcPts val="0"/>
              </a:spcAft>
              <a:buClr>
                <a:srgbClr val="0070C0"/>
              </a:buClr>
              <a:buSzPct val="100000"/>
              <a:buChar char="•"/>
            </a:pPr>
            <a:r>
              <a:rPr lang="en-US" sz="2100">
                <a:solidFill>
                  <a:srgbClr val="0070C0"/>
                </a:solidFill>
              </a:rPr>
              <a:t>Thank you to Troy of many years of GAC Committee chair! Need a replacement!</a:t>
            </a:r>
            <a:endParaRPr sz="2100">
              <a:solidFill>
                <a:srgbClr val="0070C0"/>
              </a:solidFill>
            </a:endParaRPr>
          </a:p>
          <a:p>
            <a:pPr marL="228600" lvl="0" indent="-204787" algn="l" rtl="0">
              <a:lnSpc>
                <a:spcPct val="90000"/>
              </a:lnSpc>
              <a:spcBef>
                <a:spcPts val="1000"/>
              </a:spcBef>
              <a:spcAft>
                <a:spcPts val="0"/>
              </a:spcAft>
              <a:buClr>
                <a:srgbClr val="0070C0"/>
              </a:buClr>
              <a:buSzPct val="100000"/>
              <a:buChar char="•"/>
            </a:pPr>
            <a:r>
              <a:rPr lang="en-US" sz="2500">
                <a:solidFill>
                  <a:srgbClr val="0070C0"/>
                </a:solidFill>
              </a:rPr>
              <a:t>Please email your state legislator and introduce yourself for the benefit of the organization!</a:t>
            </a:r>
            <a:endParaRPr sz="2500">
              <a:solidFill>
                <a:srgbClr val="0070C0"/>
              </a:solidFill>
            </a:endParaRPr>
          </a:p>
          <a:p>
            <a:pPr marL="228600" lvl="0" indent="-204787" algn="l" rtl="0">
              <a:lnSpc>
                <a:spcPct val="90000"/>
              </a:lnSpc>
              <a:spcBef>
                <a:spcPts val="1000"/>
              </a:spcBef>
              <a:spcAft>
                <a:spcPts val="0"/>
              </a:spcAft>
              <a:buClr>
                <a:srgbClr val="0070C0"/>
              </a:buClr>
              <a:buSzPct val="100000"/>
              <a:buChar char="•"/>
            </a:pPr>
            <a:r>
              <a:rPr lang="en-US" sz="2500">
                <a:solidFill>
                  <a:srgbClr val="0070C0"/>
                </a:solidFill>
              </a:rPr>
              <a:t>We need volunteers!  Most committees but if you are a more experienced AT, we need chairs as well.</a:t>
            </a:r>
            <a:endParaRPr sz="2500">
              <a:solidFill>
                <a:srgbClr val="0070C0"/>
              </a:solidFill>
            </a:endParaRPr>
          </a:p>
          <a:p>
            <a:pPr marL="228600" lvl="0" indent="-204787" algn="l" rtl="0">
              <a:lnSpc>
                <a:spcPct val="90000"/>
              </a:lnSpc>
              <a:spcBef>
                <a:spcPts val="1000"/>
              </a:spcBef>
              <a:spcAft>
                <a:spcPts val="0"/>
              </a:spcAft>
              <a:buClr>
                <a:srgbClr val="0070C0"/>
              </a:buClr>
              <a:buSzPct val="100000"/>
              <a:buChar char="•"/>
            </a:pPr>
            <a:r>
              <a:rPr lang="en-US" sz="2500">
                <a:solidFill>
                  <a:srgbClr val="0070C0"/>
                </a:solidFill>
              </a:rPr>
              <a:t>Looking for fundraising ideas for our PAC.</a:t>
            </a:r>
            <a:endParaRPr/>
          </a:p>
          <a:p>
            <a:pPr marL="685800" lvl="1" indent="-208597" algn="l" rtl="0">
              <a:lnSpc>
                <a:spcPct val="90000"/>
              </a:lnSpc>
              <a:spcBef>
                <a:spcPts val="500"/>
              </a:spcBef>
              <a:spcAft>
                <a:spcPts val="0"/>
              </a:spcAft>
              <a:buClr>
                <a:srgbClr val="0070C0"/>
              </a:buClr>
              <a:buSzPct val="100000"/>
              <a:buChar char="•"/>
            </a:pPr>
            <a:r>
              <a:rPr lang="en-US" sz="2100">
                <a:solidFill>
                  <a:srgbClr val="0070C0"/>
                </a:solidFill>
              </a:rPr>
              <a:t>If we plan to update our ~30 y/o practice act, we will need funds!</a:t>
            </a:r>
            <a:endParaRPr/>
          </a:p>
          <a:p>
            <a:pPr marL="228600" lvl="0" indent="-69850" algn="l" rtl="0">
              <a:lnSpc>
                <a:spcPct val="90000"/>
              </a:lnSpc>
              <a:spcBef>
                <a:spcPts val="1000"/>
              </a:spcBef>
              <a:spcAft>
                <a:spcPts val="0"/>
              </a:spcAft>
              <a:buClr>
                <a:schemeClr val="dk1"/>
              </a:buClr>
              <a:buSzPct val="100000"/>
              <a:buNone/>
            </a:pPr>
            <a:endParaRPr sz="2500">
              <a:solidFill>
                <a:srgbClr val="0070C0"/>
              </a:solidFill>
            </a:endParaRPr>
          </a:p>
          <a:p>
            <a:pPr marL="228600" lvl="0" indent="-69850" algn="l" rtl="0">
              <a:lnSpc>
                <a:spcPct val="90000"/>
              </a:lnSpc>
              <a:spcBef>
                <a:spcPts val="1000"/>
              </a:spcBef>
              <a:spcAft>
                <a:spcPts val="0"/>
              </a:spcAft>
              <a:buClr>
                <a:schemeClr val="dk1"/>
              </a:buClr>
              <a:buSzPct val="100000"/>
              <a:buNone/>
            </a:pPr>
            <a:endParaRPr sz="2500">
              <a:solidFill>
                <a:srgbClr val="0070C0"/>
              </a:solidFill>
            </a:endParaRPr>
          </a:p>
        </p:txBody>
      </p:sp>
      <p:pic>
        <p:nvPicPr>
          <p:cNvPr id="126" name="Google Shape;126;p5"/>
          <p:cNvPicPr preferRelativeResize="0"/>
          <p:nvPr/>
        </p:nvPicPr>
        <p:blipFill rotWithShape="1">
          <a:blip r:embed="rId3">
            <a:alphaModFix/>
          </a:blip>
          <a:srcRect/>
          <a:stretch/>
        </p:blipFill>
        <p:spPr>
          <a:xfrm>
            <a:off x="9534939" y="5061187"/>
            <a:ext cx="2304298" cy="182452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249d0e389b2_0_2"/>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US" b="1"/>
              <a:t>President’s Update (Vic Miller)</a:t>
            </a:r>
            <a:endParaRPr/>
          </a:p>
          <a:p>
            <a:pPr marL="0" lvl="0" indent="0" algn="l" rtl="0">
              <a:spcBef>
                <a:spcPts val="0"/>
              </a:spcBef>
              <a:spcAft>
                <a:spcPts val="0"/>
              </a:spcAft>
              <a:buNone/>
            </a:pPr>
            <a:endParaRPr/>
          </a:p>
        </p:txBody>
      </p:sp>
      <p:sp>
        <p:nvSpPr>
          <p:cNvPr id="133" name="Google Shape;133;g249d0e389b2_0_2"/>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342900" algn="l" rtl="0">
              <a:spcBef>
                <a:spcPts val="1000"/>
              </a:spcBef>
              <a:spcAft>
                <a:spcPts val="0"/>
              </a:spcAft>
              <a:buSzPts val="1800"/>
              <a:buChar char="•"/>
            </a:pPr>
            <a:r>
              <a:rPr lang="en-US"/>
              <a:t>Committee chairs please be on the lookout for an email from me regarding a meeting in June or July!</a:t>
            </a:r>
            <a:endParaRPr/>
          </a:p>
          <a:p>
            <a:pPr marL="914400" lvl="1" indent="-342900" algn="l" rtl="0">
              <a:spcBef>
                <a:spcPts val="0"/>
              </a:spcBef>
              <a:spcAft>
                <a:spcPts val="0"/>
              </a:spcAft>
              <a:buSzPts val="1800"/>
              <a:buChar char="•"/>
            </a:pPr>
            <a:r>
              <a:rPr lang="en-US"/>
              <a:t>Mandatory meeting regarding policies and procedures, virtual offerings, and other issues.</a:t>
            </a:r>
            <a:endParaRPr/>
          </a:p>
          <a:p>
            <a:pPr marL="457200" lvl="0" indent="-342900" algn="l" rtl="0">
              <a:spcBef>
                <a:spcPts val="0"/>
              </a:spcBef>
              <a:spcAft>
                <a:spcPts val="0"/>
              </a:spcAft>
              <a:buSzPts val="1800"/>
              <a:buChar char="•"/>
            </a:pPr>
            <a:r>
              <a:rPr lang="en-US"/>
              <a:t>Please check with your vendors to see if they may be interested in Sponsorship!</a:t>
            </a:r>
            <a:endParaRPr/>
          </a:p>
          <a:p>
            <a:pPr marL="914400" lvl="1" indent="-342900" algn="l" rtl="0">
              <a:spcBef>
                <a:spcPts val="0"/>
              </a:spcBef>
              <a:spcAft>
                <a:spcPts val="0"/>
              </a:spcAft>
              <a:buSzPts val="1800"/>
              <a:buChar char="•"/>
            </a:pPr>
            <a:r>
              <a:rPr lang="en-US"/>
              <a:t>Multiple opportunities with new virtual sponsorships.</a:t>
            </a:r>
            <a:endParaRPr/>
          </a:p>
        </p:txBody>
      </p:sp>
      <p:pic>
        <p:nvPicPr>
          <p:cNvPr id="134" name="Google Shape;134;g249d0e389b2_0_2"/>
          <p:cNvPicPr preferRelativeResize="0"/>
          <p:nvPr/>
        </p:nvPicPr>
        <p:blipFill rotWithShape="1">
          <a:blip r:embed="rId3">
            <a:alphaModFix/>
          </a:blip>
          <a:srcRect/>
          <a:stretch/>
        </p:blipFill>
        <p:spPr>
          <a:xfrm>
            <a:off x="9534939" y="5061187"/>
            <a:ext cx="2304298" cy="182452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President’s Update </a:t>
            </a:r>
            <a:endParaRPr/>
          </a:p>
        </p:txBody>
      </p:sp>
      <p:sp>
        <p:nvSpPr>
          <p:cNvPr id="140" name="Google Shape;140;p6"/>
          <p:cNvSpPr txBox="1">
            <a:spLocks noGrp="1"/>
          </p:cNvSpPr>
          <p:nvPr>
            <p:ph type="body" idx="1"/>
          </p:nvPr>
        </p:nvSpPr>
        <p:spPr>
          <a:xfrm>
            <a:off x="352763" y="1453243"/>
            <a:ext cx="11001037" cy="4965312"/>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FF0000"/>
              </a:buClr>
              <a:buSzPts val="2500"/>
              <a:buChar char="•"/>
            </a:pPr>
            <a:r>
              <a:rPr lang="en-US" sz="2500" b="1">
                <a:solidFill>
                  <a:srgbClr val="FF0000"/>
                </a:solidFill>
              </a:rPr>
              <a:t>OLD STATEMENT</a:t>
            </a:r>
            <a:r>
              <a:rPr lang="en-US" sz="2500" b="1">
                <a:solidFill>
                  <a:srgbClr val="0070C0"/>
                </a:solidFill>
              </a:rPr>
              <a:t>: Advancing the profession of Athletic Training in Iowa to best care for Iowans.</a:t>
            </a:r>
            <a:endParaRPr/>
          </a:p>
          <a:p>
            <a:pPr marL="228600" lvl="0" indent="-228600" algn="l" rtl="0">
              <a:lnSpc>
                <a:spcPct val="90000"/>
              </a:lnSpc>
              <a:spcBef>
                <a:spcPts val="1000"/>
              </a:spcBef>
              <a:spcAft>
                <a:spcPts val="0"/>
              </a:spcAft>
              <a:buClr>
                <a:srgbClr val="0070C0"/>
              </a:buClr>
              <a:buSzPts val="2500"/>
              <a:buChar char="•"/>
            </a:pPr>
            <a:r>
              <a:rPr lang="en-US" sz="2500">
                <a:solidFill>
                  <a:srgbClr val="0070C0"/>
                </a:solidFill>
              </a:rPr>
              <a:t>Proposed Mission Statement:</a:t>
            </a:r>
            <a:endParaRPr/>
          </a:p>
          <a:p>
            <a:pPr marL="685800" lvl="1" indent="-228600" algn="l" rtl="0">
              <a:lnSpc>
                <a:spcPct val="90000"/>
              </a:lnSpc>
              <a:spcBef>
                <a:spcPts val="500"/>
              </a:spcBef>
              <a:spcAft>
                <a:spcPts val="0"/>
              </a:spcAft>
              <a:buClr>
                <a:schemeClr val="dk1"/>
              </a:buClr>
              <a:buSzPts val="2000"/>
              <a:buChar char="•"/>
            </a:pPr>
            <a:r>
              <a:rPr lang="en-US" sz="2000" i="1"/>
              <a:t>“</a:t>
            </a:r>
            <a:r>
              <a:rPr lang="en-US" sz="1900" i="1"/>
              <a:t>The IATS provides for governance, engagement, and professional development to Athletic Trainers in the state of Iowa in order to foster the growth and development of the profession and its members</a:t>
            </a:r>
            <a:r>
              <a:rPr lang="en-US" sz="1100"/>
              <a:t>.</a:t>
            </a:r>
            <a:r>
              <a:rPr lang="en-US" sz="2000" i="1"/>
              <a:t>”</a:t>
            </a:r>
            <a:endParaRPr sz="2100">
              <a:solidFill>
                <a:srgbClr val="0070C0"/>
              </a:solidFill>
            </a:endParaRPr>
          </a:p>
          <a:p>
            <a:pPr marL="228600" lvl="0" indent="-228600" algn="l" rtl="0">
              <a:lnSpc>
                <a:spcPct val="90000"/>
              </a:lnSpc>
              <a:spcBef>
                <a:spcPts val="1000"/>
              </a:spcBef>
              <a:spcAft>
                <a:spcPts val="0"/>
              </a:spcAft>
              <a:buClr>
                <a:srgbClr val="0070C0"/>
              </a:buClr>
              <a:buSzPts val="2500"/>
              <a:buChar char="•"/>
            </a:pPr>
            <a:r>
              <a:rPr lang="en-US" sz="2500">
                <a:solidFill>
                  <a:srgbClr val="0070C0"/>
                </a:solidFill>
              </a:rPr>
              <a:t>Proposed Vision Statement:</a:t>
            </a:r>
            <a:endParaRPr/>
          </a:p>
          <a:p>
            <a:pPr marL="685800" lvl="1" indent="-228600" algn="l" rtl="0">
              <a:lnSpc>
                <a:spcPct val="90000"/>
              </a:lnSpc>
              <a:spcBef>
                <a:spcPts val="500"/>
              </a:spcBef>
              <a:spcAft>
                <a:spcPts val="0"/>
              </a:spcAft>
              <a:buClr>
                <a:schemeClr val="dk1"/>
              </a:buClr>
              <a:buSzPts val="2000"/>
              <a:buChar char="•"/>
            </a:pPr>
            <a:r>
              <a:rPr lang="en-US" sz="2000" i="1"/>
              <a:t>“Through advocacy and engagement, the IATS is committed to maximizing the fullest potential of its membership to allow Athletic Trainers to in the State of Iowa to become an integral part of the interprofessional healthcare team.”</a:t>
            </a:r>
            <a:endParaRPr sz="2100" i="1">
              <a:solidFill>
                <a:srgbClr val="0070C0"/>
              </a:solidFill>
            </a:endParaRPr>
          </a:p>
          <a:p>
            <a:pPr marL="228600" lvl="0" indent="-228600" algn="l" rtl="0">
              <a:lnSpc>
                <a:spcPct val="90000"/>
              </a:lnSpc>
              <a:spcBef>
                <a:spcPts val="1000"/>
              </a:spcBef>
              <a:spcAft>
                <a:spcPts val="0"/>
              </a:spcAft>
              <a:buClr>
                <a:srgbClr val="0070C0"/>
              </a:buClr>
              <a:buSzPts val="2500"/>
              <a:buChar char="•"/>
            </a:pPr>
            <a:r>
              <a:rPr lang="en-US" sz="2500">
                <a:solidFill>
                  <a:srgbClr val="0070C0"/>
                </a:solidFill>
              </a:rPr>
              <a:t>Proposed Values:</a:t>
            </a:r>
            <a:endParaRPr/>
          </a:p>
          <a:p>
            <a:pPr marL="685800" lvl="1" indent="-228600" algn="l" rtl="0">
              <a:lnSpc>
                <a:spcPct val="90000"/>
              </a:lnSpc>
              <a:spcBef>
                <a:spcPts val="500"/>
              </a:spcBef>
              <a:spcAft>
                <a:spcPts val="0"/>
              </a:spcAft>
              <a:buClr>
                <a:schemeClr val="dk1"/>
              </a:buClr>
              <a:buSzPts val="2000"/>
              <a:buChar char="•"/>
            </a:pPr>
            <a:r>
              <a:rPr lang="en-US" sz="2000" i="1"/>
              <a:t>“Integrity, Stewardship, Inclusion, Professionalism, Transparency, and Community.”</a:t>
            </a:r>
            <a:endParaRPr sz="2000"/>
          </a:p>
          <a:p>
            <a:pPr marL="228600" lvl="0" indent="-228600" algn="l" rtl="0">
              <a:lnSpc>
                <a:spcPct val="90000"/>
              </a:lnSpc>
              <a:spcBef>
                <a:spcPts val="1000"/>
              </a:spcBef>
              <a:spcAft>
                <a:spcPts val="0"/>
              </a:spcAft>
              <a:buClr>
                <a:srgbClr val="0070C0"/>
              </a:buClr>
              <a:buSzPts val="2500"/>
              <a:buChar char="•"/>
            </a:pPr>
            <a:r>
              <a:rPr lang="en-US" sz="2500">
                <a:solidFill>
                  <a:srgbClr val="0070C0"/>
                </a:solidFill>
              </a:rPr>
              <a:t>Discussion, Motion to Vote to adopt statements.</a:t>
            </a:r>
            <a:endParaRPr sz="2100">
              <a:solidFill>
                <a:srgbClr val="0070C0"/>
              </a:solidFill>
            </a:endParaRPr>
          </a:p>
          <a:p>
            <a:pPr marL="228600" lvl="0" indent="-69850" algn="l" rtl="0">
              <a:lnSpc>
                <a:spcPct val="90000"/>
              </a:lnSpc>
              <a:spcBef>
                <a:spcPts val="1000"/>
              </a:spcBef>
              <a:spcAft>
                <a:spcPts val="0"/>
              </a:spcAft>
              <a:buClr>
                <a:schemeClr val="dk1"/>
              </a:buClr>
              <a:buSzPts val="2500"/>
              <a:buNone/>
            </a:pPr>
            <a:endParaRPr sz="2500">
              <a:solidFill>
                <a:srgbClr val="0070C0"/>
              </a:solidFill>
            </a:endParaRPr>
          </a:p>
        </p:txBody>
      </p:sp>
      <p:pic>
        <p:nvPicPr>
          <p:cNvPr id="141" name="Google Shape;141;p6"/>
          <p:cNvPicPr preferRelativeResize="0"/>
          <p:nvPr/>
        </p:nvPicPr>
        <p:blipFill rotWithShape="1">
          <a:blip r:embed="rId3">
            <a:alphaModFix/>
          </a:blip>
          <a:srcRect/>
          <a:stretch/>
        </p:blipFill>
        <p:spPr>
          <a:xfrm>
            <a:off x="9534939" y="5061187"/>
            <a:ext cx="2304298" cy="182452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President-Elect Update (Nate Newman)</a:t>
            </a:r>
            <a:endParaRPr/>
          </a:p>
        </p:txBody>
      </p:sp>
      <p:sp>
        <p:nvSpPr>
          <p:cNvPr id="147" name="Google Shape;147;p7"/>
          <p:cNvSpPr txBox="1">
            <a:spLocks noGrp="1"/>
          </p:cNvSpPr>
          <p:nvPr>
            <p:ph type="body" idx="1"/>
          </p:nvPr>
        </p:nvSpPr>
        <p:spPr>
          <a:xfrm>
            <a:off x="838200" y="1825625"/>
            <a:ext cx="10515600" cy="459293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rgbClr val="0070C0"/>
              </a:buClr>
              <a:buSzPts val="2900"/>
              <a:buChar char="•"/>
            </a:pPr>
            <a:r>
              <a:rPr lang="en-US" sz="2900">
                <a:solidFill>
                  <a:srgbClr val="0070C0"/>
                </a:solidFill>
              </a:rPr>
              <a:t>Current Activities</a:t>
            </a:r>
            <a:endParaRPr/>
          </a:p>
          <a:p>
            <a:pPr marL="685800" lvl="1" indent="-228600" algn="l" rtl="0">
              <a:lnSpc>
                <a:spcPct val="90000"/>
              </a:lnSpc>
              <a:spcBef>
                <a:spcPts val="500"/>
              </a:spcBef>
              <a:spcAft>
                <a:spcPts val="0"/>
              </a:spcAft>
              <a:buClr>
                <a:srgbClr val="0070C0"/>
              </a:buClr>
              <a:buSzPts val="2500"/>
              <a:buChar char="•"/>
            </a:pPr>
            <a:r>
              <a:rPr lang="en-US" sz="2500">
                <a:solidFill>
                  <a:srgbClr val="0070C0"/>
                </a:solidFill>
              </a:rPr>
              <a:t>Annual Calendar Creation/Modification</a:t>
            </a:r>
            <a:endParaRPr/>
          </a:p>
          <a:p>
            <a:pPr marL="1143000" lvl="2" indent="-228600" algn="l" rtl="0">
              <a:lnSpc>
                <a:spcPct val="90000"/>
              </a:lnSpc>
              <a:spcBef>
                <a:spcPts val="500"/>
              </a:spcBef>
              <a:spcAft>
                <a:spcPts val="0"/>
              </a:spcAft>
              <a:buClr>
                <a:srgbClr val="0070C0"/>
              </a:buClr>
              <a:buSzPts val="2100"/>
              <a:buChar char="•"/>
            </a:pPr>
            <a:r>
              <a:rPr lang="en-US" sz="2100">
                <a:solidFill>
                  <a:srgbClr val="0070C0"/>
                </a:solidFill>
              </a:rPr>
              <a:t>Runs September through May/June</a:t>
            </a:r>
            <a:endParaRPr/>
          </a:p>
          <a:p>
            <a:pPr marL="1143000" lvl="2" indent="-228600" algn="l" rtl="0">
              <a:lnSpc>
                <a:spcPct val="90000"/>
              </a:lnSpc>
              <a:spcBef>
                <a:spcPts val="500"/>
              </a:spcBef>
              <a:spcAft>
                <a:spcPts val="0"/>
              </a:spcAft>
              <a:buClr>
                <a:srgbClr val="0070C0"/>
              </a:buClr>
              <a:buSzPts val="2100"/>
              <a:buChar char="•"/>
            </a:pPr>
            <a:r>
              <a:rPr lang="en-US" sz="2100">
                <a:solidFill>
                  <a:srgbClr val="0070C0"/>
                </a:solidFill>
              </a:rPr>
              <a:t>Allows for natural yearly organization</a:t>
            </a:r>
            <a:endParaRPr/>
          </a:p>
          <a:p>
            <a:pPr marL="1143000" lvl="2" indent="-228600" algn="l" rtl="0">
              <a:lnSpc>
                <a:spcPct val="90000"/>
              </a:lnSpc>
              <a:spcBef>
                <a:spcPts val="500"/>
              </a:spcBef>
              <a:spcAft>
                <a:spcPts val="0"/>
              </a:spcAft>
              <a:buClr>
                <a:srgbClr val="0070C0"/>
              </a:buClr>
              <a:buSzPts val="2100"/>
              <a:buChar char="•"/>
            </a:pPr>
            <a:r>
              <a:rPr lang="en-US" sz="2100">
                <a:solidFill>
                  <a:srgbClr val="0070C0"/>
                </a:solidFill>
              </a:rPr>
              <a:t>IATS Symposium is a natural transition</a:t>
            </a:r>
            <a:endParaRPr/>
          </a:p>
          <a:p>
            <a:pPr marL="1143000" lvl="2" indent="-228600" algn="l" rtl="0">
              <a:lnSpc>
                <a:spcPct val="90000"/>
              </a:lnSpc>
              <a:spcBef>
                <a:spcPts val="500"/>
              </a:spcBef>
              <a:spcAft>
                <a:spcPts val="0"/>
              </a:spcAft>
              <a:buClr>
                <a:srgbClr val="0070C0"/>
              </a:buClr>
              <a:buSzPts val="2100"/>
              <a:buChar char="•"/>
            </a:pPr>
            <a:r>
              <a:rPr lang="en-US" sz="2100">
                <a:solidFill>
                  <a:srgbClr val="0070C0"/>
                </a:solidFill>
              </a:rPr>
              <a:t>Longer onboarding for new members</a:t>
            </a:r>
            <a:endParaRPr/>
          </a:p>
          <a:p>
            <a:pPr marL="1143000" lvl="2" indent="-228600" algn="l" rtl="0">
              <a:lnSpc>
                <a:spcPct val="90000"/>
              </a:lnSpc>
              <a:spcBef>
                <a:spcPts val="500"/>
              </a:spcBef>
              <a:spcAft>
                <a:spcPts val="0"/>
              </a:spcAft>
              <a:buClr>
                <a:srgbClr val="0070C0"/>
              </a:buClr>
              <a:buSzPts val="2100"/>
              <a:buChar char="•"/>
            </a:pPr>
            <a:r>
              <a:rPr lang="en-US" sz="2100">
                <a:solidFill>
                  <a:srgbClr val="0070C0"/>
                </a:solidFill>
              </a:rPr>
              <a:t>Greater synergy between EC and Committees</a:t>
            </a:r>
            <a:endParaRPr/>
          </a:p>
          <a:p>
            <a:pPr marL="914400" lvl="2" indent="0" algn="l" rtl="0">
              <a:lnSpc>
                <a:spcPct val="90000"/>
              </a:lnSpc>
              <a:spcBef>
                <a:spcPts val="500"/>
              </a:spcBef>
              <a:spcAft>
                <a:spcPts val="0"/>
              </a:spcAft>
              <a:buClr>
                <a:schemeClr val="dk1"/>
              </a:buClr>
              <a:buSzPts val="2100"/>
              <a:buNone/>
            </a:pPr>
            <a:endParaRPr sz="2100">
              <a:solidFill>
                <a:srgbClr val="0070C0"/>
              </a:solidFill>
            </a:endParaRPr>
          </a:p>
          <a:p>
            <a:pPr marL="685800" lvl="1" indent="-228600" algn="l" rtl="0">
              <a:lnSpc>
                <a:spcPct val="90000"/>
              </a:lnSpc>
              <a:spcBef>
                <a:spcPts val="500"/>
              </a:spcBef>
              <a:spcAft>
                <a:spcPts val="0"/>
              </a:spcAft>
              <a:buClr>
                <a:srgbClr val="0070C0"/>
              </a:buClr>
              <a:buSzPts val="2500"/>
              <a:buChar char="•"/>
            </a:pPr>
            <a:r>
              <a:rPr lang="en-US" sz="2500">
                <a:solidFill>
                  <a:srgbClr val="0070C0"/>
                </a:solidFill>
              </a:rPr>
              <a:t>Updating IATS Policies &amp; Procedures Manual</a:t>
            </a:r>
            <a:endParaRPr/>
          </a:p>
          <a:p>
            <a:pPr marL="1143000" lvl="2" indent="-228600" algn="l" rtl="0">
              <a:lnSpc>
                <a:spcPct val="90000"/>
              </a:lnSpc>
              <a:spcBef>
                <a:spcPts val="500"/>
              </a:spcBef>
              <a:spcAft>
                <a:spcPts val="0"/>
              </a:spcAft>
              <a:buClr>
                <a:srgbClr val="0070C0"/>
              </a:buClr>
              <a:buSzPts val="2100"/>
              <a:buChar char="•"/>
            </a:pPr>
            <a:r>
              <a:rPr lang="en-US" sz="2100">
                <a:solidFill>
                  <a:srgbClr val="0070C0"/>
                </a:solidFill>
              </a:rPr>
              <a:t>Creation of Terms for Committees</a:t>
            </a:r>
            <a:endParaRPr/>
          </a:p>
          <a:p>
            <a:pPr marL="1600200" lvl="3" indent="-228600" algn="l" rtl="0">
              <a:lnSpc>
                <a:spcPct val="90000"/>
              </a:lnSpc>
              <a:spcBef>
                <a:spcPts val="500"/>
              </a:spcBef>
              <a:spcAft>
                <a:spcPts val="0"/>
              </a:spcAft>
              <a:buClr>
                <a:srgbClr val="0070C0"/>
              </a:buClr>
              <a:buSzPts val="1900"/>
              <a:buChar char="•"/>
            </a:pPr>
            <a:r>
              <a:rPr lang="en-US" sz="1900">
                <a:solidFill>
                  <a:srgbClr val="0070C0"/>
                </a:solidFill>
              </a:rPr>
              <a:t>Terms are NOT meant to be limiting but allow for an out</a:t>
            </a:r>
            <a:endParaRPr/>
          </a:p>
          <a:p>
            <a:pPr marL="1600200" lvl="3" indent="-107950" algn="l" rtl="0">
              <a:lnSpc>
                <a:spcPct val="90000"/>
              </a:lnSpc>
              <a:spcBef>
                <a:spcPts val="500"/>
              </a:spcBef>
              <a:spcAft>
                <a:spcPts val="0"/>
              </a:spcAft>
              <a:buClr>
                <a:schemeClr val="dk1"/>
              </a:buClr>
              <a:buSzPts val="1900"/>
              <a:buNone/>
            </a:pPr>
            <a:endParaRPr sz="1900">
              <a:solidFill>
                <a:srgbClr val="0070C0"/>
              </a:solidFill>
            </a:endParaRPr>
          </a:p>
          <a:p>
            <a:pPr marL="685800" lvl="1" indent="-228600" algn="l" rtl="0">
              <a:lnSpc>
                <a:spcPct val="90000"/>
              </a:lnSpc>
              <a:spcBef>
                <a:spcPts val="500"/>
              </a:spcBef>
              <a:spcAft>
                <a:spcPts val="0"/>
              </a:spcAft>
              <a:buClr>
                <a:srgbClr val="0070C0"/>
              </a:buClr>
              <a:buSzPts val="2500"/>
              <a:buChar char="•"/>
            </a:pPr>
            <a:r>
              <a:rPr lang="en-US" sz="2500">
                <a:solidFill>
                  <a:srgbClr val="0070C0"/>
                </a:solidFill>
              </a:rPr>
              <a:t>Creating policies and procedures manuals for committees</a:t>
            </a:r>
            <a:endParaRPr/>
          </a:p>
        </p:txBody>
      </p:sp>
      <p:pic>
        <p:nvPicPr>
          <p:cNvPr id="148" name="Google Shape;148;p7"/>
          <p:cNvPicPr preferRelativeResize="0"/>
          <p:nvPr/>
        </p:nvPicPr>
        <p:blipFill rotWithShape="1">
          <a:blip r:embed="rId3">
            <a:alphaModFix/>
          </a:blip>
          <a:srcRect/>
          <a:stretch/>
        </p:blipFill>
        <p:spPr>
          <a:xfrm>
            <a:off x="9534939" y="5033478"/>
            <a:ext cx="2304298" cy="182452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3"/>
        <p:cNvGrpSpPr/>
        <p:nvPr/>
      </p:nvGrpSpPr>
      <p:grpSpPr>
        <a:xfrm>
          <a:off x="0" y="0"/>
          <a:ext cx="0" cy="0"/>
          <a:chOff x="0" y="0"/>
          <a:chExt cx="0" cy="0"/>
        </a:xfrm>
      </p:grpSpPr>
      <p:sp>
        <p:nvSpPr>
          <p:cNvPr id="154" name="Google Shape;154;p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5" name="Google Shape;155;p8"/>
          <p:cNvSpPr txBox="1">
            <a:spLocks noGrp="1"/>
          </p:cNvSpPr>
          <p:nvPr>
            <p:ph type="title"/>
          </p:nvPr>
        </p:nvSpPr>
        <p:spPr>
          <a:xfrm>
            <a:off x="630925" y="639525"/>
            <a:ext cx="3864900" cy="17190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5000" b="1"/>
              <a:t>President-Elect Update</a:t>
            </a:r>
            <a:endParaRPr/>
          </a:p>
        </p:txBody>
      </p:sp>
      <p:sp>
        <p:nvSpPr>
          <p:cNvPr id="156" name="Google Shape;156;p8"/>
          <p:cNvSpPr/>
          <p:nvPr/>
        </p:nvSpPr>
        <p:spPr>
          <a:xfrm>
            <a:off x="643278" y="2573756"/>
            <a:ext cx="3255095" cy="18288"/>
          </a:xfrm>
          <a:custGeom>
            <a:avLst/>
            <a:gdLst/>
            <a:ahLst/>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7" name="Google Shape;157;p8"/>
          <p:cNvSpPr txBox="1">
            <a:spLocks noGrp="1"/>
          </p:cNvSpPr>
          <p:nvPr>
            <p:ph type="body" idx="1"/>
          </p:nvPr>
        </p:nvSpPr>
        <p:spPr>
          <a:xfrm>
            <a:off x="393700" y="2807208"/>
            <a:ext cx="4813300" cy="3410712"/>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90000"/>
              </a:lnSpc>
              <a:spcBef>
                <a:spcPts val="0"/>
              </a:spcBef>
              <a:spcAft>
                <a:spcPts val="0"/>
              </a:spcAft>
              <a:buClr>
                <a:schemeClr val="accent1"/>
              </a:buClr>
              <a:buSzPct val="100000"/>
              <a:buChar char="•"/>
            </a:pPr>
            <a:r>
              <a:rPr lang="en-US">
                <a:solidFill>
                  <a:schemeClr val="accent1"/>
                </a:solidFill>
              </a:rPr>
              <a:t>Preparation for 2024</a:t>
            </a:r>
            <a:endParaRPr/>
          </a:p>
          <a:p>
            <a:pPr marL="228600" lvl="0" indent="-146367" algn="l" rtl="0">
              <a:lnSpc>
                <a:spcPct val="90000"/>
              </a:lnSpc>
              <a:spcBef>
                <a:spcPts val="1000"/>
              </a:spcBef>
              <a:spcAft>
                <a:spcPts val="0"/>
              </a:spcAft>
              <a:buClr>
                <a:schemeClr val="dk1"/>
              </a:buClr>
              <a:buSzPct val="100000"/>
              <a:buNone/>
            </a:pPr>
            <a:endParaRPr sz="1400">
              <a:solidFill>
                <a:schemeClr val="accent1"/>
              </a:solidFill>
            </a:endParaRPr>
          </a:p>
          <a:p>
            <a:pPr marL="228600" lvl="0" indent="-228600" algn="l" rtl="0">
              <a:lnSpc>
                <a:spcPct val="90000"/>
              </a:lnSpc>
              <a:spcBef>
                <a:spcPts val="1000"/>
              </a:spcBef>
              <a:spcAft>
                <a:spcPts val="0"/>
              </a:spcAft>
              <a:buClr>
                <a:schemeClr val="accent1"/>
              </a:buClr>
              <a:buSzPct val="100000"/>
              <a:buChar char="•"/>
            </a:pPr>
            <a:r>
              <a:rPr lang="en-US">
                <a:solidFill>
                  <a:schemeClr val="accent1"/>
                </a:solidFill>
              </a:rPr>
              <a:t>Future questions and goals</a:t>
            </a:r>
            <a:endParaRPr/>
          </a:p>
          <a:p>
            <a:pPr marL="685800" lvl="1" indent="-228600" algn="l" rtl="0">
              <a:lnSpc>
                <a:spcPct val="90000"/>
              </a:lnSpc>
              <a:spcBef>
                <a:spcPts val="500"/>
              </a:spcBef>
              <a:spcAft>
                <a:spcPts val="0"/>
              </a:spcAft>
              <a:buClr>
                <a:schemeClr val="accent1"/>
              </a:buClr>
              <a:buSzPct val="100000"/>
              <a:buChar char="•"/>
            </a:pPr>
            <a:r>
              <a:rPr lang="en-US" sz="2800">
                <a:solidFill>
                  <a:schemeClr val="accent1"/>
                </a:solidFill>
              </a:rPr>
              <a:t>Timing of licensure act changes</a:t>
            </a:r>
            <a:endParaRPr/>
          </a:p>
          <a:p>
            <a:pPr marL="685800" lvl="1" indent="-228600" algn="l" rtl="0">
              <a:lnSpc>
                <a:spcPct val="90000"/>
              </a:lnSpc>
              <a:spcBef>
                <a:spcPts val="500"/>
              </a:spcBef>
              <a:spcAft>
                <a:spcPts val="0"/>
              </a:spcAft>
              <a:buClr>
                <a:schemeClr val="accent1"/>
              </a:buClr>
              <a:buSzPct val="100000"/>
              <a:buChar char="•"/>
            </a:pPr>
            <a:r>
              <a:rPr lang="en-US" sz="2800">
                <a:solidFill>
                  <a:schemeClr val="accent1"/>
                </a:solidFill>
              </a:rPr>
              <a:t>Third party reimbursement</a:t>
            </a:r>
            <a:endParaRPr/>
          </a:p>
          <a:p>
            <a:pPr marL="685800" lvl="1" indent="-228600" algn="l" rtl="0">
              <a:lnSpc>
                <a:spcPct val="90000"/>
              </a:lnSpc>
              <a:spcBef>
                <a:spcPts val="500"/>
              </a:spcBef>
              <a:spcAft>
                <a:spcPts val="0"/>
              </a:spcAft>
              <a:buClr>
                <a:schemeClr val="accent1"/>
              </a:buClr>
              <a:buSzPct val="100000"/>
              <a:buChar char="•"/>
            </a:pPr>
            <a:r>
              <a:rPr lang="en-US" sz="2800">
                <a:solidFill>
                  <a:schemeClr val="accent1"/>
                </a:solidFill>
              </a:rPr>
              <a:t>Hosting town halls to discuss</a:t>
            </a:r>
            <a:endParaRPr/>
          </a:p>
          <a:p>
            <a:pPr marL="685800" lvl="1" indent="-146367" algn="l" rtl="0">
              <a:lnSpc>
                <a:spcPct val="90000"/>
              </a:lnSpc>
              <a:spcBef>
                <a:spcPts val="500"/>
              </a:spcBef>
              <a:spcAft>
                <a:spcPts val="0"/>
              </a:spcAft>
              <a:buClr>
                <a:schemeClr val="dk1"/>
              </a:buClr>
              <a:buSzPct val="100000"/>
              <a:buNone/>
            </a:pPr>
            <a:endParaRPr sz="1400">
              <a:solidFill>
                <a:schemeClr val="accent1"/>
              </a:solidFill>
            </a:endParaRPr>
          </a:p>
          <a:p>
            <a:pPr marL="228600" lvl="0" indent="-228600" algn="l" rtl="0">
              <a:lnSpc>
                <a:spcPct val="90000"/>
              </a:lnSpc>
              <a:spcBef>
                <a:spcPts val="1000"/>
              </a:spcBef>
              <a:spcAft>
                <a:spcPts val="0"/>
              </a:spcAft>
              <a:buClr>
                <a:schemeClr val="accent1"/>
              </a:buClr>
              <a:buSzPct val="100000"/>
              <a:buChar char="•"/>
            </a:pPr>
            <a:r>
              <a:rPr lang="en-US">
                <a:solidFill>
                  <a:schemeClr val="accent1"/>
                </a:solidFill>
              </a:rPr>
              <a:t>Follow up on survey on IATS Meeting</a:t>
            </a:r>
            <a:endParaRPr/>
          </a:p>
          <a:p>
            <a:pPr marL="685800" lvl="1" indent="-128777" algn="l" rtl="0">
              <a:lnSpc>
                <a:spcPct val="90000"/>
              </a:lnSpc>
              <a:spcBef>
                <a:spcPts val="500"/>
              </a:spcBef>
              <a:spcAft>
                <a:spcPts val="0"/>
              </a:spcAft>
              <a:buClr>
                <a:schemeClr val="dk1"/>
              </a:buClr>
              <a:buSzPct val="100000"/>
              <a:buNone/>
            </a:pPr>
            <a:endParaRPr sz="1700"/>
          </a:p>
          <a:p>
            <a:pPr marL="228600" lvl="0" indent="-128777" algn="l" rtl="0">
              <a:lnSpc>
                <a:spcPct val="90000"/>
              </a:lnSpc>
              <a:spcBef>
                <a:spcPts val="1000"/>
              </a:spcBef>
              <a:spcAft>
                <a:spcPts val="0"/>
              </a:spcAft>
              <a:buClr>
                <a:schemeClr val="dk1"/>
              </a:buClr>
              <a:buSzPct val="100000"/>
              <a:buNone/>
            </a:pPr>
            <a:endParaRPr sz="1700"/>
          </a:p>
          <a:p>
            <a:pPr marL="228600" lvl="0" indent="-128777" algn="l" rtl="0">
              <a:lnSpc>
                <a:spcPct val="90000"/>
              </a:lnSpc>
              <a:spcBef>
                <a:spcPts val="1000"/>
              </a:spcBef>
              <a:spcAft>
                <a:spcPts val="0"/>
              </a:spcAft>
              <a:buClr>
                <a:schemeClr val="dk1"/>
              </a:buClr>
              <a:buSzPct val="100000"/>
              <a:buNone/>
            </a:pPr>
            <a:endParaRPr sz="1700"/>
          </a:p>
        </p:txBody>
      </p:sp>
      <p:pic>
        <p:nvPicPr>
          <p:cNvPr id="158" name="Google Shape;158;p8"/>
          <p:cNvPicPr preferRelativeResize="0"/>
          <p:nvPr/>
        </p:nvPicPr>
        <p:blipFill rotWithShape="1">
          <a:blip r:embed="rId3">
            <a:alphaModFix/>
          </a:blip>
          <a:srcRect/>
          <a:stretch/>
        </p:blipFill>
        <p:spPr>
          <a:xfrm>
            <a:off x="5322393" y="1223093"/>
            <a:ext cx="6235622" cy="4941226"/>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1936</Words>
  <Application>Microsoft Office PowerPoint</Application>
  <PresentationFormat>Widescreen</PresentationFormat>
  <Paragraphs>316</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Source Sans Pro</vt:lpstr>
      <vt:lpstr>Arial</vt:lpstr>
      <vt:lpstr>Office Theme</vt:lpstr>
      <vt:lpstr>Iowa Athletic Training Society</vt:lpstr>
      <vt:lpstr>Iowa Athletic Training Society Recognitions</vt:lpstr>
      <vt:lpstr>Iowa Athletic Training Society</vt:lpstr>
      <vt:lpstr>Iowa Athletic Training Society</vt:lpstr>
      <vt:lpstr>President’s Update (Vic Miller)</vt:lpstr>
      <vt:lpstr>President’s Update (Vic Miller) </vt:lpstr>
      <vt:lpstr>President’s Update </vt:lpstr>
      <vt:lpstr>President-Elect Update (Nate Newman)</vt:lpstr>
      <vt:lpstr>President-Elect Update</vt:lpstr>
      <vt:lpstr>Treasurer Update (Jennifer Rogers)</vt:lpstr>
      <vt:lpstr>Secretary Update</vt:lpstr>
      <vt:lpstr>Governmental Affairs Update</vt:lpstr>
      <vt:lpstr>Honors &amp; Awards Committee</vt:lpstr>
      <vt:lpstr>Professional Education &amp; Research Committee</vt:lpstr>
      <vt:lpstr>Student Leadership Council </vt:lpstr>
      <vt:lpstr>Student Leadership Council</vt:lpstr>
      <vt:lpstr>PowerPoint Presentation</vt:lpstr>
      <vt:lpstr>Council on Practice Advancement </vt:lpstr>
      <vt:lpstr>Secondary Schools Committee</vt:lpstr>
      <vt:lpstr>Secondary Schools Committee </vt:lpstr>
      <vt:lpstr>Ethnic Diversity Advisory Committee </vt:lpstr>
      <vt:lpstr>Connection and Engagement Committee </vt:lpstr>
      <vt:lpstr>Connection and Engagement Committee </vt:lpstr>
      <vt:lpstr>Connection and Engagement Committee </vt:lpstr>
      <vt:lpstr>Annual Meeting Committee </vt:lpstr>
      <vt:lpstr>Annual Meeting Committee </vt:lpstr>
      <vt:lpstr>Iowa Athletic Training Society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Athletic Training Society</dc:title>
  <dc:creator>Lundstrom, Megan J</dc:creator>
  <cp:lastModifiedBy>michael.donahue12@gmail.com</cp:lastModifiedBy>
  <cp:revision>1</cp:revision>
  <dcterms:created xsi:type="dcterms:W3CDTF">2023-02-28T02:14:55Z</dcterms:created>
  <dcterms:modified xsi:type="dcterms:W3CDTF">2024-04-11T13:27:13Z</dcterms:modified>
</cp:coreProperties>
</file>