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318" r:id="rId5"/>
    <p:sldId id="260" r:id="rId6"/>
    <p:sldId id="276" r:id="rId7"/>
    <p:sldId id="319" r:id="rId8"/>
    <p:sldId id="307" r:id="rId9"/>
    <p:sldId id="313" r:id="rId10"/>
    <p:sldId id="262" r:id="rId11"/>
    <p:sldId id="329" r:id="rId12"/>
    <p:sldId id="286" r:id="rId13"/>
    <p:sldId id="309" r:id="rId14"/>
    <p:sldId id="311" r:id="rId15"/>
    <p:sldId id="310" r:id="rId16"/>
    <p:sldId id="294" r:id="rId17"/>
    <p:sldId id="314" r:id="rId18"/>
    <p:sldId id="320" r:id="rId19"/>
    <p:sldId id="284" r:id="rId20"/>
    <p:sldId id="315" r:id="rId21"/>
    <p:sldId id="327" r:id="rId22"/>
    <p:sldId id="292" r:id="rId23"/>
    <p:sldId id="298" r:id="rId24"/>
    <p:sldId id="269" r:id="rId25"/>
    <p:sldId id="293" r:id="rId26"/>
    <p:sldId id="273" r:id="rId27"/>
    <p:sldId id="297" r:id="rId28"/>
    <p:sldId id="323" r:id="rId29"/>
    <p:sldId id="308" r:id="rId30"/>
    <p:sldId id="291" r:id="rId31"/>
    <p:sldId id="321" r:id="rId32"/>
    <p:sldId id="305" r:id="rId33"/>
    <p:sldId id="26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63" d="100"/>
          <a:sy n="63" d="100"/>
        </p:scale>
        <p:origin x="139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734046291200592"/>
          <c:y val="5.3735696037607465E-2"/>
          <c:w val="0.43588005571741972"/>
          <c:h val="0.77859377781949024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Picture 1">
          <a:extLst xmlns:a="http://schemas.openxmlformats.org/drawingml/2006/main">
            <a:ext uri="{FF2B5EF4-FFF2-40B4-BE49-F238E27FC236}">
              <a16:creationId xmlns:a16="http://schemas.microsoft.com/office/drawing/2014/main" id="{4FA2BA22-5FB2-4706-8561-70C627AEC50B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-2133600" y="0"/>
          <a:ext cx="5176837" cy="3429000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katie-berger@uiowa.edu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</a:rPr>
              <a:t>Iowa Athletic Trainers’ Society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Business Meeting</a:t>
            </a:r>
          </a:p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May 26, 2022</a:t>
            </a:r>
          </a:p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IATS Annual Meeting </a:t>
            </a:r>
          </a:p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West Des Moines, IA</a:t>
            </a:r>
          </a:p>
          <a:p>
            <a:pPr eaLnBrk="1" hangingPunct="1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29200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86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Continue working with Communications Committee on streamlining how information gets out to the membership.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Secretary’s Report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100" dirty="0">
                <a:solidFill>
                  <a:schemeClr val="bg1"/>
                </a:solidFill>
              </a:rPr>
              <a:t>Michael Donahue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04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Nothing new to report.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Next meeting will be at NATA.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en-US" dirty="0">
                <a:solidFill>
                  <a:schemeClr val="bg1"/>
                </a:solidFill>
              </a:rPr>
            </a:br>
            <a:r>
              <a:rPr lang="en-US" dirty="0" err="1">
                <a:solidFill>
                  <a:schemeClr val="bg1"/>
                </a:solidFill>
              </a:rPr>
              <a:t>Exectuive</a:t>
            </a:r>
            <a:r>
              <a:rPr lang="en-US" dirty="0">
                <a:solidFill>
                  <a:schemeClr val="bg1"/>
                </a:solidFill>
              </a:rPr>
              <a:t> Director’s Report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100" dirty="0">
                <a:solidFill>
                  <a:schemeClr val="bg1"/>
                </a:solidFill>
              </a:rPr>
              <a:t>Megan </a:t>
            </a:r>
            <a:r>
              <a:rPr lang="en-US" sz="3100" dirty="0" err="1">
                <a:solidFill>
                  <a:schemeClr val="bg1"/>
                </a:solidFill>
              </a:rPr>
              <a:t>Lundstrom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103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905000"/>
            <a:ext cx="7408333" cy="3450696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Christine Black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Members: Michael Donahue, Jordan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Viers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Bri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Cleveland, Ashley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Weier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Jason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Kofoot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Tara Armstrong, and Andrew Vereen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The social will be located at Smash Park after the banquet from 7:30 to 9:30 pm.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  We would welcome any volunteers to join the committee.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  Be on the look out for an email with directions for proposals to speak at the IATS in 2023.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   We are hoping to get a few presentations available as on-demand CEUs later this year.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Meeting Committee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30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76609"/>
            <a:ext cx="8229600" cy="37639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Troy </a:t>
            </a:r>
            <a:r>
              <a:rPr lang="en-US" dirty="0" err="1">
                <a:solidFill>
                  <a:srgbClr val="0070C0"/>
                </a:solidFill>
              </a:rPr>
              <a:t>Kleese</a:t>
            </a:r>
            <a:r>
              <a:rPr lang="en-US" dirty="0">
                <a:solidFill>
                  <a:srgbClr val="0070C0"/>
                </a:solidFill>
              </a:rPr>
              <a:t> – Chair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Governmental Affairs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1498075-CFC9-4A34-97D9-41806D74EB23}"/>
              </a:ext>
            </a:extLst>
          </p:cNvPr>
          <p:cNvSpPr txBox="1">
            <a:spLocks/>
          </p:cNvSpPr>
          <p:nvPr/>
        </p:nvSpPr>
        <p:spPr>
          <a:xfrm>
            <a:off x="867833" y="2362200"/>
            <a:ext cx="7408333" cy="3079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Members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Melanie Mason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Lisa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Bengston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Will need more members with Nate taking over as President-Elect</a:t>
            </a:r>
          </a:p>
          <a:p>
            <a:r>
              <a:rPr lang="en-US" sz="2100" dirty="0">
                <a:solidFill>
                  <a:schemeClr val="bg2">
                    <a:lumMod val="50000"/>
                  </a:schemeClr>
                </a:solidFill>
              </a:rPr>
              <a:t>Legislation session tracker on website for easy view by members</a:t>
            </a:r>
          </a:p>
          <a:p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Fall 2022: Annual meeting with Lobbyist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152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3874845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Cont.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Governmental Affairs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1498075-CFC9-4A34-97D9-41806D74EB23}"/>
              </a:ext>
            </a:extLst>
          </p:cNvPr>
          <p:cNvSpPr txBox="1">
            <a:spLocks/>
          </p:cNvSpPr>
          <p:nvPr/>
        </p:nvSpPr>
        <p:spPr>
          <a:xfrm>
            <a:off x="867833" y="2511925"/>
            <a:ext cx="7408333" cy="3079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2540500"/>
            <a:ext cx="68283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Budget Report: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•2021 Budget = $10,000.  (2020 Budget = $8,550. Increased Lobbyist payment by $2,000/year.)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•2021 Actual = $10,010.  (2020 Actual Spent = $8,025)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•2021 Lobbyist payment = $10,000.  (2020 Lobbyist payment of the budget = $8,000)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•2022 Budget = $10,300.    </a:t>
            </a:r>
          </a:p>
        </p:txBody>
      </p:sp>
    </p:spTree>
    <p:extLst>
      <p:ext uri="{BB962C8B-B14F-4D97-AF65-F5344CB8AC3E}">
        <p14:creationId xmlns:p14="http://schemas.microsoft.com/office/powerpoint/2010/main" val="814784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6629400" cy="4221163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Anna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Manternach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(Iowa City Liberty) – Co-Chair</a:t>
            </a:r>
          </a:p>
          <a:p>
            <a:pPr>
              <a:buFontTx/>
              <a:buNone/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Lynn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Groth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(Cedar Rapids Kennedy) – Co - Chair</a:t>
            </a:r>
          </a:p>
          <a:p>
            <a:pPr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Members</a:t>
            </a:r>
          </a:p>
          <a:p>
            <a:pPr lvl="1"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Kaelene Voorhees – Davenport Assumption</a:t>
            </a:r>
          </a:p>
          <a:p>
            <a:pPr lvl="1"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Jennifer McHenry – Iowa City High</a:t>
            </a:r>
          </a:p>
          <a:p>
            <a:pPr lvl="1"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Suzi Guider – Cedar Rapids Jefferson</a:t>
            </a:r>
          </a:p>
          <a:p>
            <a:pPr lvl="1"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Jon Hochstetler – Creston High School</a:t>
            </a: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Continued implementation of Medical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TimeOut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template to be used by SSATs across the state</a:t>
            </a:r>
          </a:p>
          <a:p>
            <a:pPr lvl="1">
              <a:defRPr/>
            </a:pP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Created/distributed scripts to be read at football and volleyball games as part of the Safety in Sports campaign</a:t>
            </a: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Staffed a booth at the IA Athletic Director’s Conference to promote the profession and IATS resources for IA secondary schools</a:t>
            </a:r>
          </a:p>
          <a:p>
            <a:pPr>
              <a:defRPr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Offered free CEU via Webinar on use of cupping and flossing in the high school setting.  Received positive feedback and attendance is increasing.</a:t>
            </a: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None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Secondary School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68001"/>
            <a:ext cx="2151898" cy="170385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43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430987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Iowa Representative: Otto Krueger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Committee Members:</a:t>
            </a:r>
          </a:p>
          <a:p>
            <a:pPr lvl="2">
              <a:buClr>
                <a:srgbClr val="31B6FD"/>
              </a:buClr>
            </a:pPr>
            <a:r>
              <a:rPr lang="en-US" dirty="0">
                <a:solidFill>
                  <a:srgbClr val="31B6FD">
                    <a:lumMod val="75000"/>
                  </a:srgbClr>
                </a:solidFill>
              </a:rPr>
              <a:t>Ashley </a:t>
            </a:r>
            <a:r>
              <a:rPr lang="en-US" dirty="0" err="1">
                <a:solidFill>
                  <a:srgbClr val="31B6FD">
                    <a:lumMod val="75000"/>
                  </a:srgbClr>
                </a:solidFill>
              </a:rPr>
              <a:t>Weier</a:t>
            </a:r>
            <a:endParaRPr lang="en-US" dirty="0">
              <a:solidFill>
                <a:srgbClr val="31B6FD">
                  <a:lumMod val="75000"/>
                </a:srgbClr>
              </a:solidFill>
            </a:endParaRPr>
          </a:p>
          <a:p>
            <a:pPr lvl="2">
              <a:buClr>
                <a:srgbClr val="31B6FD"/>
              </a:buClr>
            </a:pPr>
            <a:r>
              <a:rPr lang="en-US" dirty="0">
                <a:solidFill>
                  <a:srgbClr val="31B6FD">
                    <a:lumMod val="75000"/>
                  </a:srgbClr>
                </a:solidFill>
              </a:rPr>
              <a:t>Kylee </a:t>
            </a:r>
            <a:r>
              <a:rPr lang="en-US" dirty="0" err="1">
                <a:solidFill>
                  <a:srgbClr val="31B6FD">
                    <a:lumMod val="75000"/>
                  </a:srgbClr>
                </a:solidFill>
              </a:rPr>
              <a:t>Zoske</a:t>
            </a:r>
            <a:endParaRPr lang="en-US" dirty="0">
              <a:solidFill>
                <a:srgbClr val="31B6FD">
                  <a:lumMod val="75000"/>
                </a:srgb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Nothing new to report.</a:t>
            </a:r>
          </a:p>
          <a:p>
            <a:pPr marL="627063" lvl="2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Council on Practice Advancement</a:t>
            </a:r>
            <a:br>
              <a:rPr lang="en-US" dirty="0"/>
            </a:br>
            <a:r>
              <a:rPr lang="en-US" sz="2000" dirty="0"/>
              <a:t>(Formerly CEPAT)</a:t>
            </a:r>
          </a:p>
        </p:txBody>
      </p:sp>
    </p:spTree>
    <p:extLst>
      <p:ext uri="{BB962C8B-B14F-4D97-AF65-F5344CB8AC3E}">
        <p14:creationId xmlns:p14="http://schemas.microsoft.com/office/powerpoint/2010/main" val="1919153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430987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Iowa Representative: Otto Krueger</a:t>
            </a:r>
          </a:p>
          <a:p>
            <a:pPr lvl="1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Committee members:</a:t>
            </a:r>
          </a:p>
          <a:p>
            <a:pPr lvl="2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Ashley </a:t>
            </a:r>
            <a:r>
              <a:rPr lang="en-US" sz="2100" dirty="0" err="1">
                <a:solidFill>
                  <a:schemeClr val="accent1">
                    <a:lumMod val="75000"/>
                  </a:schemeClr>
                </a:solidFill>
              </a:rPr>
              <a:t>Weier</a:t>
            </a:r>
            <a:endParaRPr lang="en-US" sz="2100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Kylee </a:t>
            </a:r>
            <a:r>
              <a:rPr lang="en-US" sz="2100" dirty="0" err="1">
                <a:solidFill>
                  <a:schemeClr val="accent1">
                    <a:lumMod val="75000"/>
                  </a:schemeClr>
                </a:solidFill>
              </a:rPr>
              <a:t>Zoske</a:t>
            </a:r>
            <a:endParaRPr lang="en-US" sz="21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TPR group is still working on contacting insurance companies but has been significantly slowed by the pandemic. Next steps will come from decisions the EC makes regarding the legislative agenda.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Third Party Reimbursement</a:t>
            </a:r>
            <a:br>
              <a:rPr lang="en-US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7387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833" y="1981200"/>
            <a:ext cx="7408333" cy="345069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Abu Ibrahim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Committee Members: </a:t>
            </a:r>
          </a:p>
          <a:p>
            <a:pPr lvl="1"/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Cameron Nichols</a:t>
            </a:r>
          </a:p>
          <a:p>
            <a:pPr lvl="1"/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Karina Sanchez</a:t>
            </a:r>
          </a:p>
          <a:p>
            <a:pPr lvl="1"/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</a:rPr>
              <a:t>Minela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</a:rPr>
              <a:t>Saric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Nothing new to report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EDAC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11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590800"/>
            <a:ext cx="7408333" cy="260893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 –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Richelle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Williams</a:t>
            </a:r>
          </a:p>
          <a:p>
            <a:pPr lvl="1"/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Committee</a:t>
            </a:r>
          </a:p>
          <a:p>
            <a:pPr lvl="2"/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Lisa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</a:rPr>
              <a:t>Bengston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Kurt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</a:rPr>
              <a:t>Flathers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Jessica Woolridge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Award recipients will be honored at the Awards Banquet this evening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Honors &amp; Awards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Call to order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Approval of minutes from April 24, 2022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Business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22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Honors &amp; Awards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Scholarship Recipients</a:t>
            </a:r>
          </a:p>
          <a:p>
            <a:pPr lvl="1"/>
            <a:r>
              <a:rPr lang="en-US" dirty="0"/>
              <a:t>Post professional scholarship</a:t>
            </a:r>
          </a:p>
          <a:p>
            <a:pPr lvl="2"/>
            <a:r>
              <a:rPr lang="en-US" dirty="0" err="1"/>
              <a:t>Aobakwe</a:t>
            </a:r>
            <a:r>
              <a:rPr lang="en-US" dirty="0"/>
              <a:t> </a:t>
            </a:r>
            <a:r>
              <a:rPr lang="en-US" dirty="0" err="1"/>
              <a:t>Malau</a:t>
            </a:r>
            <a:endParaRPr lang="en-US" dirty="0"/>
          </a:p>
          <a:p>
            <a:pPr lvl="1"/>
            <a:r>
              <a:rPr lang="en-US" dirty="0"/>
              <a:t>Professional scholarship</a:t>
            </a:r>
          </a:p>
          <a:p>
            <a:pPr lvl="2"/>
            <a:r>
              <a:rPr lang="en-US" dirty="0"/>
              <a:t>Makayla Bjork</a:t>
            </a:r>
          </a:p>
          <a:p>
            <a:pPr lvl="2"/>
            <a:r>
              <a:rPr lang="en-US" dirty="0"/>
              <a:t>Michaela Hoffman</a:t>
            </a:r>
          </a:p>
          <a:p>
            <a:pPr lvl="2"/>
            <a:r>
              <a:rPr lang="en-US" dirty="0"/>
              <a:t>Tianna Janssen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265480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IATS Award Recipients</a:t>
            </a:r>
          </a:p>
          <a:p>
            <a:pPr lvl="1"/>
            <a:r>
              <a:rPr lang="en-US" dirty="0"/>
              <a:t>Secondary School AT</a:t>
            </a:r>
          </a:p>
          <a:p>
            <a:pPr lvl="2"/>
            <a:r>
              <a:rPr lang="en-US" dirty="0"/>
              <a:t>Jessica </a:t>
            </a:r>
            <a:r>
              <a:rPr lang="en-US" dirty="0" err="1"/>
              <a:t>Rummery</a:t>
            </a:r>
            <a:endParaRPr lang="en-US" dirty="0"/>
          </a:p>
          <a:p>
            <a:pPr lvl="1"/>
            <a:r>
              <a:rPr lang="en-US" dirty="0"/>
              <a:t>College AT</a:t>
            </a:r>
          </a:p>
          <a:p>
            <a:pPr lvl="2"/>
            <a:r>
              <a:rPr lang="en-US" dirty="0"/>
              <a:t>Emma Nye</a:t>
            </a:r>
          </a:p>
          <a:p>
            <a:pPr lvl="1"/>
            <a:r>
              <a:rPr lang="en-US" dirty="0"/>
              <a:t>Emerging Setting AT</a:t>
            </a:r>
          </a:p>
          <a:p>
            <a:pPr lvl="2"/>
            <a:r>
              <a:rPr lang="en-US" dirty="0"/>
              <a:t>Sean Schneider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967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Honors and Awards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IATS Award Recipients</a:t>
            </a:r>
          </a:p>
          <a:p>
            <a:pPr lvl="1"/>
            <a:r>
              <a:rPr lang="en-US" dirty="0"/>
              <a:t>Volunteer of the year</a:t>
            </a:r>
          </a:p>
          <a:p>
            <a:pPr lvl="2"/>
            <a:r>
              <a:rPr lang="en-US" dirty="0"/>
              <a:t>Brad Floy</a:t>
            </a:r>
          </a:p>
          <a:p>
            <a:pPr lvl="1"/>
            <a:r>
              <a:rPr lang="en-US" dirty="0"/>
              <a:t>Educator of the year</a:t>
            </a:r>
          </a:p>
          <a:p>
            <a:pPr lvl="2"/>
            <a:r>
              <a:rPr lang="en-US" dirty="0"/>
              <a:t>Jessica </a:t>
            </a:r>
            <a:r>
              <a:rPr lang="en-US" dirty="0" err="1"/>
              <a:t>Edler</a:t>
            </a:r>
            <a:r>
              <a:rPr lang="en-US" dirty="0"/>
              <a:t> Nye</a:t>
            </a:r>
          </a:p>
          <a:p>
            <a:pPr lvl="1"/>
            <a:r>
              <a:rPr lang="en-US" dirty="0"/>
              <a:t>Awards of Merit</a:t>
            </a:r>
          </a:p>
          <a:p>
            <a:pPr lvl="2"/>
            <a:r>
              <a:rPr lang="en-US" dirty="0"/>
              <a:t>Nicholas </a:t>
            </a:r>
            <a:r>
              <a:rPr lang="en-US" dirty="0" err="1"/>
              <a:t>Galioto</a:t>
            </a:r>
            <a:endParaRPr lang="en-US" dirty="0"/>
          </a:p>
          <a:p>
            <a:pPr lvl="2"/>
            <a:r>
              <a:rPr lang="en-US" dirty="0"/>
              <a:t>Scott Meyer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b="1" dirty="0"/>
              <a:t>IATS Award Recipient</a:t>
            </a:r>
          </a:p>
          <a:p>
            <a:pPr lvl="1"/>
            <a:r>
              <a:rPr lang="en-US" dirty="0"/>
              <a:t>Hall of Honor</a:t>
            </a:r>
          </a:p>
          <a:p>
            <a:pPr lvl="2"/>
            <a:r>
              <a:rPr lang="en-US" dirty="0"/>
              <a:t>Mary Meier</a:t>
            </a:r>
          </a:p>
        </p:txBody>
      </p:sp>
    </p:spTree>
    <p:extLst>
      <p:ext uri="{BB962C8B-B14F-4D97-AF65-F5344CB8AC3E}">
        <p14:creationId xmlns:p14="http://schemas.microsoft.com/office/powerpoint/2010/main" val="2635345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2590800"/>
            <a:ext cx="7408333" cy="35814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Iowa Rep: Jordan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Viers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(Grandview)</a:t>
            </a: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Recent appointment from Vic Miller as the rep from Iowa. </a:t>
            </a:r>
          </a:p>
          <a:p>
            <a:pPr lvl="1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Looking forward to great IATS representation from Jordan!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>
            <a:normAutofit fontScale="90000"/>
          </a:bodyPr>
          <a:lstStyle/>
          <a:p>
            <a:r>
              <a:rPr lang="en-US" dirty="0"/>
              <a:t>Intercollegiate Council for Sports Medicine</a:t>
            </a:r>
            <a:br>
              <a:rPr lang="en-US" dirty="0"/>
            </a:br>
            <a:r>
              <a:rPr lang="en-US" sz="1600" dirty="0"/>
              <a:t>(formerly CUATC)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42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 Fund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24467" y="2827867"/>
            <a:ext cx="7408333" cy="23537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Coalition for Iowa Athletic Trainers (CIAT)</a:t>
            </a:r>
          </a:p>
          <a:p>
            <a:pPr lvl="3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Chair: Dustin Briggs</a:t>
            </a:r>
          </a:p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This entity is in place and is planned to have more focus in the future.</a:t>
            </a:r>
          </a:p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Fundraising ideas welcome!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06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833" y="1981200"/>
            <a:ext cx="7408333" cy="345069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Co-Chair: Chris Viesselman and Nate Newman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Committee Members</a:t>
            </a:r>
          </a:p>
          <a:p>
            <a:pPr lvl="1"/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Molly McDonald Figgins</a:t>
            </a:r>
          </a:p>
          <a:p>
            <a:pPr lvl="1"/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Mark </a:t>
            </a:r>
            <a:r>
              <a:rPr lang="en-US" sz="1800" dirty="0" err="1">
                <a:solidFill>
                  <a:schemeClr val="accent1">
                    <a:lumMod val="75000"/>
                  </a:schemeClr>
                </a:solidFill>
              </a:rPr>
              <a:t>Hecimovich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Developed a $2,000 fund, supported by IATS EC, to support research.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Plan to advertise and soft launch for research projects fall 2022.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Professional Educators and Research Committee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544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981200"/>
            <a:ext cx="7408333" cy="345069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Chelsea Lowe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Members:</a:t>
            </a:r>
          </a:p>
          <a:p>
            <a:pPr lvl="2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Jessica Rummery</a:t>
            </a:r>
          </a:p>
          <a:p>
            <a:pPr lvl="2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Katie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Staiert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Clr>
                <a:srgbClr val="31B6FD"/>
              </a:buClr>
            </a:pPr>
            <a:r>
              <a:rPr lang="en-US" dirty="0">
                <a:solidFill>
                  <a:srgbClr val="31B6FD">
                    <a:lumMod val="75000"/>
                  </a:srgbClr>
                </a:solidFill>
              </a:rPr>
              <a:t>Working on updating the Website.</a:t>
            </a:r>
          </a:p>
          <a:p>
            <a:pPr lvl="0">
              <a:buClr>
                <a:srgbClr val="31B6FD"/>
              </a:buClr>
            </a:pPr>
            <a:r>
              <a:rPr lang="en-US" dirty="0">
                <a:solidFill>
                  <a:srgbClr val="31B6FD">
                    <a:lumMod val="75000"/>
                  </a:srgbClr>
                </a:solidFill>
              </a:rPr>
              <a:t>If you have an event coming up you want IATS to know about or our help with get us involved by contacting our committee: IATSPR@gmail.com cc our chair </a:t>
            </a:r>
            <a:r>
              <a:rPr lang="en-US" dirty="0">
                <a:solidFill>
                  <a:srgbClr val="31B6FD">
                    <a:lumMod val="75000"/>
                  </a:srgbClr>
                </a:solidFill>
                <a:hlinkClick r:id="rId2"/>
              </a:rPr>
              <a:t>katie-berger@uiowa.edu</a:t>
            </a:r>
            <a:endParaRPr lang="en-US" dirty="0">
              <a:solidFill>
                <a:srgbClr val="31B6FD">
                  <a:lumMod val="75000"/>
                </a:srgbClr>
              </a:solidFill>
            </a:endParaRPr>
          </a:p>
          <a:p>
            <a:pPr lvl="0">
              <a:buClr>
                <a:srgbClr val="31B6FD"/>
              </a:buClr>
            </a:pPr>
            <a:r>
              <a:rPr lang="en-US" dirty="0">
                <a:solidFill>
                  <a:srgbClr val="31B6FD">
                    <a:lumMod val="75000"/>
                  </a:srgbClr>
                </a:solidFill>
              </a:rPr>
              <a:t>Please follow IATS on your Social media platforms.</a:t>
            </a:r>
          </a:p>
          <a:p>
            <a:pPr lvl="2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Communications and Engagement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22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833" y="2057400"/>
            <a:ext cx="7408333" cy="38862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200" dirty="0"/>
              <a:t>Chair (Advisor): Megan Brady</a:t>
            </a:r>
            <a:endParaRPr lang="en-US" sz="29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Committee 2022-23: </a:t>
            </a:r>
          </a:p>
          <a:p>
            <a:pPr lvl="1"/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President: Aaron Dvorak (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Loras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 College)</a:t>
            </a:r>
          </a:p>
          <a:p>
            <a:pPr lvl="1"/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Vice President: Jessica 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Mensen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Loras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 College)</a:t>
            </a:r>
          </a:p>
          <a:p>
            <a:pPr lvl="1"/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Secretary: 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Nic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 Hiller (Iowa State University)</a:t>
            </a:r>
          </a:p>
          <a:p>
            <a:pPr lvl="1"/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Treasurer: Caitlin Farrell (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Loras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 College)</a:t>
            </a:r>
          </a:p>
          <a:p>
            <a:pPr lvl="1"/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SLC Faculty Mentors: I will be contacting you early fall to request 2 SLC representatives from your program to serve on the SLC sub-committees. Thank you for all of your work this year to support the IATS SLC.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 Leadership Council</a:t>
            </a:r>
            <a:br>
              <a:rPr lang="en-US" dirty="0"/>
            </a:b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29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828800"/>
            <a:ext cx="7408333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Savannah Dinger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Members: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Kayla Tindall (Acting Chair while Savannah is on maternity leave)</a:t>
            </a:r>
          </a:p>
          <a:p>
            <a:pPr lvl="1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Tokeca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Kephart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Gwyneth Phillips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Committee continues to host virtual learning opportunities as well as social events for the targeted membership.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Mentorship program possible for 2023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Seeking speaker for negotiating and self marketing virtual event.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Medical timeouts at State Tournament events.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Smash Park Social Tonight!!</a:t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Professionals Committee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192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828800"/>
            <a:ext cx="7408333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Jessica Rummery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Members: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Natasha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Schmitter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Katie Berger</a:t>
            </a:r>
          </a:p>
          <a:p>
            <a:pPr lvl="1"/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Richelle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Williams</a:t>
            </a:r>
          </a:p>
          <a:p>
            <a:pPr lvl="0">
              <a:buClr>
                <a:srgbClr val="31B6FD"/>
              </a:buClr>
            </a:pPr>
            <a:r>
              <a:rPr lang="en-US" sz="2200" dirty="0">
                <a:solidFill>
                  <a:srgbClr val="C6E7FC">
                    <a:lumMod val="50000"/>
                  </a:srgbClr>
                </a:solidFill>
              </a:rPr>
              <a:t>Committee continues to host virtual learning opportunities as well as social events for the targeted membership.</a:t>
            </a:r>
          </a:p>
          <a:p>
            <a:pPr lvl="0">
              <a:buClr>
                <a:srgbClr val="31B6FD"/>
              </a:buClr>
            </a:pPr>
            <a:r>
              <a:rPr lang="en-US" sz="2200" dirty="0">
                <a:solidFill>
                  <a:srgbClr val="C6E7FC">
                    <a:lumMod val="50000"/>
                  </a:srgbClr>
                </a:solidFill>
              </a:rPr>
              <a:t>Mentorship program possible for 2023</a:t>
            </a:r>
          </a:p>
          <a:p>
            <a:pPr lvl="0">
              <a:buClr>
                <a:srgbClr val="31B6FD"/>
              </a:buClr>
            </a:pPr>
            <a:r>
              <a:rPr lang="en-US" sz="2200" dirty="0">
                <a:solidFill>
                  <a:srgbClr val="31B6FD">
                    <a:lumMod val="75000"/>
                  </a:srgbClr>
                </a:solidFill>
              </a:rPr>
              <a:t>Seeking speaker for negotiating and self marketing virtual event.</a:t>
            </a:r>
          </a:p>
          <a:p>
            <a:pPr lvl="0">
              <a:buClr>
                <a:srgbClr val="31B6FD"/>
              </a:buClr>
            </a:pPr>
            <a:r>
              <a:rPr lang="en-US" sz="2200" dirty="0">
                <a:solidFill>
                  <a:srgbClr val="31B6FD">
                    <a:lumMod val="75000"/>
                  </a:srgbClr>
                </a:solidFill>
              </a:rPr>
              <a:t>Medical timeouts at State Tournament events.</a:t>
            </a:r>
          </a:p>
          <a:p>
            <a:pPr lvl="0">
              <a:buClr>
                <a:srgbClr val="31B6FD"/>
              </a:buClr>
            </a:pPr>
            <a:r>
              <a:rPr lang="en-US" sz="2200" dirty="0">
                <a:solidFill>
                  <a:srgbClr val="31B6FD">
                    <a:lumMod val="75000"/>
                  </a:srgbClr>
                </a:solidFill>
              </a:rPr>
              <a:t>Smash Park Social Tonight!!</a:t>
            </a:r>
            <a:br>
              <a:rPr lang="en-US" sz="2200" dirty="0">
                <a:solidFill>
                  <a:srgbClr val="073E87"/>
                </a:solidFill>
              </a:rPr>
            </a:br>
            <a:endParaRPr lang="en-US" sz="2200" dirty="0">
              <a:solidFill>
                <a:srgbClr val="073E87"/>
              </a:solidFill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Advancement Committee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7744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905000"/>
            <a:ext cx="7408333" cy="3886200"/>
          </a:xfrm>
        </p:spPr>
        <p:txBody>
          <a:bodyPr>
            <a:normAutofit lnSpcReduction="10000"/>
          </a:bodyPr>
          <a:lstStyle/>
          <a:p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NPI numbers: (https://nppes.cms.hhs.gov/)</a:t>
            </a:r>
          </a:p>
          <a:p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Get involved at the State Level!</a:t>
            </a:r>
          </a:p>
          <a:p>
            <a:pPr lvl="2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The state level is where we make the most difference in the profession because it directly impacts you and your practice.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815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NATA Hall of Fame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MAATA Hall of Fame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IATS Hall of Honor Members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NATA Award Winners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25 years (or more)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20 years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15 years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students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Recognitions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0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003363EF-9AB4-437D-A0C5-8C66EEF832F4}"/>
              </a:ext>
            </a:extLst>
          </p:cNvPr>
          <p:cNvSpPr txBox="1">
            <a:spLocks/>
          </p:cNvSpPr>
          <p:nvPr/>
        </p:nvSpPr>
        <p:spPr>
          <a:xfrm>
            <a:off x="838200" y="2438400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1828123"/>
            <a:ext cx="73914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IATS updates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Appointment of Jordan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Viers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as Iowa rep for ICSM.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Working to restructure the organization of the Student Leadership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Encourage members to fill vacancies on Licensure 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Working to increase communication with Licensure Board, IPTA and IMS.</a:t>
            </a: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MAATA updates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IATS Executive Committee along with all of our Committee Chairs will look to do a State Joint Committee Meeting and Strategic Planning with Denise Fandel after leadership training is completed in the summer.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Virtual Leadership Forum July 2022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Call with President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Dieringer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, D5 Dir Rob Marshall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473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409339"/>
            <a:ext cx="1847098" cy="14625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2209800"/>
            <a:ext cx="659891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Initiatives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Strengthen IATS with updating P&amp;P’s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re-establishing legal and financial responsibility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Vison, Mission, and Values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Potential future for Practice Act Changes but first: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Fortify our PAC funding.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Groundswell on grassroots efforts.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All members contact State Reps and follow up!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Encourage employers to do same.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067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  <a:p>
            <a:r>
              <a:rPr lang="en-US" dirty="0"/>
              <a:t>Comments?</a:t>
            </a:r>
          </a:p>
          <a:p>
            <a:r>
              <a:rPr lang="en-US" dirty="0"/>
              <a:t>Concerns?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635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697163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As always, IATS is looking for ways to involve our membership and mentor members into leadership and committee positions.  Please contact us for opportunities. </a:t>
            </a: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This is your society and we want you to be involved and share your knowledge and passion for the profession.</a:t>
            </a:r>
          </a:p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THANK YOU!</a:t>
            </a:r>
          </a:p>
          <a:p>
            <a:pPr algn="ctr"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5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District President – Rusty </a:t>
            </a:r>
            <a:r>
              <a:rPr lang="en-US" dirty="0" err="1">
                <a:solidFill>
                  <a:srgbClr val="0070C0"/>
                </a:solidFill>
              </a:rPr>
              <a:t>McKune</a:t>
            </a:r>
            <a:endParaRPr lang="en-US" dirty="0">
              <a:solidFill>
                <a:srgbClr val="0070C0"/>
              </a:solidFill>
            </a:endParaRP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District Director – Rob Marshall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Recognitions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6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67" y="2195631"/>
            <a:ext cx="8229600" cy="108096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Nothing new to report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Past President’s Report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sz="3100" dirty="0">
                <a:solidFill>
                  <a:schemeClr val="bg1"/>
                </a:solidFill>
              </a:rPr>
              <a:t>Jason </a:t>
            </a:r>
            <a:r>
              <a:rPr lang="en-US" sz="3100" dirty="0" err="1">
                <a:solidFill>
                  <a:schemeClr val="bg1"/>
                </a:solidFill>
              </a:rPr>
              <a:t>Viel</a:t>
            </a:r>
            <a:br>
              <a:rPr lang="en-US" sz="3100" dirty="0">
                <a:solidFill>
                  <a:schemeClr val="bg1"/>
                </a:solidFill>
              </a:rPr>
            </a:br>
            <a:endParaRPr lang="en-US" sz="31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1498075-CFC9-4A34-97D9-41806D74EB23}"/>
              </a:ext>
            </a:extLst>
          </p:cNvPr>
          <p:cNvSpPr txBox="1">
            <a:spLocks/>
          </p:cNvSpPr>
          <p:nvPr/>
        </p:nvSpPr>
        <p:spPr>
          <a:xfrm>
            <a:off x="857501" y="3048001"/>
            <a:ext cx="7408333" cy="3079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045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President-Elect Report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3100" dirty="0">
                <a:solidFill>
                  <a:schemeClr val="bg1"/>
                </a:solidFill>
              </a:rPr>
              <a:t>Nate Newman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5625DE7-5DC3-42B0-98CD-AFA8BA38D102}"/>
              </a:ext>
            </a:extLst>
          </p:cNvPr>
          <p:cNvSpPr txBox="1">
            <a:spLocks/>
          </p:cNvSpPr>
          <p:nvPr/>
        </p:nvSpPr>
        <p:spPr>
          <a:xfrm>
            <a:off x="857501" y="2677101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0699" y="2016308"/>
            <a:ext cx="6858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Continuing to work on getting information from committees to better understand membership, needs, and ways EC can help support them.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Meetings with Committees are currently being scheduled, please contact him if you have not yet scheduled a meeting.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Continuing maintenance of P&amp;P.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Initiate discussion with EC regarding possible creation of a spring student symposium for research and quiz bowl elements.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Both SLC and PERC are in favor.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Discussion with EC will ensue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38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01533"/>
          </a:xfrm>
        </p:spPr>
        <p:txBody>
          <a:bodyPr>
            <a:normAutofit/>
          </a:bodyPr>
          <a:lstStyle/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Treasurer’s Report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Jennifer Rodgers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4468" y="2186288"/>
            <a:ext cx="746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EE83E9A-6970-4B25-8BF4-568F96C238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9137311"/>
              </p:ext>
            </p:extLst>
          </p:nvPr>
        </p:nvGraphicFramePr>
        <p:xfrm>
          <a:off x="496136" y="2186288"/>
          <a:ext cx="6361865" cy="4138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241" y="1605995"/>
            <a:ext cx="3804234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73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91000"/>
          </a:xfrm>
        </p:spPr>
        <p:txBody>
          <a:bodyPr>
            <a:normAutofit/>
          </a:bodyPr>
          <a:lstStyle/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Treasurer’s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053A4E-0F03-4078-9603-5927C74E3F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" y="2748800"/>
            <a:ext cx="8477250" cy="229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159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91000"/>
          </a:xfrm>
        </p:spPr>
        <p:txBody>
          <a:bodyPr>
            <a:normAutofit/>
          </a:bodyPr>
          <a:lstStyle/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Treasurer’s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pic>
        <p:nvPicPr>
          <p:cNvPr id="6" name="Graphic 12" descr="Money outline">
            <a:extLst>
              <a:ext uri="{FF2B5EF4-FFF2-40B4-BE49-F238E27FC236}">
                <a16:creationId xmlns:a16="http://schemas.microsoft.com/office/drawing/2014/main" id="{C97FB7D4-24F1-4A40-B3FE-D0349D3A2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0600" y="1695742"/>
            <a:ext cx="914400" cy="914400"/>
          </a:xfrm>
          <a:prstGeom prst="rect">
            <a:avLst/>
          </a:prstGeom>
        </p:spPr>
      </p:pic>
      <p:pic>
        <p:nvPicPr>
          <p:cNvPr id="7" name="Graphic 18" descr="Thought outline">
            <a:extLst>
              <a:ext uri="{FF2B5EF4-FFF2-40B4-BE49-F238E27FC236}">
                <a16:creationId xmlns:a16="http://schemas.microsoft.com/office/drawing/2014/main" id="{FBD2D0FE-501A-474D-8302-1180F04B2F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42388" y="1904398"/>
            <a:ext cx="803166" cy="8031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112211-FC89-4961-A36B-66778AA77711}"/>
              </a:ext>
            </a:extLst>
          </p:cNvPr>
          <p:cNvSpPr txBox="1"/>
          <p:nvPr/>
        </p:nvSpPr>
        <p:spPr>
          <a:xfrm>
            <a:off x="457200" y="2544684"/>
            <a:ext cx="20509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Montserrat" panose="020B0604020202020204" charset="0"/>
              </a:rPr>
              <a:t>Facilitated direct impact to IATS members through Governmental Affairs Committee support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2566869" y="2708386"/>
            <a:ext cx="1752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Montserrat" panose="020B0604020202020204" charset="0"/>
              </a:rPr>
              <a:t>Funded an improved creative platform for our </a:t>
            </a:r>
            <a:r>
              <a:rPr lang="en-US" sz="1200" dirty="0" err="1">
                <a:latin typeface="Montserrat" panose="020B0604020202020204" charset="0"/>
              </a:rPr>
              <a:t>CommunicATions</a:t>
            </a:r>
            <a:r>
              <a:rPr lang="en-US" sz="1200" dirty="0">
                <a:latin typeface="Montserrat" panose="020B0604020202020204" charset="0"/>
              </a:rPr>
              <a:t> Committee to keep IATS members better informed via social media and web page</a:t>
            </a:r>
            <a:endParaRPr lang="en-US" sz="1200" dirty="0"/>
          </a:p>
        </p:txBody>
      </p:sp>
      <p:pic>
        <p:nvPicPr>
          <p:cNvPr id="10" name="Graphic 14" descr="Meeting outline">
            <a:extLst>
              <a:ext uri="{FF2B5EF4-FFF2-40B4-BE49-F238E27FC236}">
                <a16:creationId xmlns:a16="http://schemas.microsoft.com/office/drawing/2014/main" id="{7C2DB4C3-B3ED-48A3-8372-08208C46C4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089627" y="2305981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AEF894-B2BF-48EE-A6A3-59A8FCF420DD}"/>
              </a:ext>
            </a:extLst>
          </p:cNvPr>
          <p:cNvSpPr txBox="1"/>
          <p:nvPr/>
        </p:nvSpPr>
        <p:spPr>
          <a:xfrm>
            <a:off x="4588541" y="3232723"/>
            <a:ext cx="19673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Montserrat" panose="020B0604020202020204" charset="0"/>
              </a:rPr>
              <a:t>Invested in leadership development</a:t>
            </a:r>
            <a:endParaRPr lang="en-US" sz="1100" dirty="0"/>
          </a:p>
        </p:txBody>
      </p:sp>
      <p:pic>
        <p:nvPicPr>
          <p:cNvPr id="12" name="Graphic 29" descr="Monitor outline">
            <a:extLst>
              <a:ext uri="{FF2B5EF4-FFF2-40B4-BE49-F238E27FC236}">
                <a16:creationId xmlns:a16="http://schemas.microsoft.com/office/drawing/2014/main" id="{8D88F735-817F-4866-9C7E-195E4A17EF2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248100" y="2522333"/>
            <a:ext cx="746486" cy="74648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858000" y="3278890"/>
            <a:ext cx="1676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Montserrat" panose="020B0604020202020204" charset="0"/>
              </a:rPr>
              <a:t>Provided funding for improved technology to provide IATS Annual Meeting virtually</a:t>
            </a:r>
            <a:endParaRPr lang="en-US" sz="1400" dirty="0"/>
          </a:p>
        </p:txBody>
      </p:sp>
      <p:pic>
        <p:nvPicPr>
          <p:cNvPr id="14" name="Graphic 20" descr="Piggy Bank outline">
            <a:extLst>
              <a:ext uri="{FF2B5EF4-FFF2-40B4-BE49-F238E27FC236}">
                <a16:creationId xmlns:a16="http://schemas.microsoft.com/office/drawing/2014/main" id="{9CF49251-5623-489F-A5A4-D6F0E0B4E23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05907" y="3951698"/>
            <a:ext cx="914400" cy="9144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17627" y="489786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Montserrat" panose="020B0604020202020204" charset="0"/>
              </a:rPr>
              <a:t>Ensured the dues money earmarked in 2020 and 2021 for the annual meeting was reserved with the goal of supporting an exceptional event</a:t>
            </a:r>
          </a:p>
        </p:txBody>
      </p:sp>
    </p:spTree>
    <p:extLst>
      <p:ext uri="{BB962C8B-B14F-4D97-AF65-F5344CB8AC3E}">
        <p14:creationId xmlns:p14="http://schemas.microsoft.com/office/powerpoint/2010/main" val="3965579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3036</TotalTime>
  <Words>1466</Words>
  <Application>Microsoft Office PowerPoint</Application>
  <PresentationFormat>On-screen Show (4:3)</PresentationFormat>
  <Paragraphs>223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Candara</vt:lpstr>
      <vt:lpstr>Montserrat</vt:lpstr>
      <vt:lpstr>Symbol</vt:lpstr>
      <vt:lpstr>Waveform</vt:lpstr>
      <vt:lpstr>Iowa Athletic Trainers’ Society</vt:lpstr>
      <vt:lpstr>Business</vt:lpstr>
      <vt:lpstr>Recognitions</vt:lpstr>
      <vt:lpstr>Recognitions</vt:lpstr>
      <vt:lpstr> Past President’s Report Jason Viel </vt:lpstr>
      <vt:lpstr>President-Elect Report Nate Newman</vt:lpstr>
      <vt:lpstr>Treasurer’s Report Jennifer Rodgers</vt:lpstr>
      <vt:lpstr>Treasurer’s Report</vt:lpstr>
      <vt:lpstr>Treasurer’s Report</vt:lpstr>
      <vt:lpstr> Secretary’s Report Michael Donahue </vt:lpstr>
      <vt:lpstr> Exectuive Director’s Report Megan Lundstrom </vt:lpstr>
      <vt:lpstr>Annual Meeting Committee</vt:lpstr>
      <vt:lpstr>Governmental Affairs</vt:lpstr>
      <vt:lpstr>Governmental Affairs</vt:lpstr>
      <vt:lpstr>Secondary School</vt:lpstr>
      <vt:lpstr>Council on Practice Advancement (Formerly CEPAT)</vt:lpstr>
      <vt:lpstr>Third Party Reimbursement </vt:lpstr>
      <vt:lpstr>EDAC</vt:lpstr>
      <vt:lpstr>Honors &amp; Awards</vt:lpstr>
      <vt:lpstr>Honors &amp; Awards</vt:lpstr>
      <vt:lpstr>Honors and Awards</vt:lpstr>
      <vt:lpstr>Intercollegiate Council for Sports Medicine (formerly CUATC)</vt:lpstr>
      <vt:lpstr>PAC Fund</vt:lpstr>
      <vt:lpstr>Professional Educators and Research Committee</vt:lpstr>
      <vt:lpstr>Communications and Engagement</vt:lpstr>
      <vt:lpstr>Student Leadership Council </vt:lpstr>
      <vt:lpstr>Early Professionals Committee</vt:lpstr>
      <vt:lpstr>Career Advancement Committee</vt:lpstr>
      <vt:lpstr>Presidents Report</vt:lpstr>
      <vt:lpstr>President’s Report</vt:lpstr>
      <vt:lpstr>President’s Report</vt:lpstr>
      <vt:lpstr>Other Business?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Athletic Trainers’ Society</dc:title>
  <dc:creator>Floy, Brad W</dc:creator>
  <cp:lastModifiedBy>michael.donahue12@gmail.com</cp:lastModifiedBy>
  <cp:revision>211</cp:revision>
  <dcterms:created xsi:type="dcterms:W3CDTF">2018-02-11T04:08:25Z</dcterms:created>
  <dcterms:modified xsi:type="dcterms:W3CDTF">2024-04-11T14:04:38Z</dcterms:modified>
</cp:coreProperties>
</file>