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26"/>
  </p:notesMasterIdLst>
  <p:sldIdLst>
    <p:sldId id="372" r:id="rId3"/>
    <p:sldId id="347" r:id="rId4"/>
    <p:sldId id="332" r:id="rId5"/>
    <p:sldId id="350" r:id="rId6"/>
    <p:sldId id="354" r:id="rId7"/>
    <p:sldId id="340" r:id="rId8"/>
    <p:sldId id="273" r:id="rId9"/>
    <p:sldId id="323" r:id="rId10"/>
    <p:sldId id="351" r:id="rId11"/>
    <p:sldId id="355" r:id="rId12"/>
    <p:sldId id="326" r:id="rId13"/>
    <p:sldId id="367" r:id="rId14"/>
    <p:sldId id="368" r:id="rId15"/>
    <p:sldId id="370" r:id="rId16"/>
    <p:sldId id="369" r:id="rId17"/>
    <p:sldId id="361" r:id="rId18"/>
    <p:sldId id="345" r:id="rId19"/>
    <p:sldId id="363" r:id="rId20"/>
    <p:sldId id="272" r:id="rId21"/>
    <p:sldId id="365" r:id="rId22"/>
    <p:sldId id="360" r:id="rId23"/>
    <p:sldId id="366" r:id="rId24"/>
    <p:sldId id="371" r:id="rId25"/>
  </p:sldIdLst>
  <p:sldSz cx="12192000" cy="6858000"/>
  <p:notesSz cx="6858000" cy="9144000"/>
  <p:custShowLst>
    <p:custShow name="Custom Show 1" id="0">
      <p:sldLst>
        <p:sld r:id="rId8"/>
        <p:sld r:id="rId9"/>
        <p:sld r:id="rId10"/>
        <p:sld r:id="rId12"/>
        <p:sld r:id="rId6"/>
        <p:sld r:id="rId5"/>
        <p:sld r:id="rId11"/>
        <p:sld r:id="rId7"/>
        <p:sld r:id="rId4"/>
      </p:sldLst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Rg st="1" end="9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4F32BB-439B-44E5-BC0F-D359BCB1190E}" v="62" dt="2024-04-08T13:31:18.0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Assets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35A4-49A2-977E-5AD274269B16}"/>
              </c:ext>
            </c:extLst>
          </c:dPt>
          <c:dPt>
            <c:idx val="1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5A4-49A2-977E-5AD274269B16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35A4-49A2-977E-5AD274269B16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5A4-49A2-977E-5AD274269B16}"/>
              </c:ext>
            </c:extLst>
          </c:dPt>
          <c:dLbls>
            <c:dLbl>
              <c:idx val="0"/>
              <c:layout>
                <c:manualLayout>
                  <c:x val="5.6763285024154501E-2"/>
                  <c:y val="-0.4013220018885741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9308541595344062"/>
                      <c:h val="0.2218721420445673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35A4-49A2-977E-5AD274269B16}"/>
                </c:ext>
              </c:extLst>
            </c:dLbl>
            <c:dLbl>
              <c:idx val="1"/>
              <c:layout>
                <c:manualLayout>
                  <c:x val="-2.7777777777777783E-2"/>
                  <c:y val="0.1227573182247403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chemeClr val="accent3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996376811594203"/>
                      <c:h val="0.2242209631728045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5A4-49A2-977E-5AD274269B16}"/>
                </c:ext>
              </c:extLst>
            </c:dLbl>
            <c:dLbl>
              <c:idx val="2"/>
              <c:layout>
                <c:manualLayout>
                  <c:x val="-1.0869565217391309E-2"/>
                  <c:y val="-0.1156750723085960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578EBE2-649F-4A11-9EEA-7FE4532D2272}" type="CATEGORYNAME">
                      <a:rPr lang="en-US" sz="2000" dirty="0">
                        <a:solidFill>
                          <a:schemeClr val="accent5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en-US" sz="2000" baseline="0" dirty="0">
                        <a:solidFill>
                          <a:schemeClr val="accent5"/>
                        </a:solidFill>
                      </a:rPr>
                      <a:t>
$2,071.15</a:t>
                    </a:r>
                  </a:p>
                  <a:p>
                    <a:pPr>
                      <a:defRPr>
                        <a:solidFill>
                          <a:schemeClr val="accent1"/>
                        </a:solidFill>
                      </a:defRPr>
                    </a:pPr>
                    <a:fld id="{DCABE041-B965-4AD2-ACB2-C3A0400B4142}" type="PERCENTAGE">
                      <a:rPr lang="en-US" sz="2000" baseline="0" smtClean="0">
                        <a:solidFill>
                          <a:schemeClr val="accent5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[PERCENTAGE]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070647419072617"/>
                      <c:h val="0.2619924457034938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35A4-49A2-977E-5AD274269B16}"/>
                </c:ext>
              </c:extLst>
            </c:dLbl>
            <c:dLbl>
              <c:idx val="3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FDC9E63-BE90-4BD6-8DBB-4E132CF88CE2}" type="CATEGORYNAME">
                      <a:rPr lang="en-US" sz="2000" smtClean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endParaRPr lang="en-US" sz="2000" dirty="0"/>
                  </a:p>
                  <a:p>
                    <a:pPr>
                      <a:defRPr>
                        <a:solidFill>
                          <a:schemeClr val="accent1"/>
                        </a:solidFill>
                      </a:defRPr>
                    </a:pPr>
                    <a:r>
                      <a:rPr lang="en-US" sz="2000" baseline="0" dirty="0"/>
                      <a:t>$15,385.84
</a:t>
                    </a:r>
                    <a:fld id="{805AFC47-B082-47CF-8D9A-C59D654A94C6}" type="PERCENTAGE">
                      <a:rPr lang="en-US" sz="2000" baseline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[PERCENTAGE]</a:t>
                    </a:fld>
                    <a:endParaRPr lang="en-US" sz="20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968599033816425"/>
                      <c:h val="0.2100802644003777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5A4-49A2-977E-5AD274269B16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Reserves: Edward Jones</c:v>
                </c:pt>
                <c:pt idx="1">
                  <c:v>MAATA Grant Carryover Amount</c:v>
                </c:pt>
                <c:pt idx="2">
                  <c:v>IATS Mtg Carryover Amount</c:v>
                </c:pt>
                <c:pt idx="3">
                  <c:v>Remaining</c:v>
                </c:pt>
              </c:strCache>
            </c:strRef>
          </c:cat>
          <c:val>
            <c:numRef>
              <c:f>Sheet1!$B$2:$B$5</c:f>
              <c:numCache>
                <c:formatCode>_("$"* #,##0.00_);_("$"* \(#,##0.00\);_("$"* "-"??_);_(@_)</c:formatCode>
                <c:ptCount val="4"/>
                <c:pt idx="0">
                  <c:v>53957.89</c:v>
                </c:pt>
                <c:pt idx="1">
                  <c:v>1121.52</c:v>
                </c:pt>
                <c:pt idx="2">
                  <c:v>2071.15</c:v>
                </c:pt>
                <c:pt idx="3">
                  <c:v>15385.84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A4-49A2-977E-5AD274269B16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E2F7B0-21EF-4FF5-9E2A-0DE7E27C5FAD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6D8C55F-FE8A-4CA4-B099-8559AE329702}">
      <dgm:prSet phldrT="[Text]"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Total Income</a:t>
          </a:r>
        </a:p>
        <a:p>
          <a:pPr rtl="0"/>
          <a:r>
            <a:rPr lang="en-US" dirty="0">
              <a:latin typeface="Calibri Light" panose="020F0302020204030204"/>
            </a:rPr>
            <a:t>$22,647.95</a:t>
          </a:r>
          <a:endParaRPr lang="en-US" dirty="0"/>
        </a:p>
      </dgm:t>
    </dgm:pt>
    <dgm:pt modelId="{DD697956-68F7-48DF-8D61-18C313E10E6C}" type="parTrans" cxnId="{48CAD7D1-0511-42DF-B082-40ACCF382CF2}">
      <dgm:prSet/>
      <dgm:spPr/>
      <dgm:t>
        <a:bodyPr/>
        <a:lstStyle/>
        <a:p>
          <a:endParaRPr lang="en-US"/>
        </a:p>
      </dgm:t>
    </dgm:pt>
    <dgm:pt modelId="{1F48FC0E-ABA2-4D10-8575-2249178E3102}" type="sibTrans" cxnId="{48CAD7D1-0511-42DF-B082-40ACCF382CF2}">
      <dgm:prSet/>
      <dgm:spPr/>
      <dgm:t>
        <a:bodyPr/>
        <a:lstStyle/>
        <a:p>
          <a:endParaRPr lang="en-US"/>
        </a:p>
      </dgm:t>
    </dgm:pt>
    <dgm:pt modelId="{234C01B1-F3B8-4E53-BD9D-E0E4A17BA000}">
      <dgm:prSet phldrT="[Text]"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25% of NATA Dues = $11,908.52</a:t>
          </a:r>
          <a:endParaRPr lang="en-US" dirty="0"/>
        </a:p>
      </dgm:t>
    </dgm:pt>
    <dgm:pt modelId="{57A9084B-47E1-42EE-8DFD-0E24221BDC28}" type="parTrans" cxnId="{93E098B0-0E28-4072-B629-FC6A3926BC84}">
      <dgm:prSet/>
      <dgm:spPr/>
      <dgm:t>
        <a:bodyPr/>
        <a:lstStyle/>
        <a:p>
          <a:endParaRPr lang="en-US"/>
        </a:p>
      </dgm:t>
    </dgm:pt>
    <dgm:pt modelId="{C19C7A5A-F960-4A7D-BDE7-402E21AA6C60}" type="sibTrans" cxnId="{93E098B0-0E28-4072-B629-FC6A3926BC84}">
      <dgm:prSet/>
      <dgm:spPr/>
      <dgm:t>
        <a:bodyPr/>
        <a:lstStyle/>
        <a:p>
          <a:endParaRPr lang="en-US"/>
        </a:p>
      </dgm:t>
    </dgm:pt>
    <dgm:pt modelId="{AA53A623-BCA0-4041-A0EE-6FF7597B83F8}">
      <dgm:prSet phldrT="[Text]"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IATS Annual Mtg Reg = $5,105</a:t>
          </a:r>
        </a:p>
      </dgm:t>
    </dgm:pt>
    <dgm:pt modelId="{4DA0F4C0-4735-41DF-83F3-74FE67CF74AA}" type="parTrans" cxnId="{1BD8D414-74D1-4BCB-9927-1E66B3DA14B7}">
      <dgm:prSet/>
      <dgm:spPr/>
      <dgm:t>
        <a:bodyPr/>
        <a:lstStyle/>
        <a:p>
          <a:endParaRPr lang="en-US"/>
        </a:p>
      </dgm:t>
    </dgm:pt>
    <dgm:pt modelId="{F6E306C6-9294-474E-98EF-D70CA81874A3}" type="sibTrans" cxnId="{1BD8D414-74D1-4BCB-9927-1E66B3DA14B7}">
      <dgm:prSet/>
      <dgm:spPr/>
      <dgm:t>
        <a:bodyPr/>
        <a:lstStyle/>
        <a:p>
          <a:endParaRPr lang="en-US"/>
        </a:p>
      </dgm:t>
    </dgm:pt>
    <dgm:pt modelId="{F33F73A3-34E4-4CA2-A623-E688D6494664}">
      <dgm:prSet phldrT="[Text]" phldr="0"/>
      <dgm:spPr/>
      <dgm:t>
        <a:bodyPr/>
        <a:lstStyle/>
        <a:p>
          <a:r>
            <a:rPr lang="en-US" dirty="0">
              <a:latin typeface="Calibri Light" panose="020F0302020204030204"/>
            </a:rPr>
            <a:t>Total Expenses $23,283.06</a:t>
          </a:r>
          <a:endParaRPr lang="en-US" dirty="0"/>
        </a:p>
      </dgm:t>
    </dgm:pt>
    <dgm:pt modelId="{AD10AC2E-9ACD-49C9-BD2C-88AA39C83D28}" type="parTrans" cxnId="{82A0F6CD-3F15-42D2-8FBB-1FAF99A22350}">
      <dgm:prSet/>
      <dgm:spPr/>
      <dgm:t>
        <a:bodyPr/>
        <a:lstStyle/>
        <a:p>
          <a:endParaRPr lang="en-US"/>
        </a:p>
      </dgm:t>
    </dgm:pt>
    <dgm:pt modelId="{E5FDE714-3D95-4E28-B9DD-B13F301A8FE9}" type="sibTrans" cxnId="{82A0F6CD-3F15-42D2-8FBB-1FAF99A22350}">
      <dgm:prSet/>
      <dgm:spPr/>
      <dgm:t>
        <a:bodyPr/>
        <a:lstStyle/>
        <a:p>
          <a:endParaRPr lang="en-US"/>
        </a:p>
      </dgm:t>
    </dgm:pt>
    <dgm:pt modelId="{EF216B77-7EE8-41A3-89C5-185D137884E8}">
      <dgm:prSet phldrT="[Text]"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Lobbyist = $10,010</a:t>
          </a:r>
          <a:endParaRPr lang="en-US" dirty="0"/>
        </a:p>
      </dgm:t>
    </dgm:pt>
    <dgm:pt modelId="{C9D87576-930A-41C2-9CB6-5421CDBC8344}" type="parTrans" cxnId="{26A1555A-8669-47D2-BB48-777C9BF3FCF3}">
      <dgm:prSet/>
      <dgm:spPr/>
      <dgm:t>
        <a:bodyPr/>
        <a:lstStyle/>
        <a:p>
          <a:endParaRPr lang="en-US"/>
        </a:p>
      </dgm:t>
    </dgm:pt>
    <dgm:pt modelId="{31A1C67C-7AC7-4782-94C9-32359DDC2CB7}" type="sibTrans" cxnId="{26A1555A-8669-47D2-BB48-777C9BF3FCF3}">
      <dgm:prSet/>
      <dgm:spPr/>
      <dgm:t>
        <a:bodyPr/>
        <a:lstStyle/>
        <a:p>
          <a:endParaRPr lang="en-US"/>
        </a:p>
      </dgm:t>
    </dgm:pt>
    <dgm:pt modelId="{86E567F5-9926-43D8-9C5C-711A969E4421}">
      <dgm:prSet phldrT="[Text]"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Annual Mtg = $5,910</a:t>
          </a:r>
          <a:endParaRPr lang="en-US" dirty="0"/>
        </a:p>
      </dgm:t>
    </dgm:pt>
    <dgm:pt modelId="{9D74801C-BF98-4596-AA0E-CE8795024367}" type="parTrans" cxnId="{565957D8-1718-4F4B-8FE1-6E272511A3EA}">
      <dgm:prSet/>
      <dgm:spPr/>
      <dgm:t>
        <a:bodyPr/>
        <a:lstStyle/>
        <a:p>
          <a:endParaRPr lang="en-US"/>
        </a:p>
      </dgm:t>
    </dgm:pt>
    <dgm:pt modelId="{559A59D6-B112-47C2-9E9E-1E55F67F8196}" type="sibTrans" cxnId="{565957D8-1718-4F4B-8FE1-6E272511A3EA}">
      <dgm:prSet/>
      <dgm:spPr/>
      <dgm:t>
        <a:bodyPr/>
        <a:lstStyle/>
        <a:p>
          <a:endParaRPr lang="en-US"/>
        </a:p>
      </dgm:t>
    </dgm:pt>
    <dgm:pt modelId="{C5EECFCD-1D97-4901-882C-A2DE23B2DD58}">
      <dgm:prSet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IATS Sponsors = $2,400</a:t>
          </a:r>
          <a:endParaRPr lang="en-US" dirty="0"/>
        </a:p>
      </dgm:t>
    </dgm:pt>
    <dgm:pt modelId="{840D8A29-B8E1-4155-8CC7-6D74B5C6DF99}" type="parTrans" cxnId="{CA23F974-1519-482E-9594-2B0238E37880}">
      <dgm:prSet/>
      <dgm:spPr/>
      <dgm:t>
        <a:bodyPr/>
        <a:lstStyle/>
        <a:p>
          <a:endParaRPr lang="en-US"/>
        </a:p>
      </dgm:t>
    </dgm:pt>
    <dgm:pt modelId="{61DB7D83-C153-4798-B0C5-35480A06EC54}" type="sibTrans" cxnId="{CA23F974-1519-482E-9594-2B0238E37880}">
      <dgm:prSet/>
      <dgm:spPr/>
      <dgm:t>
        <a:bodyPr/>
        <a:lstStyle/>
        <a:p>
          <a:endParaRPr lang="en-US"/>
        </a:p>
      </dgm:t>
    </dgm:pt>
    <dgm:pt modelId="{E251C769-A80F-4323-8564-605D238864CC}">
      <dgm:prSet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Committees = $1,107</a:t>
          </a:r>
          <a:endParaRPr lang="en-US" dirty="0"/>
        </a:p>
      </dgm:t>
    </dgm:pt>
    <dgm:pt modelId="{71C9FDAB-AD3A-469E-8F19-D6CAB4E679FE}" type="parTrans" cxnId="{47011D21-C1FA-4403-B2F3-112C80078109}">
      <dgm:prSet/>
      <dgm:spPr/>
      <dgm:t>
        <a:bodyPr/>
        <a:lstStyle/>
        <a:p>
          <a:endParaRPr lang="en-US"/>
        </a:p>
      </dgm:t>
    </dgm:pt>
    <dgm:pt modelId="{45A3DD62-DC9D-4F3E-A745-5447B940F66B}" type="sibTrans" cxnId="{47011D21-C1FA-4403-B2F3-112C80078109}">
      <dgm:prSet/>
      <dgm:spPr/>
      <dgm:t>
        <a:bodyPr/>
        <a:lstStyle/>
        <a:p>
          <a:endParaRPr lang="en-US"/>
        </a:p>
      </dgm:t>
    </dgm:pt>
    <dgm:pt modelId="{AEF1C1AC-8E4D-4744-A436-158FD138CE40}">
      <dgm:prSet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Operational = $2,000</a:t>
          </a:r>
        </a:p>
      </dgm:t>
    </dgm:pt>
    <dgm:pt modelId="{1B75A74E-4DAA-4C57-B044-C2EEE1DB33F4}" type="parTrans" cxnId="{C19E9368-1C12-4692-A4D7-64E097046D3E}">
      <dgm:prSet/>
      <dgm:spPr/>
      <dgm:t>
        <a:bodyPr/>
        <a:lstStyle/>
        <a:p>
          <a:endParaRPr lang="en-US"/>
        </a:p>
      </dgm:t>
    </dgm:pt>
    <dgm:pt modelId="{5AFD9B97-331E-4E1A-A3AA-9E095FCFFF17}" type="sibTrans" cxnId="{C19E9368-1C12-4692-A4D7-64E097046D3E}">
      <dgm:prSet/>
      <dgm:spPr/>
      <dgm:t>
        <a:bodyPr/>
        <a:lstStyle/>
        <a:p>
          <a:endParaRPr lang="en-US"/>
        </a:p>
      </dgm:t>
    </dgm:pt>
    <dgm:pt modelId="{AC087D40-1C56-43C4-8B73-CE01FE90D654}">
      <dgm:prSet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Scholarships/Grants = $3,187</a:t>
          </a:r>
        </a:p>
      </dgm:t>
    </dgm:pt>
    <dgm:pt modelId="{9CF615D9-69AD-483E-A7FB-CD7A51387C77}" type="parTrans" cxnId="{4A31A41C-103C-40E0-8937-600CA19204D6}">
      <dgm:prSet/>
      <dgm:spPr/>
      <dgm:t>
        <a:bodyPr/>
        <a:lstStyle/>
        <a:p>
          <a:endParaRPr lang="en-US"/>
        </a:p>
      </dgm:t>
    </dgm:pt>
    <dgm:pt modelId="{345CA821-02D8-4FB3-808F-14AE86A74CE3}" type="sibTrans" cxnId="{4A31A41C-103C-40E0-8937-600CA19204D6}">
      <dgm:prSet/>
      <dgm:spPr/>
      <dgm:t>
        <a:bodyPr/>
        <a:lstStyle/>
        <a:p>
          <a:endParaRPr lang="en-US"/>
        </a:p>
      </dgm:t>
    </dgm:pt>
    <dgm:pt modelId="{5401BC06-FE15-4067-B7EF-C2D5732BB23B}" type="pres">
      <dgm:prSet presAssocID="{0DE2F7B0-21EF-4FF5-9E2A-0DE7E27C5FAD}" presName="Name0" presStyleCnt="0">
        <dgm:presLayoutVars>
          <dgm:dir/>
          <dgm:animLvl val="lvl"/>
          <dgm:resizeHandles/>
        </dgm:presLayoutVars>
      </dgm:prSet>
      <dgm:spPr/>
    </dgm:pt>
    <dgm:pt modelId="{20EC0F13-6EB1-4425-AB88-97442582612D}" type="pres">
      <dgm:prSet presAssocID="{56D8C55F-FE8A-4CA4-B099-8559AE329702}" presName="linNode" presStyleCnt="0"/>
      <dgm:spPr/>
    </dgm:pt>
    <dgm:pt modelId="{8FC6729D-BA97-4B06-ADE9-F7E9E5F5ED18}" type="pres">
      <dgm:prSet presAssocID="{56D8C55F-FE8A-4CA4-B099-8559AE329702}" presName="parentShp" presStyleLbl="node1" presStyleIdx="0" presStyleCnt="2">
        <dgm:presLayoutVars>
          <dgm:bulletEnabled val="1"/>
        </dgm:presLayoutVars>
      </dgm:prSet>
      <dgm:spPr/>
    </dgm:pt>
    <dgm:pt modelId="{BB047C73-3838-4829-A66A-301FE9C6B70D}" type="pres">
      <dgm:prSet presAssocID="{56D8C55F-FE8A-4CA4-B099-8559AE329702}" presName="childShp" presStyleLbl="bgAccFollowNode1" presStyleIdx="0" presStyleCnt="2">
        <dgm:presLayoutVars>
          <dgm:bulletEnabled val="1"/>
        </dgm:presLayoutVars>
      </dgm:prSet>
      <dgm:spPr/>
    </dgm:pt>
    <dgm:pt modelId="{53F2C233-DC1C-42A5-AA41-DCB4347904D9}" type="pres">
      <dgm:prSet presAssocID="{1F48FC0E-ABA2-4D10-8575-2249178E3102}" presName="spacing" presStyleCnt="0"/>
      <dgm:spPr/>
    </dgm:pt>
    <dgm:pt modelId="{919B10D5-7D24-4B2C-8FB5-4DA9F662857F}" type="pres">
      <dgm:prSet presAssocID="{F33F73A3-34E4-4CA2-A623-E688D6494664}" presName="linNode" presStyleCnt="0"/>
      <dgm:spPr/>
    </dgm:pt>
    <dgm:pt modelId="{C3B2356D-8FA7-4D2F-A6FB-19F5D9144224}" type="pres">
      <dgm:prSet presAssocID="{F33F73A3-34E4-4CA2-A623-E688D6494664}" presName="parentShp" presStyleLbl="node1" presStyleIdx="1" presStyleCnt="2">
        <dgm:presLayoutVars>
          <dgm:bulletEnabled val="1"/>
        </dgm:presLayoutVars>
      </dgm:prSet>
      <dgm:spPr/>
    </dgm:pt>
    <dgm:pt modelId="{52DE6E63-39E4-4C38-952A-7A3F795E14CC}" type="pres">
      <dgm:prSet presAssocID="{F33F73A3-34E4-4CA2-A623-E688D6494664}" presName="childShp" presStyleLbl="bgAccFollowNode1" presStyleIdx="1" presStyleCnt="2">
        <dgm:presLayoutVars>
          <dgm:bulletEnabled val="1"/>
        </dgm:presLayoutVars>
      </dgm:prSet>
      <dgm:spPr/>
    </dgm:pt>
  </dgm:ptLst>
  <dgm:cxnLst>
    <dgm:cxn modelId="{1BD8D414-74D1-4BCB-9927-1E66B3DA14B7}" srcId="{56D8C55F-FE8A-4CA4-B099-8559AE329702}" destId="{AA53A623-BCA0-4041-A0EE-6FF7597B83F8}" srcOrd="1" destOrd="0" parTransId="{4DA0F4C0-4735-41DF-83F3-74FE67CF74AA}" sibTransId="{F6E306C6-9294-474E-98EF-D70CA81874A3}"/>
    <dgm:cxn modelId="{D2388F17-8199-4ECB-B084-96D4A0F65948}" type="presOf" srcId="{E251C769-A80F-4323-8564-605D238864CC}" destId="{52DE6E63-39E4-4C38-952A-7A3F795E14CC}" srcOrd="0" destOrd="3" presId="urn:microsoft.com/office/officeart/2005/8/layout/vList6"/>
    <dgm:cxn modelId="{4A31A41C-103C-40E0-8937-600CA19204D6}" srcId="{F33F73A3-34E4-4CA2-A623-E688D6494664}" destId="{AC087D40-1C56-43C4-8B73-CE01FE90D654}" srcOrd="2" destOrd="0" parTransId="{9CF615D9-69AD-483E-A7FB-CD7A51387C77}" sibTransId="{345CA821-02D8-4FB3-808F-14AE86A74CE3}"/>
    <dgm:cxn modelId="{47011D21-C1FA-4403-B2F3-112C80078109}" srcId="{F33F73A3-34E4-4CA2-A623-E688D6494664}" destId="{E251C769-A80F-4323-8564-605D238864CC}" srcOrd="3" destOrd="0" parTransId="{71C9FDAB-AD3A-469E-8F19-D6CAB4E679FE}" sibTransId="{45A3DD62-DC9D-4F3E-A745-5447B940F66B}"/>
    <dgm:cxn modelId="{1F12EA26-491A-47E9-8D8D-D2DF09688021}" type="presOf" srcId="{AA53A623-BCA0-4041-A0EE-6FF7597B83F8}" destId="{BB047C73-3838-4829-A66A-301FE9C6B70D}" srcOrd="0" destOrd="1" presId="urn:microsoft.com/office/officeart/2005/8/layout/vList6"/>
    <dgm:cxn modelId="{9766732C-E010-4586-AC64-33B4E4C0A34F}" type="presOf" srcId="{0DE2F7B0-21EF-4FF5-9E2A-0DE7E27C5FAD}" destId="{5401BC06-FE15-4067-B7EF-C2D5732BB23B}" srcOrd="0" destOrd="0" presId="urn:microsoft.com/office/officeart/2005/8/layout/vList6"/>
    <dgm:cxn modelId="{A0934B3B-6587-44E5-AF35-9B87A6D3BA23}" type="presOf" srcId="{86E567F5-9926-43D8-9C5C-711A969E4421}" destId="{52DE6E63-39E4-4C38-952A-7A3F795E14CC}" srcOrd="0" destOrd="1" presId="urn:microsoft.com/office/officeart/2005/8/layout/vList6"/>
    <dgm:cxn modelId="{8355BD5B-77BA-4746-BA6D-2587EF32E24F}" type="presOf" srcId="{56D8C55F-FE8A-4CA4-B099-8559AE329702}" destId="{8FC6729D-BA97-4B06-ADE9-F7E9E5F5ED18}" srcOrd="0" destOrd="0" presId="urn:microsoft.com/office/officeart/2005/8/layout/vList6"/>
    <dgm:cxn modelId="{C19E9368-1C12-4692-A4D7-64E097046D3E}" srcId="{F33F73A3-34E4-4CA2-A623-E688D6494664}" destId="{AEF1C1AC-8E4D-4744-A436-158FD138CE40}" srcOrd="4" destOrd="0" parTransId="{1B75A74E-4DAA-4C57-B044-C2EEE1DB33F4}" sibTransId="{5AFD9B97-331E-4E1A-A3AA-9E095FCFFF17}"/>
    <dgm:cxn modelId="{CA23F974-1519-482E-9594-2B0238E37880}" srcId="{56D8C55F-FE8A-4CA4-B099-8559AE329702}" destId="{C5EECFCD-1D97-4901-882C-A2DE23B2DD58}" srcOrd="2" destOrd="0" parTransId="{840D8A29-B8E1-4155-8CC7-6D74B5C6DF99}" sibTransId="{61DB7D83-C153-4798-B0C5-35480A06EC54}"/>
    <dgm:cxn modelId="{26A1555A-8669-47D2-BB48-777C9BF3FCF3}" srcId="{F33F73A3-34E4-4CA2-A623-E688D6494664}" destId="{EF216B77-7EE8-41A3-89C5-185D137884E8}" srcOrd="0" destOrd="0" parTransId="{C9D87576-930A-41C2-9CB6-5421CDBC8344}" sibTransId="{31A1C67C-7AC7-4782-94C9-32359DDC2CB7}"/>
    <dgm:cxn modelId="{40561581-E665-4D37-9AF6-EB859B40C057}" type="presOf" srcId="{C5EECFCD-1D97-4901-882C-A2DE23B2DD58}" destId="{BB047C73-3838-4829-A66A-301FE9C6B70D}" srcOrd="0" destOrd="2" presId="urn:microsoft.com/office/officeart/2005/8/layout/vList6"/>
    <dgm:cxn modelId="{E2B72389-5E26-46DD-9C71-DD359EEC8B6B}" type="presOf" srcId="{AEF1C1AC-8E4D-4744-A436-158FD138CE40}" destId="{52DE6E63-39E4-4C38-952A-7A3F795E14CC}" srcOrd="0" destOrd="4" presId="urn:microsoft.com/office/officeart/2005/8/layout/vList6"/>
    <dgm:cxn modelId="{D51BD890-DA56-48F7-B7C0-B7119D9DD2AC}" type="presOf" srcId="{AC087D40-1C56-43C4-8B73-CE01FE90D654}" destId="{52DE6E63-39E4-4C38-952A-7A3F795E14CC}" srcOrd="0" destOrd="2" presId="urn:microsoft.com/office/officeart/2005/8/layout/vList6"/>
    <dgm:cxn modelId="{93E098B0-0E28-4072-B629-FC6A3926BC84}" srcId="{56D8C55F-FE8A-4CA4-B099-8559AE329702}" destId="{234C01B1-F3B8-4E53-BD9D-E0E4A17BA000}" srcOrd="0" destOrd="0" parTransId="{57A9084B-47E1-42EE-8DFD-0E24221BDC28}" sibTransId="{C19C7A5A-F960-4A7D-BDE7-402E21AA6C60}"/>
    <dgm:cxn modelId="{82A0F6CD-3F15-42D2-8FBB-1FAF99A22350}" srcId="{0DE2F7B0-21EF-4FF5-9E2A-0DE7E27C5FAD}" destId="{F33F73A3-34E4-4CA2-A623-E688D6494664}" srcOrd="1" destOrd="0" parTransId="{AD10AC2E-9ACD-49C9-BD2C-88AA39C83D28}" sibTransId="{E5FDE714-3D95-4E28-B9DD-B13F301A8FE9}"/>
    <dgm:cxn modelId="{2166CDCE-C31C-4D70-B2F3-6C311415CEE5}" type="presOf" srcId="{234C01B1-F3B8-4E53-BD9D-E0E4A17BA000}" destId="{BB047C73-3838-4829-A66A-301FE9C6B70D}" srcOrd="0" destOrd="0" presId="urn:microsoft.com/office/officeart/2005/8/layout/vList6"/>
    <dgm:cxn modelId="{0AFB20D0-88C1-42E0-AD6C-B02C4223EE49}" type="presOf" srcId="{F33F73A3-34E4-4CA2-A623-E688D6494664}" destId="{C3B2356D-8FA7-4D2F-A6FB-19F5D9144224}" srcOrd="0" destOrd="0" presId="urn:microsoft.com/office/officeart/2005/8/layout/vList6"/>
    <dgm:cxn modelId="{48CAD7D1-0511-42DF-B082-40ACCF382CF2}" srcId="{0DE2F7B0-21EF-4FF5-9E2A-0DE7E27C5FAD}" destId="{56D8C55F-FE8A-4CA4-B099-8559AE329702}" srcOrd="0" destOrd="0" parTransId="{DD697956-68F7-48DF-8D61-18C313E10E6C}" sibTransId="{1F48FC0E-ABA2-4D10-8575-2249178E3102}"/>
    <dgm:cxn modelId="{565957D8-1718-4F4B-8FE1-6E272511A3EA}" srcId="{F33F73A3-34E4-4CA2-A623-E688D6494664}" destId="{86E567F5-9926-43D8-9C5C-711A969E4421}" srcOrd="1" destOrd="0" parTransId="{9D74801C-BF98-4596-AA0E-CE8795024367}" sibTransId="{559A59D6-B112-47C2-9E9E-1E55F67F8196}"/>
    <dgm:cxn modelId="{92713CEE-C1BB-4AC8-96D0-A5E82886688D}" type="presOf" srcId="{EF216B77-7EE8-41A3-89C5-185D137884E8}" destId="{52DE6E63-39E4-4C38-952A-7A3F795E14CC}" srcOrd="0" destOrd="0" presId="urn:microsoft.com/office/officeart/2005/8/layout/vList6"/>
    <dgm:cxn modelId="{1B8C712B-364A-403E-90C6-A76CAF7C1086}" type="presParOf" srcId="{5401BC06-FE15-4067-B7EF-C2D5732BB23B}" destId="{20EC0F13-6EB1-4425-AB88-97442582612D}" srcOrd="0" destOrd="0" presId="urn:microsoft.com/office/officeart/2005/8/layout/vList6"/>
    <dgm:cxn modelId="{A5AA1A69-99E3-4017-A941-DE9D03D96583}" type="presParOf" srcId="{20EC0F13-6EB1-4425-AB88-97442582612D}" destId="{8FC6729D-BA97-4B06-ADE9-F7E9E5F5ED18}" srcOrd="0" destOrd="0" presId="urn:microsoft.com/office/officeart/2005/8/layout/vList6"/>
    <dgm:cxn modelId="{AB04BEEE-9675-467E-90F1-C7E830E6CBCF}" type="presParOf" srcId="{20EC0F13-6EB1-4425-AB88-97442582612D}" destId="{BB047C73-3838-4829-A66A-301FE9C6B70D}" srcOrd="1" destOrd="0" presId="urn:microsoft.com/office/officeart/2005/8/layout/vList6"/>
    <dgm:cxn modelId="{89845590-3D86-495F-8261-25C8AB518BD7}" type="presParOf" srcId="{5401BC06-FE15-4067-B7EF-C2D5732BB23B}" destId="{53F2C233-DC1C-42A5-AA41-DCB4347904D9}" srcOrd="1" destOrd="0" presId="urn:microsoft.com/office/officeart/2005/8/layout/vList6"/>
    <dgm:cxn modelId="{E2FA9E17-30C7-4512-A60A-5C738FECEAD4}" type="presParOf" srcId="{5401BC06-FE15-4067-B7EF-C2D5732BB23B}" destId="{919B10D5-7D24-4B2C-8FB5-4DA9F662857F}" srcOrd="2" destOrd="0" presId="urn:microsoft.com/office/officeart/2005/8/layout/vList6"/>
    <dgm:cxn modelId="{A5BC89EB-A844-458A-8931-D833F91A21B4}" type="presParOf" srcId="{919B10D5-7D24-4B2C-8FB5-4DA9F662857F}" destId="{C3B2356D-8FA7-4D2F-A6FB-19F5D9144224}" srcOrd="0" destOrd="0" presId="urn:microsoft.com/office/officeart/2005/8/layout/vList6"/>
    <dgm:cxn modelId="{B99A0F6F-7F5E-453D-880E-D3413E33180D}" type="presParOf" srcId="{919B10D5-7D24-4B2C-8FB5-4DA9F662857F}" destId="{52DE6E63-39E4-4C38-952A-7A3F795E14CC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047C73-3838-4829-A66A-301FE9C6B70D}">
      <dsp:nvSpPr>
        <dsp:cNvPr id="0" name=""/>
        <dsp:cNvSpPr/>
      </dsp:nvSpPr>
      <dsp:spPr>
        <a:xfrm>
          <a:off x="2250440" y="593"/>
          <a:ext cx="3375660" cy="231567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latin typeface="Calibri Light" panose="020F0302020204030204"/>
            </a:rPr>
            <a:t>25% of NATA Dues = $11,908.52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latin typeface="Calibri Light" panose="020F0302020204030204"/>
            </a:rPr>
            <a:t>IATS Annual Mtg Reg = $5,105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latin typeface="Calibri Light" panose="020F0302020204030204"/>
            </a:rPr>
            <a:t>IATS Sponsors = $2,400</a:t>
          </a:r>
          <a:endParaRPr lang="en-US" sz="1800" kern="1200" dirty="0"/>
        </a:p>
      </dsp:txBody>
      <dsp:txXfrm>
        <a:off x="2250440" y="290052"/>
        <a:ext cx="2507283" cy="1736754"/>
      </dsp:txXfrm>
    </dsp:sp>
    <dsp:sp modelId="{8FC6729D-BA97-4B06-ADE9-F7E9E5F5ED18}">
      <dsp:nvSpPr>
        <dsp:cNvPr id="0" name=""/>
        <dsp:cNvSpPr/>
      </dsp:nvSpPr>
      <dsp:spPr>
        <a:xfrm>
          <a:off x="0" y="593"/>
          <a:ext cx="2250440" cy="23156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0" lvl="0" indent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>
              <a:latin typeface="Calibri Light" panose="020F0302020204030204"/>
            </a:rPr>
            <a:t>Total Income</a:t>
          </a:r>
        </a:p>
        <a:p>
          <a:pPr marL="0" lvl="0" indent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>
              <a:latin typeface="Calibri Light" panose="020F0302020204030204"/>
            </a:rPr>
            <a:t>$22,647.95</a:t>
          </a:r>
          <a:endParaRPr lang="en-US" sz="3100" kern="1200" dirty="0"/>
        </a:p>
      </dsp:txBody>
      <dsp:txXfrm>
        <a:off x="109857" y="110450"/>
        <a:ext cx="2030726" cy="2095958"/>
      </dsp:txXfrm>
    </dsp:sp>
    <dsp:sp modelId="{52DE6E63-39E4-4C38-952A-7A3F795E14CC}">
      <dsp:nvSpPr>
        <dsp:cNvPr id="0" name=""/>
        <dsp:cNvSpPr/>
      </dsp:nvSpPr>
      <dsp:spPr>
        <a:xfrm>
          <a:off x="2250440" y="2547833"/>
          <a:ext cx="3375660" cy="231567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latin typeface="Calibri Light" panose="020F0302020204030204"/>
            </a:rPr>
            <a:t>Lobbyist = $10,010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latin typeface="Calibri Light" panose="020F0302020204030204"/>
            </a:rPr>
            <a:t>Annual Mtg = $5,910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latin typeface="Calibri Light" panose="020F0302020204030204"/>
            </a:rPr>
            <a:t>Scholarships/Grants = $3,187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latin typeface="Calibri Light" panose="020F0302020204030204"/>
            </a:rPr>
            <a:t>Committees = $1,107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latin typeface="Calibri Light" panose="020F0302020204030204"/>
            </a:rPr>
            <a:t>Operational = $2,000</a:t>
          </a:r>
        </a:p>
      </dsp:txBody>
      <dsp:txXfrm>
        <a:off x="2250440" y="2837292"/>
        <a:ext cx="2507283" cy="1736754"/>
      </dsp:txXfrm>
    </dsp:sp>
    <dsp:sp modelId="{C3B2356D-8FA7-4D2F-A6FB-19F5D9144224}">
      <dsp:nvSpPr>
        <dsp:cNvPr id="0" name=""/>
        <dsp:cNvSpPr/>
      </dsp:nvSpPr>
      <dsp:spPr>
        <a:xfrm>
          <a:off x="0" y="2547833"/>
          <a:ext cx="2250440" cy="23156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>
              <a:latin typeface="Calibri Light" panose="020F0302020204030204"/>
            </a:rPr>
            <a:t>Total Expenses $23,283.06</a:t>
          </a:r>
          <a:endParaRPr lang="en-US" sz="3100" kern="1200" dirty="0"/>
        </a:p>
      </dsp:txBody>
      <dsp:txXfrm>
        <a:off x="109857" y="2657690"/>
        <a:ext cx="2030726" cy="20959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92354A-B33F-8B46-801D-FA848946B889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E1930-45E4-AA46-84E1-89BB9F597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82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9E1930-45E4-AA46-84E1-89BB9F597E4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171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F1C5CE-222C-4659-9A99-B99FC42AF6E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026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AF6DB-3D20-B484-1CDF-0D89919A60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CB4630-16A5-A670-26EB-E314E80E1D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C9FF14-F19F-807E-5B6E-DCCC647CC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5533A-52C4-7A40-810B-C31DFA75600E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0ED5F5-EDB9-407C-71A4-DFE38AC3F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A23DF-F119-3A7E-F403-345C7C278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3C217-A6E8-454C-9359-CCC8C645F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017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6D1B3-1CA3-0131-58B8-BF5082506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58D007-AC50-DA32-0599-56F7315DC5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0C8F23-9928-7B7C-0200-C5B2B519B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5533A-52C4-7A40-810B-C31DFA75600E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6C43B-BC97-1AC1-B91D-B5FAEA121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B54397-49E2-ADFD-77CD-E3D969367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3C217-A6E8-454C-9359-CCC8C645F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337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7F7176-89EE-8519-8A7A-09055DCF71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911139-72BF-7713-C76B-10A24563A2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7ABBC0-6F8E-F43A-A954-AA2B91A3D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5533A-52C4-7A40-810B-C31DFA75600E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3E2C05-6C4E-4688-B5F7-3F4F83ADC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C2BF74-5BC6-75B5-8A77-EE25C4F79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3C217-A6E8-454C-9359-CCC8C645F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697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EA8ED-76DD-4C62-8257-2614F3DE5F9A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FCE5A-7EE0-41B4-904D-853C7214F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7512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EA8ED-76DD-4C62-8257-2614F3DE5F9A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FCE5A-7EE0-41B4-904D-853C7214F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3476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062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pPr/>
              <a:t>4/11/2024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871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pPr/>
              <a:t>4/11/2024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2432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902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17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632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8F6E9-2EBD-3928-6528-96850A393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F24D6-E575-0F92-D2D5-4D8EB70E1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122737-0059-1F40-047E-4B7F7951B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5533A-52C4-7A40-810B-C31DFA75600E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17B989-4806-EA79-CB8F-14D93973E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D50E66-EA36-D1FB-32B8-863976282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3C217-A6E8-454C-9359-CCC8C645F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8668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278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633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832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EE38E-03F5-33D5-6608-014CB38BA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D007F6-55DA-74A1-EBC9-042C5BB2A0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FCB56C-FCA6-FCF7-BFF2-B44928482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5533A-52C4-7A40-810B-C31DFA75600E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E8FCEB-6E33-3630-62C3-99A39C418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46964-C1D6-2C80-B9A7-C6C6EFB64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3C217-A6E8-454C-9359-CCC8C645F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26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0C9E9-D6BC-98EB-76BC-0F381BB9A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E5084-602D-D0E2-BD66-AD645B4CA5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3ECB78-DE04-C992-1176-9009A810B6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B0BC3E-D15D-3E32-D484-D81FC6200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5533A-52C4-7A40-810B-C31DFA75600E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FC2802-6E95-80E2-0327-6006DF625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8C7055-C912-0E09-91C1-C62056886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3C217-A6E8-454C-9359-CCC8C645F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237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91ECF-6A8B-DC47-B07B-974E07F2B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C45EF6-2287-B99C-4CA7-69B7B82FD1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263EE6-1BEF-F1F9-2476-A33BEDED18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29DA9C-806E-3922-8894-2C3FD5BA91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0CFF21-640E-1537-D9D0-1E6AEB4FE6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B64783-8A53-AD31-E09F-2FC6E21EE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5533A-52C4-7A40-810B-C31DFA75600E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1D54E6-61D2-9E76-5965-8B6E59DA9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03667C-1F1B-513B-2627-49215327D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3C217-A6E8-454C-9359-CCC8C645F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634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AB011-4205-9EAF-A5B5-3FFE9542D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FCDB6F-3148-7F71-24D2-D2B5F9F1E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5533A-52C4-7A40-810B-C31DFA75600E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54F57C-9F1A-6C6C-2934-0B17FA8E1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282CFA-BC40-3F53-5B1C-112B15FCF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3C217-A6E8-454C-9359-CCC8C645F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481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F31F79-4487-E14C-23BA-EEFE39C84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5533A-52C4-7A40-810B-C31DFA75600E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A45F64-D755-86E5-A364-0F1E23475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508777-C6EE-F15F-53AC-E4786131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3C217-A6E8-454C-9359-CCC8C645F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526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FECBB-865B-0B4B-B6BE-5C88AC806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E4C16-39FB-1456-B4F9-8A201BF45A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0B4936-9FF2-ADDB-A247-F53EB2D625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7FA71F-5A9A-B701-2ED1-F38668362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5533A-52C4-7A40-810B-C31DFA75600E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61EAC0-B0C1-D7B9-4B70-FC2D0FA9A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B46502-60C9-9073-986E-F1E0A15CD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3C217-A6E8-454C-9359-CCC8C645F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473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A7A5D-4F1B-8228-0B5D-F1DDCA3E2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537B72-D5A1-0925-D6BA-77C25DB9C3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2CD97D-63C6-9AFE-8E2D-8683B166FC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667B58-97F1-FAC3-84F6-709623CA4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5533A-52C4-7A40-810B-C31DFA75600E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14159F-9E9D-4BCA-A6DC-37C8BF6D5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507D9A-6D6C-F2AC-46FF-43ADBAF1F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3C217-A6E8-454C-9359-CCC8C645F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003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F25790-98FD-979A-075A-21DCB5EFB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27791D-1C64-7CC6-64C1-7D27299421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189C6-EB5D-CF38-6F1B-4A9AD185B2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5533A-52C4-7A40-810B-C31DFA75600E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6F58E-752C-2843-57A3-92EDD70ED2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5898C3-CF5D-A846-F5FF-792437A4D7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3C217-A6E8-454C-9359-CCC8C645F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286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EA8ED-76DD-4C62-8257-2614F3DE5F9A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FCE5A-7EE0-41B4-904D-853C7214F24E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ACF9397-4F9E-4227-ABAB-72BFF90302AB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51791" y="4716770"/>
            <a:ext cx="1999591" cy="2004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135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iats.scholarships@gmail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7ABF4-7CA6-009F-9D8B-2E2C8B641C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IATS Committee Updates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CD6873-D343-C044-6733-4084970AE7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687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AF396-234A-BD12-0BE1-7713FC137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34686"/>
            <a:ext cx="9948285" cy="1124527"/>
          </a:xfrm>
        </p:spPr>
        <p:txBody>
          <a:bodyPr>
            <a:noAutofit/>
          </a:bodyPr>
          <a:lstStyle/>
          <a:p>
            <a:r>
              <a:rPr lang="en-US" sz="4400" b="1" dirty="0"/>
              <a:t>Student Leadership Council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7752F6-8B44-17F1-6220-9EE889845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7196" y="1964160"/>
            <a:ext cx="6583363" cy="3413414"/>
          </a:xfrm>
        </p:spPr>
        <p:txBody>
          <a:bodyPr>
            <a:normAutofit/>
          </a:bodyPr>
          <a:lstStyle/>
          <a:p>
            <a:r>
              <a:rPr lang="en-US" sz="2900" b="1" dirty="0">
                <a:solidFill>
                  <a:srgbClr val="0070C0"/>
                </a:solidFill>
              </a:rPr>
              <a:t>News/Changes in 2023-24</a:t>
            </a:r>
          </a:p>
          <a:p>
            <a:pPr lvl="1"/>
            <a:r>
              <a:rPr lang="en-US" sz="2500" dirty="0">
                <a:solidFill>
                  <a:srgbClr val="0070C0"/>
                </a:solidFill>
              </a:rPr>
              <a:t>Iowa and Iowa State students won state quiz bowl – Congrats to Iowa State on advancing to the </a:t>
            </a:r>
            <a:r>
              <a:rPr lang="en-US" sz="2500">
                <a:solidFill>
                  <a:srgbClr val="0070C0"/>
                </a:solidFill>
              </a:rPr>
              <a:t>national competition.</a:t>
            </a:r>
            <a:endParaRPr lang="en-US" sz="2500" dirty="0">
              <a:solidFill>
                <a:srgbClr val="0070C0"/>
              </a:solidFill>
            </a:endParaRPr>
          </a:p>
          <a:p>
            <a:pPr lvl="1"/>
            <a:r>
              <a:rPr lang="en-US" sz="2500" dirty="0">
                <a:solidFill>
                  <a:srgbClr val="0070C0"/>
                </a:solidFill>
              </a:rPr>
              <a:t>Leaders for next year elected.</a:t>
            </a:r>
          </a:p>
          <a:p>
            <a:pPr lvl="1"/>
            <a:endParaRPr lang="en-US" sz="2500" dirty="0">
              <a:solidFill>
                <a:srgbClr val="0070C0"/>
              </a:solidFill>
            </a:endParaRPr>
          </a:p>
          <a:p>
            <a:r>
              <a:rPr lang="en-US" sz="2900" b="1" dirty="0">
                <a:solidFill>
                  <a:srgbClr val="0070C0"/>
                </a:solidFill>
              </a:rPr>
              <a:t>Requests</a:t>
            </a:r>
          </a:p>
          <a:p>
            <a:pPr lvl="1"/>
            <a:r>
              <a:rPr lang="en-US" sz="2500" dirty="0">
                <a:solidFill>
                  <a:srgbClr val="0070C0"/>
                </a:solidFill>
              </a:rPr>
              <a:t>None currently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573790" y="1964160"/>
            <a:ext cx="3932237" cy="3413414"/>
          </a:xfrm>
        </p:spPr>
        <p:txBody>
          <a:bodyPr>
            <a:normAutofit fontScale="92500"/>
          </a:bodyPr>
          <a:lstStyle/>
          <a:p>
            <a:r>
              <a:rPr lang="en-US" sz="2700" b="1" dirty="0">
                <a:solidFill>
                  <a:srgbClr val="0070C0"/>
                </a:solidFill>
              </a:rPr>
              <a:t>Committee Members:</a:t>
            </a:r>
          </a:p>
          <a:p>
            <a:r>
              <a:rPr lang="en-US" sz="2500" dirty="0">
                <a:solidFill>
                  <a:srgbClr val="0070C0"/>
                </a:solidFill>
              </a:rPr>
              <a:t>Megan Brady, Mentor</a:t>
            </a:r>
          </a:p>
          <a:p>
            <a:r>
              <a:rPr lang="en-US" sz="2500" dirty="0">
                <a:solidFill>
                  <a:srgbClr val="0070C0"/>
                </a:solidFill>
              </a:rPr>
              <a:t>President – Caitlin Farrell, </a:t>
            </a:r>
            <a:r>
              <a:rPr lang="en-US" sz="2500" dirty="0" err="1">
                <a:solidFill>
                  <a:srgbClr val="0070C0"/>
                </a:solidFill>
              </a:rPr>
              <a:t>Loras</a:t>
            </a:r>
            <a:endParaRPr lang="en-US" sz="2500" dirty="0">
              <a:solidFill>
                <a:srgbClr val="0070C0"/>
              </a:solidFill>
            </a:endParaRPr>
          </a:p>
          <a:p>
            <a:r>
              <a:rPr lang="en-US" sz="2500" dirty="0">
                <a:solidFill>
                  <a:srgbClr val="0070C0"/>
                </a:solidFill>
              </a:rPr>
              <a:t>VP – Faye Witkowski – ISU</a:t>
            </a:r>
          </a:p>
          <a:p>
            <a:r>
              <a:rPr lang="en-US" sz="2500" dirty="0">
                <a:solidFill>
                  <a:srgbClr val="0070C0"/>
                </a:solidFill>
              </a:rPr>
              <a:t>Treasurer – Amanda Williams, </a:t>
            </a:r>
            <a:r>
              <a:rPr lang="en-US" sz="2500" dirty="0" err="1">
                <a:solidFill>
                  <a:srgbClr val="0070C0"/>
                </a:solidFill>
              </a:rPr>
              <a:t>Loras</a:t>
            </a:r>
            <a:endParaRPr lang="en-US" sz="2500" dirty="0">
              <a:solidFill>
                <a:srgbClr val="0070C0"/>
              </a:solidFill>
            </a:endParaRPr>
          </a:p>
          <a:p>
            <a:r>
              <a:rPr lang="en-US" sz="2500" dirty="0">
                <a:solidFill>
                  <a:srgbClr val="0070C0"/>
                </a:solidFill>
              </a:rPr>
              <a:t>Secretary – Elizabeth Sutton Mason, Iowa</a:t>
            </a:r>
          </a:p>
          <a:p>
            <a:endParaRPr lang="en-US" sz="2500" dirty="0">
              <a:solidFill>
                <a:srgbClr val="0070C0"/>
              </a:solidFill>
            </a:endParaRP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D7207A8-B2E2-1FA2-F9B5-9235A5B4C76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939" y="5033478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355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5E4E2-AF45-6843-8120-8BA488485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/>
              <a:t>Iowa Athletic Training Society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3BFF0-8AC4-76EA-30D7-CC1D55FD57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9293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5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sz="4400" dirty="0">
                <a:solidFill>
                  <a:srgbClr val="0070C0"/>
                </a:solidFill>
              </a:rPr>
              <a:t>Business Meeting</a:t>
            </a:r>
          </a:p>
          <a:p>
            <a:pPr marL="0" indent="0" algn="ctr">
              <a:buNone/>
            </a:pPr>
            <a:r>
              <a:rPr lang="en-US" sz="4400" dirty="0">
                <a:solidFill>
                  <a:srgbClr val="0070C0"/>
                </a:solidFill>
              </a:rPr>
              <a:t>April 2024</a:t>
            </a:r>
          </a:p>
          <a:p>
            <a:pPr marL="0" indent="0" algn="ctr">
              <a:buNone/>
            </a:pPr>
            <a:r>
              <a:rPr lang="en-US" sz="4400" dirty="0">
                <a:solidFill>
                  <a:srgbClr val="0070C0"/>
                </a:solidFill>
              </a:rPr>
              <a:t>IATS Annual Meeting</a:t>
            </a:r>
          </a:p>
          <a:p>
            <a:pPr marL="0" indent="0" algn="ctr">
              <a:buNone/>
            </a:pPr>
            <a:r>
              <a:rPr lang="en-US" sz="4400" dirty="0">
                <a:solidFill>
                  <a:srgbClr val="0070C0"/>
                </a:solidFill>
              </a:rPr>
              <a:t>West Des Moines, IA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6E1B14-5E33-D110-5E96-566A2031ADA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939" y="5033478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360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D3444-6C33-F416-400A-01BC28962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/>
              <a:t>Past-President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2EB02-CC9C-5D1C-F825-CCF34C1AEF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70484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Accomplishments of the Past 2 Years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Internally</a:t>
            </a:r>
          </a:p>
          <a:p>
            <a:pPr lvl="2"/>
            <a:r>
              <a:rPr lang="en-US" dirty="0">
                <a:solidFill>
                  <a:srgbClr val="0070C0"/>
                </a:solidFill>
              </a:rPr>
              <a:t>Reformatted/Reorganized essential IATS documents</a:t>
            </a:r>
          </a:p>
          <a:p>
            <a:pPr lvl="2"/>
            <a:r>
              <a:rPr lang="en-US" dirty="0">
                <a:solidFill>
                  <a:srgbClr val="0070C0"/>
                </a:solidFill>
              </a:rPr>
              <a:t>Reorganization of IATS structure and functions</a:t>
            </a:r>
          </a:p>
          <a:p>
            <a:pPr lvl="2"/>
            <a:r>
              <a:rPr lang="en-US" dirty="0">
                <a:solidFill>
                  <a:srgbClr val="0070C0"/>
                </a:solidFill>
              </a:rPr>
              <a:t>Revised IATS Mission and Vision statements and organizational Values</a:t>
            </a:r>
          </a:p>
          <a:p>
            <a:pPr lvl="2"/>
            <a:endParaRPr lang="en-US" dirty="0">
              <a:solidFill>
                <a:srgbClr val="0070C0"/>
              </a:solidFill>
            </a:endParaRPr>
          </a:p>
          <a:p>
            <a:pPr lvl="1"/>
            <a:r>
              <a:rPr lang="en-US" dirty="0">
                <a:solidFill>
                  <a:srgbClr val="0070C0"/>
                </a:solidFill>
              </a:rPr>
              <a:t>Externally</a:t>
            </a:r>
          </a:p>
          <a:p>
            <a:pPr lvl="2"/>
            <a:r>
              <a:rPr lang="en-US" dirty="0">
                <a:solidFill>
                  <a:srgbClr val="0070C0"/>
                </a:solidFill>
              </a:rPr>
              <a:t>Initial work on future legislation</a:t>
            </a:r>
          </a:p>
          <a:p>
            <a:pPr lvl="3"/>
            <a:r>
              <a:rPr lang="en-US" dirty="0">
                <a:solidFill>
                  <a:srgbClr val="0070C0"/>
                </a:solidFill>
              </a:rPr>
              <a:t>School district emergency planning</a:t>
            </a:r>
          </a:p>
          <a:p>
            <a:pPr lvl="3"/>
            <a:r>
              <a:rPr lang="en-US" dirty="0">
                <a:solidFill>
                  <a:srgbClr val="0070C0"/>
                </a:solidFill>
              </a:rPr>
              <a:t>Communicating with stakeholders regarding future endeavors</a:t>
            </a:r>
          </a:p>
          <a:p>
            <a:pPr lvl="2"/>
            <a:r>
              <a:rPr lang="en-US" dirty="0">
                <a:solidFill>
                  <a:srgbClr val="0070C0"/>
                </a:solidFill>
              </a:rPr>
              <a:t>Defended state licensure board and AT license</a:t>
            </a:r>
          </a:p>
          <a:p>
            <a:pPr lvl="2"/>
            <a:r>
              <a:rPr lang="en-US" dirty="0">
                <a:solidFill>
                  <a:srgbClr val="0070C0"/>
                </a:solidFill>
              </a:rPr>
              <a:t>Defended for the protection of Iowa high school athletes</a:t>
            </a:r>
          </a:p>
          <a:p>
            <a:pPr lvl="3"/>
            <a:r>
              <a:rPr lang="en-US" dirty="0">
                <a:solidFill>
                  <a:srgbClr val="0070C0"/>
                </a:solidFill>
              </a:rPr>
              <a:t>Coaches’ education and training bills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5B17100-03D7-F1D9-3A2C-FAB18A90D58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939" y="5033478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7888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70472-534D-0D39-7378-B3D432D20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/>
              <a:t>Thank </a:t>
            </a:r>
            <a:r>
              <a:rPr lang="en-US" sz="6600" b="1" dirty="0" err="1"/>
              <a:t>Yous</a:t>
            </a:r>
            <a:endParaRPr lang="en-US" sz="6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E2ACA0-4547-47FA-B65C-939DE4E9A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Thanks go to a great Executive Committee and group of committee chairs that continue to evolve. 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0070C0"/>
                </a:solidFill>
              </a:rPr>
              <a:t>Appreciate the confidence and opportunity to represent the organization for the past 2 years.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5EDCF48-C228-8BD7-FEAF-17575C9640A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939" y="5033478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1730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35390-E5A3-2D9F-4AB9-281EA17FB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First Thoughts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57A84-C5E4-BCBF-A328-64CF7F165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Thanks to Past-Presidents Miller, Viel, Floy, and Neu</a:t>
            </a:r>
          </a:p>
          <a:p>
            <a:r>
              <a:rPr lang="en-US" dirty="0"/>
              <a:t>Thanks to those I learned about professional service from</a:t>
            </a:r>
          </a:p>
          <a:p>
            <a:r>
              <a:rPr lang="en-US" dirty="0"/>
              <a:t>Be very careful when you start down a professional service path</a:t>
            </a:r>
          </a:p>
          <a:p>
            <a:r>
              <a:rPr lang="en-US" dirty="0"/>
              <a:t>Much more later this afternoon</a:t>
            </a:r>
          </a:p>
        </p:txBody>
      </p:sp>
      <p:pic>
        <p:nvPicPr>
          <p:cNvPr id="1026" name="Picture 2" descr="MAATA Hall of Fame Members – MAATA ...">
            <a:extLst>
              <a:ext uri="{FF2B5EF4-FFF2-40B4-BE49-F238E27FC236}">
                <a16:creationId xmlns:a16="http://schemas.microsoft.com/office/drawing/2014/main" id="{E6848F8C-1B9E-5D91-C31A-D1A3943905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8037" y="3785835"/>
            <a:ext cx="1954279" cy="2947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Jennie Sertterh | Iowa Athletics ...">
            <a:extLst>
              <a:ext uri="{FF2B5EF4-FFF2-40B4-BE49-F238E27FC236}">
                <a16:creationId xmlns:a16="http://schemas.microsoft.com/office/drawing/2014/main" id="{82964E31-1446-ACBE-005C-791313EC5F0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63" r="16348"/>
          <a:stretch/>
        </p:blipFill>
        <p:spPr bwMode="auto">
          <a:xfrm>
            <a:off x="9858603" y="3785834"/>
            <a:ext cx="2134535" cy="2936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Mark Coberley - Associate AD/Sports ...">
            <a:extLst>
              <a:ext uri="{FF2B5EF4-FFF2-40B4-BE49-F238E27FC236}">
                <a16:creationId xmlns:a16="http://schemas.microsoft.com/office/drawing/2014/main" id="{5434F418-2174-0531-4F02-B811ABCB25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1912" y="3785835"/>
            <a:ext cx="2134535" cy="2936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8459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BB70B-B09B-5837-3D1C-79A7CFBC7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/>
              <a:t>Special Introductions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DFB5A-7BF1-DAF4-9EAA-FE1BBBDB14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4906"/>
            <a:ext cx="10515600" cy="5205489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NATA Hall of Famers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Frank Mann, Charles Randall, Kent </a:t>
            </a:r>
            <a:r>
              <a:rPr lang="en-US" dirty="0" err="1">
                <a:solidFill>
                  <a:srgbClr val="0070C0"/>
                </a:solidFill>
              </a:rPr>
              <a:t>Falb</a:t>
            </a:r>
            <a:r>
              <a:rPr lang="en-US" dirty="0">
                <a:solidFill>
                  <a:srgbClr val="0070C0"/>
                </a:solidFill>
              </a:rPr>
              <a:t>, Larry </a:t>
            </a:r>
            <a:r>
              <a:rPr lang="en-US" dirty="0" err="1">
                <a:solidFill>
                  <a:srgbClr val="0070C0"/>
                </a:solidFill>
              </a:rPr>
              <a:t>Leverenz</a:t>
            </a:r>
            <a:r>
              <a:rPr lang="en-US">
                <a:solidFill>
                  <a:srgbClr val="0070C0"/>
                </a:solidFill>
              </a:rPr>
              <a:t>, Terry </a:t>
            </a:r>
            <a:r>
              <a:rPr lang="en-US" dirty="0">
                <a:solidFill>
                  <a:srgbClr val="0070C0"/>
                </a:solidFill>
              </a:rPr>
              <a:t>Noonan, Mark Coberley</a:t>
            </a:r>
          </a:p>
          <a:p>
            <a:r>
              <a:rPr lang="en-US" dirty="0">
                <a:solidFill>
                  <a:srgbClr val="0070C0"/>
                </a:solidFill>
              </a:rPr>
              <a:t>MAATA Hall of Famers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Doug West, Diane Bartholomew, Mark Coberley, Stephen </a:t>
            </a:r>
            <a:r>
              <a:rPr lang="en-US" dirty="0" err="1">
                <a:solidFill>
                  <a:srgbClr val="0070C0"/>
                </a:solidFill>
              </a:rPr>
              <a:t>Knoche</a:t>
            </a:r>
            <a:r>
              <a:rPr lang="en-US" dirty="0">
                <a:solidFill>
                  <a:srgbClr val="0070C0"/>
                </a:solidFill>
              </a:rPr>
              <a:t>, John Roslien, Terry Noonan, Ed Crowley, &amp; Dan Foster</a:t>
            </a:r>
          </a:p>
          <a:p>
            <a:r>
              <a:rPr lang="en-US" dirty="0">
                <a:solidFill>
                  <a:srgbClr val="0070C0"/>
                </a:solidFill>
              </a:rPr>
              <a:t>IATS Hall of Honor Inductees</a:t>
            </a:r>
          </a:p>
          <a:p>
            <a:pPr lvl="1"/>
            <a:r>
              <a:rPr lang="en-US" sz="2000" dirty="0">
                <a:solidFill>
                  <a:srgbClr val="0070C0"/>
                </a:solidFill>
              </a:rPr>
              <a:t>Mary Meier, Eric Knudson, Troy Kleese, Jill White, Kurt Flathers, Jennifer McHenry, Diane Bartholomew, Doug West, Mark Coberley, Marty Anderegg, Steve </a:t>
            </a:r>
            <a:r>
              <a:rPr lang="en-US" sz="2000" dirty="0" err="1">
                <a:solidFill>
                  <a:srgbClr val="0070C0"/>
                </a:solidFill>
              </a:rPr>
              <a:t>Knoche</a:t>
            </a:r>
            <a:r>
              <a:rPr lang="en-US" sz="2000" dirty="0">
                <a:solidFill>
                  <a:srgbClr val="0070C0"/>
                </a:solidFill>
              </a:rPr>
              <a:t>, Alan Beste, John </a:t>
            </a:r>
            <a:r>
              <a:rPr lang="en-US" sz="2000" dirty="0" err="1">
                <a:solidFill>
                  <a:srgbClr val="0070C0"/>
                </a:solidFill>
              </a:rPr>
              <a:t>Strief</a:t>
            </a:r>
            <a:r>
              <a:rPr lang="en-US" sz="2000" dirty="0">
                <a:solidFill>
                  <a:srgbClr val="0070C0"/>
                </a:solidFill>
              </a:rPr>
              <a:t>, Paul Flynn, Betty Hoff, John Roslien, Shaun McCarthy, Terry Noonan, Warren </a:t>
            </a:r>
            <a:r>
              <a:rPr lang="en-US" sz="2000" dirty="0" err="1">
                <a:solidFill>
                  <a:srgbClr val="0070C0"/>
                </a:solidFill>
              </a:rPr>
              <a:t>Ariail</a:t>
            </a:r>
            <a:r>
              <a:rPr lang="en-US" sz="2000" dirty="0">
                <a:solidFill>
                  <a:srgbClr val="0070C0"/>
                </a:solidFill>
              </a:rPr>
              <a:t>, Ed Crowley, Arthur Dickinson, Roger </a:t>
            </a:r>
            <a:r>
              <a:rPr lang="en-US" sz="2000" dirty="0" err="1">
                <a:solidFill>
                  <a:srgbClr val="0070C0"/>
                </a:solidFill>
              </a:rPr>
              <a:t>Egland</a:t>
            </a:r>
            <a:r>
              <a:rPr lang="en-US" sz="2000" dirty="0">
                <a:solidFill>
                  <a:srgbClr val="0070C0"/>
                </a:solidFill>
              </a:rPr>
              <a:t>, Dan Foster, Charles Randall, Reggie Speak</a:t>
            </a:r>
          </a:p>
          <a:p>
            <a:r>
              <a:rPr lang="en-US" dirty="0">
                <a:solidFill>
                  <a:srgbClr val="0070C0"/>
                </a:solidFill>
              </a:rPr>
              <a:t>Yearly Award Winners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Rihanna </a:t>
            </a:r>
            <a:r>
              <a:rPr lang="en-US" dirty="0" err="1">
                <a:solidFill>
                  <a:srgbClr val="0070C0"/>
                </a:solidFill>
              </a:rPr>
              <a:t>Freiburger</a:t>
            </a:r>
            <a:r>
              <a:rPr lang="en-US" dirty="0">
                <a:solidFill>
                  <a:srgbClr val="0070C0"/>
                </a:solidFill>
              </a:rPr>
              <a:t> (Career Advancement Committee National Distinction Award)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Sean Rogers (MAATA Young Professional Award of Distinction) </a:t>
            </a:r>
          </a:p>
          <a:p>
            <a:r>
              <a:rPr lang="en-US" dirty="0">
                <a:solidFill>
                  <a:srgbClr val="0070C0"/>
                </a:solidFill>
              </a:rPr>
              <a:t>Quiz Bowl</a:t>
            </a:r>
          </a:p>
          <a:p>
            <a:pPr lvl="1"/>
            <a:r>
              <a:rPr lang="en-US" sz="2000" dirty="0">
                <a:solidFill>
                  <a:srgbClr val="0070C0"/>
                </a:solidFill>
              </a:rPr>
              <a:t>Iowa State University (1</a:t>
            </a:r>
            <a:r>
              <a:rPr lang="en-US" sz="2000" baseline="30000" dirty="0">
                <a:solidFill>
                  <a:srgbClr val="0070C0"/>
                </a:solidFill>
              </a:rPr>
              <a:t>st</a:t>
            </a:r>
            <a:r>
              <a:rPr lang="en-US" sz="2000" dirty="0">
                <a:solidFill>
                  <a:srgbClr val="0070C0"/>
                </a:solidFill>
              </a:rPr>
              <a:t> in state, 1</a:t>
            </a:r>
            <a:r>
              <a:rPr lang="en-US" sz="2000" baseline="30000" dirty="0">
                <a:solidFill>
                  <a:srgbClr val="0070C0"/>
                </a:solidFill>
              </a:rPr>
              <a:t>st</a:t>
            </a:r>
            <a:r>
              <a:rPr lang="en-US" sz="2000" dirty="0">
                <a:solidFill>
                  <a:srgbClr val="0070C0"/>
                </a:solidFill>
              </a:rPr>
              <a:t> at MAATA)</a:t>
            </a:r>
          </a:p>
          <a:p>
            <a:pPr lvl="1"/>
            <a:r>
              <a:rPr lang="en-US" sz="2000" dirty="0">
                <a:solidFill>
                  <a:srgbClr val="0070C0"/>
                </a:solidFill>
              </a:rPr>
              <a:t>University of Iowa (2</a:t>
            </a:r>
            <a:r>
              <a:rPr lang="en-US" sz="2000" baseline="30000" dirty="0">
                <a:solidFill>
                  <a:srgbClr val="0070C0"/>
                </a:solidFill>
              </a:rPr>
              <a:t>nd</a:t>
            </a:r>
            <a:r>
              <a:rPr lang="en-US" sz="2000" dirty="0">
                <a:solidFill>
                  <a:srgbClr val="0070C0"/>
                </a:solidFill>
              </a:rPr>
              <a:t> in state)</a:t>
            </a:r>
          </a:p>
          <a:p>
            <a:pPr lv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813FBFF-F9DD-DAD5-8D3B-A9CFB79A253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939" y="5033478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9023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89738-AA52-1781-E994-4CD98F115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President’s Update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9DC04-BEAE-3DE0-6149-A7244CD331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0070C0"/>
                </a:solidFill>
              </a:rPr>
              <a:t>Legislative Update</a:t>
            </a:r>
          </a:p>
          <a:p>
            <a:pPr lvl="1"/>
            <a:r>
              <a:rPr lang="en-US" sz="2500" dirty="0">
                <a:solidFill>
                  <a:srgbClr val="0070C0"/>
                </a:solidFill>
              </a:rPr>
              <a:t>Thank to you the membership!</a:t>
            </a:r>
          </a:p>
          <a:p>
            <a:pPr lvl="1"/>
            <a:r>
              <a:rPr lang="en-US" sz="2500" dirty="0">
                <a:solidFill>
                  <a:srgbClr val="0070C0"/>
                </a:solidFill>
              </a:rPr>
              <a:t>Thanks to Past-President Miller!</a:t>
            </a:r>
          </a:p>
          <a:p>
            <a:pPr lvl="1"/>
            <a:endParaRPr lang="en-US" sz="2500" dirty="0">
              <a:solidFill>
                <a:srgbClr val="0070C0"/>
              </a:solidFill>
            </a:endParaRPr>
          </a:p>
          <a:p>
            <a:r>
              <a:rPr lang="en-US" sz="2800" dirty="0">
                <a:solidFill>
                  <a:srgbClr val="0070C0"/>
                </a:solidFill>
              </a:rPr>
              <a:t>Membership in IATS and NATA</a:t>
            </a:r>
          </a:p>
          <a:p>
            <a:pPr lvl="1"/>
            <a:r>
              <a:rPr lang="en-US" sz="2000" dirty="0">
                <a:solidFill>
                  <a:srgbClr val="0070C0"/>
                </a:solidFill>
              </a:rPr>
              <a:t>Very quickly, this could be the largest threat to our professional organizations</a:t>
            </a:r>
          </a:p>
          <a:p>
            <a:pPr lvl="1"/>
            <a:r>
              <a:rPr lang="en-US" sz="2000" dirty="0">
                <a:solidFill>
                  <a:srgbClr val="0070C0"/>
                </a:solidFill>
              </a:rPr>
              <a:t>Impacts our voice at the national level</a:t>
            </a:r>
          </a:p>
          <a:p>
            <a:endParaRPr lang="en-US" sz="2900" dirty="0">
              <a:solidFill>
                <a:srgbClr val="0070C0"/>
              </a:solidFill>
            </a:endParaRPr>
          </a:p>
          <a:p>
            <a:endParaRPr lang="en-US" sz="2500" dirty="0">
              <a:solidFill>
                <a:srgbClr val="0070C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13109F4-5C63-B54B-4231-E352E590159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939" y="5033478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489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89738-AA52-1781-E994-4CD98F115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President’s Update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9DC04-BEAE-3DE0-6149-A7244CD331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900" dirty="0">
                <a:solidFill>
                  <a:srgbClr val="0070C0"/>
                </a:solidFill>
              </a:rPr>
              <a:t>Team Up For Sport Safety (TUFFS) Meeting</a:t>
            </a:r>
          </a:p>
          <a:p>
            <a:pPr lvl="1"/>
            <a:r>
              <a:rPr lang="en-US" sz="2500" dirty="0">
                <a:solidFill>
                  <a:srgbClr val="0070C0"/>
                </a:solidFill>
              </a:rPr>
              <a:t>Hosted by Korey Stringer Institute</a:t>
            </a:r>
          </a:p>
          <a:p>
            <a:pPr lvl="1"/>
            <a:r>
              <a:rPr lang="en-US" sz="2500" dirty="0">
                <a:solidFill>
                  <a:srgbClr val="0070C0"/>
                </a:solidFill>
              </a:rPr>
              <a:t>Held in Ames in late April</a:t>
            </a:r>
          </a:p>
          <a:p>
            <a:pPr lvl="1"/>
            <a:r>
              <a:rPr lang="en-US" sz="2500" dirty="0">
                <a:solidFill>
                  <a:srgbClr val="0070C0"/>
                </a:solidFill>
              </a:rPr>
              <a:t>Will be used as starting point for Sports Medicine Advisory Committee and policy changes/recommendations for secondary schools</a:t>
            </a:r>
          </a:p>
          <a:p>
            <a:pPr lvl="1"/>
            <a:endParaRPr lang="en-US" sz="2500" dirty="0">
              <a:solidFill>
                <a:srgbClr val="0070C0"/>
              </a:solidFill>
            </a:endParaRPr>
          </a:p>
          <a:p>
            <a:r>
              <a:rPr lang="en-US" sz="2900" dirty="0">
                <a:solidFill>
                  <a:srgbClr val="0070C0"/>
                </a:solidFill>
              </a:rPr>
              <a:t>Town Hall and Meeting Future</a:t>
            </a:r>
          </a:p>
          <a:p>
            <a:pPr lvl="1"/>
            <a:r>
              <a:rPr lang="en-US" sz="2100" dirty="0">
                <a:solidFill>
                  <a:srgbClr val="0070C0"/>
                </a:solidFill>
              </a:rPr>
              <a:t>Please attend, be willing to participate and share</a:t>
            </a:r>
          </a:p>
          <a:p>
            <a:endParaRPr lang="en-US" sz="2900" dirty="0">
              <a:solidFill>
                <a:srgbClr val="0070C0"/>
              </a:solidFill>
            </a:endParaRPr>
          </a:p>
          <a:p>
            <a:pPr lvl="1"/>
            <a:endParaRPr lang="en-US" sz="2500" dirty="0">
              <a:solidFill>
                <a:srgbClr val="0070C0"/>
              </a:solidFill>
            </a:endParaRPr>
          </a:p>
          <a:p>
            <a:pPr lvl="1"/>
            <a:endParaRPr lang="en-US" sz="2500" dirty="0">
              <a:solidFill>
                <a:srgbClr val="0070C0"/>
              </a:solidFill>
            </a:endParaRPr>
          </a:p>
          <a:p>
            <a:endParaRPr lang="en-US" sz="2500" dirty="0">
              <a:solidFill>
                <a:srgbClr val="0070C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220F46C-6BE5-292B-BC87-5962C208D38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939" y="5033478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4993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AF41A-D48E-3C70-BBA6-0B34429A3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President Elect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EE8213-339D-08EA-791A-1A873A5B89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Working on understanding: </a:t>
            </a:r>
          </a:p>
          <a:p>
            <a:pPr lvl="1"/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Where IATS is</a:t>
            </a:r>
          </a:p>
          <a:p>
            <a:pPr lvl="1"/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Where it needs to go</a:t>
            </a:r>
          </a:p>
          <a:p>
            <a:pPr lvl="1"/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How will strategic plan be continued after 2 years</a:t>
            </a:r>
          </a:p>
          <a:p>
            <a:pPr lvl="1"/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Vision of:</a:t>
            </a:r>
          </a:p>
          <a:p>
            <a:pPr lvl="1"/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Member focused</a:t>
            </a:r>
          </a:p>
          <a:p>
            <a:pPr lvl="1"/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Open door policy</a:t>
            </a:r>
          </a:p>
          <a:p>
            <a:pPr lvl="1"/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Member mentorship/appreciation</a:t>
            </a:r>
          </a:p>
          <a:p>
            <a:pPr marL="0" indent="0">
              <a:buNone/>
            </a:pP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701837F-CAFA-0B64-C5AD-5047F0BA7E0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939" y="5033478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5095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59159-642D-BF7A-C108-D0C2FE3D9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0268" y="188912"/>
            <a:ext cx="3932237" cy="657225"/>
          </a:xfrm>
        </p:spPr>
        <p:txBody>
          <a:bodyPr/>
          <a:lstStyle/>
          <a:p>
            <a:r>
              <a:rPr lang="en-US" dirty="0"/>
              <a:t>Treasurer Update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43D9B7-69D5-3A0F-7225-3133E0D39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5839" y="457200"/>
            <a:ext cx="6246423" cy="5883275"/>
          </a:xfrm>
        </p:spPr>
        <p:txBody>
          <a:bodyPr>
            <a:normAutofit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2023 Taxes Completed – 990 Form made available to EC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If you know someone who isn’t an NATA member – please tell them that 25% of your NATA dues, comes back to the state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20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Corporate Sponsorships – try to connect virtual events offered by IATS with sponsors - increase partnerships across the state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20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Please email Treasurer if you have contacts of possible sponsors for IATS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20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Annual Meeting in April – may see a slight increase in cost due to hospitality cost increases.  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20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1" fontAlgn="base"/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Included this year with your registration fee: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20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2" fontAlgn="base"/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All food and non-alcoholic beverages 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20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2" fontAlgn="base"/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Around 11 CEUs – with a casting lab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CDFC197-03AA-0219-790F-77DDF49F1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269" y="830044"/>
            <a:ext cx="3932237" cy="398712"/>
          </a:xfrm>
        </p:spPr>
        <p:txBody>
          <a:bodyPr/>
          <a:lstStyle/>
          <a:p>
            <a:pPr algn="ctr"/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January 1 – December 31, 2023 </a:t>
            </a:r>
            <a:endParaRPr lang="en-US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3723BFF5-C078-8E2D-AB5C-E350955C0EDA}"/>
              </a:ext>
            </a:extLst>
          </p:cNvPr>
          <p:cNvGraphicFramePr/>
          <p:nvPr/>
        </p:nvGraphicFramePr>
        <p:xfrm>
          <a:off x="159739" y="1203325"/>
          <a:ext cx="5626100" cy="486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5418BCDD-4218-26B9-9491-8F253184B20B}"/>
              </a:ext>
            </a:extLst>
          </p:cNvPr>
          <p:cNvSpPr txBox="1"/>
          <p:nvPr/>
        </p:nvSpPr>
        <p:spPr>
          <a:xfrm>
            <a:off x="1410754" y="6340475"/>
            <a:ext cx="21512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Net Loss = $635.11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1919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581970"/>
            <a:ext cx="10188430" cy="1235364"/>
          </a:xfrm>
        </p:spPr>
        <p:txBody>
          <a:bodyPr/>
          <a:lstStyle/>
          <a:p>
            <a:r>
              <a:rPr lang="en-US" sz="4400" b="1"/>
              <a:t>Connection and Engagement Committee</a:t>
            </a:r>
            <a:endParaRPr lang="en-US" sz="2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2957" y="2138969"/>
            <a:ext cx="6912697" cy="4189328"/>
          </a:xfrm>
        </p:spPr>
        <p:txBody>
          <a:bodyPr>
            <a:normAutofit/>
          </a:bodyPr>
          <a:lstStyle/>
          <a:p>
            <a:r>
              <a:rPr lang="en-US" sz="2900" b="1" dirty="0">
                <a:solidFill>
                  <a:srgbClr val="0070C0"/>
                </a:solidFill>
              </a:rPr>
              <a:t>News/Changes in 2023-2024</a:t>
            </a:r>
          </a:p>
          <a:p>
            <a:pPr marL="457200" lvl="1" indent="0"/>
            <a:r>
              <a:rPr lang="en-US" sz="2500" dirty="0">
                <a:solidFill>
                  <a:srgbClr val="0070C0"/>
                </a:solidFill>
              </a:rPr>
              <a:t>Updating website with easier links for requests</a:t>
            </a:r>
          </a:p>
          <a:p>
            <a:pPr marL="457200" lvl="1" indent="0"/>
            <a:r>
              <a:rPr lang="en-US" sz="2500" dirty="0">
                <a:solidFill>
                  <a:srgbClr val="0070C0"/>
                </a:solidFill>
              </a:rPr>
              <a:t>New Chair – Allison Strickland</a:t>
            </a:r>
          </a:p>
          <a:p>
            <a:pPr marL="457200" lvl="1" indent="0"/>
            <a:endParaRPr lang="en-US" sz="2300" dirty="0">
              <a:solidFill>
                <a:srgbClr val="0070C0"/>
              </a:solidFill>
            </a:endParaRPr>
          </a:p>
          <a:p>
            <a:pPr marL="0" indent="0"/>
            <a:r>
              <a:rPr lang="en-US" sz="2900" b="1" dirty="0">
                <a:solidFill>
                  <a:srgbClr val="0070C0"/>
                </a:solidFill>
              </a:rPr>
              <a:t>Requests</a:t>
            </a:r>
          </a:p>
          <a:p>
            <a:pPr marL="457200" lvl="1" indent="0"/>
            <a:r>
              <a:rPr lang="en-US" sz="2500" dirty="0">
                <a:solidFill>
                  <a:srgbClr val="0070C0"/>
                </a:solidFill>
              </a:rPr>
              <a:t>Communicate early and often with requests/asks</a:t>
            </a:r>
          </a:p>
          <a:p>
            <a:pPr marL="0" indent="0"/>
            <a:endParaRPr lang="en-US" sz="2700" dirty="0">
              <a:solidFill>
                <a:srgbClr val="0070C0"/>
              </a:solidFill>
            </a:endParaRPr>
          </a:p>
          <a:p>
            <a:pPr marL="457200" lvl="1" indent="0"/>
            <a:endParaRPr lang="en-US" sz="2300" dirty="0">
              <a:solidFill>
                <a:srgbClr val="0070C0"/>
              </a:solidFill>
            </a:endParaRPr>
          </a:p>
          <a:p>
            <a:pPr marL="457200" lvl="1" indent="0">
              <a:buNone/>
            </a:pPr>
            <a:endParaRPr lang="en-US" sz="2300" dirty="0">
              <a:solidFill>
                <a:srgbClr val="0070C0"/>
              </a:solidFill>
            </a:endParaRPr>
          </a:p>
          <a:p>
            <a:pPr marL="457200" lvl="1" indent="0">
              <a:buNone/>
            </a:pP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582253" y="2138969"/>
            <a:ext cx="4274079" cy="3495964"/>
          </a:xfrm>
        </p:spPr>
        <p:txBody>
          <a:bodyPr>
            <a:normAutofit/>
          </a:bodyPr>
          <a:lstStyle/>
          <a:p>
            <a:pPr marL="0" indent="0"/>
            <a:r>
              <a:rPr lang="en-US" sz="2700" b="1" dirty="0">
                <a:solidFill>
                  <a:srgbClr val="0070C0"/>
                </a:solidFill>
              </a:rPr>
              <a:t>Committee Members:</a:t>
            </a:r>
          </a:p>
          <a:p>
            <a:pPr marL="0" indent="0"/>
            <a:r>
              <a:rPr lang="en-US" sz="2500" dirty="0">
                <a:solidFill>
                  <a:srgbClr val="0070C0"/>
                </a:solidFill>
              </a:rPr>
              <a:t>Allison Strickland, Chair</a:t>
            </a:r>
          </a:p>
          <a:p>
            <a:pPr marL="0" indent="0"/>
            <a:r>
              <a:rPr lang="en-US" sz="2500" dirty="0">
                <a:solidFill>
                  <a:srgbClr val="0070C0"/>
                </a:solidFill>
              </a:rPr>
              <a:t>Katie Berger</a:t>
            </a:r>
          </a:p>
          <a:p>
            <a:pPr marL="0" indent="0"/>
            <a:r>
              <a:rPr lang="en-US" sz="2500" dirty="0">
                <a:solidFill>
                  <a:srgbClr val="0070C0"/>
                </a:solidFill>
              </a:rPr>
              <a:t>Kayla Tindall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6069" y="5033478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744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EC74AD9-EF5A-BBCA-872B-76C50D008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4555"/>
          </a:xfrm>
        </p:spPr>
        <p:txBody>
          <a:bodyPr/>
          <a:lstStyle/>
          <a:p>
            <a:pPr algn="ctr"/>
            <a:r>
              <a:rPr lang="en-US" dirty="0"/>
              <a:t>Current Finances – March 2024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936D897E-5F4A-A406-4954-381004C5AD1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249680"/>
          <a:ext cx="10515600" cy="5379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8634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5B096-EC48-466D-A193-046B23C83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MAATA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CFEC7-1192-1AAF-A0A5-95620C70E1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Future MAATA Meetings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March 13-15, 2025 in LaVista, NE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March 2026 in </a:t>
            </a:r>
            <a:r>
              <a:rPr lang="en-US" b="1" u="sng" dirty="0">
                <a:solidFill>
                  <a:srgbClr val="0070C0"/>
                </a:solidFill>
              </a:rPr>
              <a:t>DES MOINES!!</a:t>
            </a:r>
          </a:p>
          <a:p>
            <a:pPr lvl="1"/>
            <a:endParaRPr lang="en-US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0070C0"/>
                </a:solidFill>
              </a:rPr>
              <a:t>Any companies interested in advertising using 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Multiview?</a:t>
            </a: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409145A-11AF-392D-1940-A860184A1CD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939" y="5033478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5046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A02F6-2AB2-D2AA-5F20-278727146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Special Notes &amp; Requests from Committees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AEE4B0-D583-0FDD-391F-14759B5503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4347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Book Club Sign Up                                Mentor/Mentee Program Sign Up       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0070C0"/>
                </a:solidFill>
              </a:rPr>
              <a:t> </a:t>
            </a:r>
          </a:p>
          <a:p>
            <a:pPr lvl="1"/>
            <a:endParaRPr lang="en-US" dirty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0070C0"/>
                </a:solidFill>
              </a:rPr>
              <a:t>Award Nominations</a:t>
            </a:r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Do this NOW! – Just need to submit a name to </a:t>
            </a:r>
            <a:r>
              <a:rPr lang="en-US" sz="2400" dirty="0">
                <a:solidFill>
                  <a:srgbClr val="0070C0"/>
                </a:solidFill>
                <a:hlinkClick r:id="rId2"/>
              </a:rPr>
              <a:t>iats.scholarships@gmail.com</a:t>
            </a:r>
            <a:endParaRPr lang="en-US" sz="2400" dirty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  <a:p>
            <a:pPr lvl="1"/>
            <a:endParaRPr lang="en-US" sz="2400" dirty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  <a:p>
            <a:pPr lvl="1"/>
            <a:endParaRPr lang="en-US" sz="2400" dirty="0">
              <a:solidFill>
                <a:srgbClr val="0070C0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56C931F-998D-B60C-CFCE-9747AD1866AF}"/>
              </a:ext>
            </a:extLst>
          </p:cNvPr>
          <p:cNvSpPr txBox="1">
            <a:spLocks/>
          </p:cNvSpPr>
          <p:nvPr/>
        </p:nvSpPr>
        <p:spPr>
          <a:xfrm>
            <a:off x="9981743" y="2096315"/>
            <a:ext cx="2034149" cy="30740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900" i="1" dirty="0">
              <a:solidFill>
                <a:srgbClr val="0070C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5482724-83E3-71F1-6724-2EA889B90B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444" y="2250019"/>
            <a:ext cx="3141925" cy="314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>
            <a:extLst>
              <a:ext uri="{FF2B5EF4-FFF2-40B4-BE49-F238E27FC236}">
                <a16:creationId xmlns:a16="http://schemas.microsoft.com/office/drawing/2014/main" id="{0215B884-F02C-603A-4005-A9B8949D3D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4178" y="2250019"/>
            <a:ext cx="3066697" cy="3066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8558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A10F0-0313-8AD4-1911-5F67063AD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Special Notes &amp; Requests from Committees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5C2D5A-B099-26D7-41F2-542F9685AC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Complete ATLAS Survey</a:t>
            </a:r>
          </a:p>
          <a:p>
            <a:endParaRPr lang="en-US" dirty="0"/>
          </a:p>
        </p:txBody>
      </p:sp>
      <p:pic>
        <p:nvPicPr>
          <p:cNvPr id="4" name="Picture 3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CCB3472E-1716-8D92-9218-C2FDFBB71D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963" y="2394381"/>
            <a:ext cx="4098494" cy="40984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7C565BD-AE56-4E04-E8C9-C218284C43F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939" y="5033478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274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79713"/>
            <a:ext cx="8276503" cy="1161473"/>
          </a:xfrm>
        </p:spPr>
        <p:txBody>
          <a:bodyPr>
            <a:normAutofit/>
          </a:bodyPr>
          <a:lstStyle/>
          <a:p>
            <a:r>
              <a:rPr lang="en-US" sz="4400" b="1" dirty="0"/>
              <a:t>Council on Practice Advancement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8291" y="2096314"/>
            <a:ext cx="6172200" cy="3803650"/>
          </a:xfrm>
        </p:spPr>
        <p:txBody>
          <a:bodyPr>
            <a:normAutofit/>
          </a:bodyPr>
          <a:lstStyle/>
          <a:p>
            <a:r>
              <a:rPr lang="en-US" sz="2900">
                <a:solidFill>
                  <a:srgbClr val="0070C0"/>
                </a:solidFill>
              </a:rPr>
              <a:t>News/Changes in 2023-24</a:t>
            </a:r>
          </a:p>
          <a:p>
            <a:endParaRPr lang="en-US" sz="2300">
              <a:solidFill>
                <a:srgbClr val="0070C0"/>
              </a:solidFill>
            </a:endParaRPr>
          </a:p>
          <a:p>
            <a:r>
              <a:rPr lang="en-US" sz="2900">
                <a:solidFill>
                  <a:srgbClr val="0070C0"/>
                </a:solidFill>
              </a:rPr>
              <a:t>Requests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521394" y="2096314"/>
            <a:ext cx="3932237" cy="2937164"/>
          </a:xfrm>
        </p:spPr>
        <p:txBody>
          <a:bodyPr>
            <a:normAutofit/>
          </a:bodyPr>
          <a:lstStyle/>
          <a:p>
            <a:r>
              <a:rPr lang="en-US" sz="2700" b="1">
                <a:solidFill>
                  <a:srgbClr val="0070C0"/>
                </a:solidFill>
              </a:rPr>
              <a:t>Committee Members:</a:t>
            </a:r>
          </a:p>
          <a:p>
            <a:r>
              <a:rPr lang="en-US" sz="2500">
                <a:solidFill>
                  <a:srgbClr val="0070C0"/>
                </a:solidFill>
              </a:rPr>
              <a:t>Otto Krueger, Chair </a:t>
            </a:r>
          </a:p>
          <a:p>
            <a:r>
              <a:rPr lang="en-US" sz="2500">
                <a:solidFill>
                  <a:srgbClr val="0070C0"/>
                </a:solidFill>
              </a:rPr>
              <a:t>Michael Donahue, Rep to MAATA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939" y="5033478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221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79713"/>
            <a:ext cx="8324532" cy="1161473"/>
          </a:xfrm>
        </p:spPr>
        <p:txBody>
          <a:bodyPr>
            <a:noAutofit/>
          </a:bodyPr>
          <a:lstStyle/>
          <a:p>
            <a:r>
              <a:rPr lang="en-US" sz="4400" b="1" dirty="0"/>
              <a:t>Early Profession Committee &amp;         Career Advancement Committee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0887" y="2096314"/>
            <a:ext cx="6665006" cy="4202327"/>
          </a:xfrm>
        </p:spPr>
        <p:txBody>
          <a:bodyPr>
            <a:normAutofit/>
          </a:bodyPr>
          <a:lstStyle/>
          <a:p>
            <a:r>
              <a:rPr lang="en-US" sz="2900" b="1" dirty="0">
                <a:solidFill>
                  <a:srgbClr val="0070C0"/>
                </a:solidFill>
              </a:rPr>
              <a:t>News/Changes for 2023-24</a:t>
            </a:r>
          </a:p>
          <a:p>
            <a:pPr marL="457200" lvl="1" indent="0"/>
            <a:r>
              <a:rPr lang="en-US" sz="2500" dirty="0">
                <a:solidFill>
                  <a:srgbClr val="0070C0"/>
                </a:solidFill>
              </a:rPr>
              <a:t>Student poster presentations at IATS Meeting</a:t>
            </a:r>
          </a:p>
          <a:p>
            <a:pPr marL="457200" lvl="1" indent="0"/>
            <a:r>
              <a:rPr lang="en-US" sz="2500" dirty="0">
                <a:solidFill>
                  <a:srgbClr val="0070C0"/>
                </a:solidFill>
              </a:rPr>
              <a:t>Use QR codes to sign up for</a:t>
            </a:r>
          </a:p>
          <a:p>
            <a:pPr marL="457200" lvl="1" indent="0">
              <a:buNone/>
            </a:pPr>
            <a:r>
              <a:rPr lang="en-US" sz="2500" dirty="0">
                <a:solidFill>
                  <a:srgbClr val="0070C0"/>
                </a:solidFill>
              </a:rPr>
              <a:t>Book Club 	                    AT Mentor/Mentee</a:t>
            </a:r>
            <a:endParaRPr lang="en-US" sz="1900" i="1" dirty="0">
              <a:solidFill>
                <a:srgbClr val="0070C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598051" y="2096314"/>
            <a:ext cx="4285522" cy="4406086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sz="2900" b="1" dirty="0">
                <a:solidFill>
                  <a:srgbClr val="0070C0"/>
                </a:solidFill>
              </a:rPr>
              <a:t>EPC Committee Members:</a:t>
            </a:r>
          </a:p>
          <a:p>
            <a:r>
              <a:rPr lang="en-US" sz="2700" dirty="0">
                <a:solidFill>
                  <a:srgbClr val="0070C0"/>
                </a:solidFill>
              </a:rPr>
              <a:t>Stephanie McKeen, Chair</a:t>
            </a:r>
            <a:endParaRPr lang="en-US" sz="2700" dirty="0">
              <a:solidFill>
                <a:srgbClr val="0070C0"/>
              </a:solidFill>
              <a:ea typeface="Calibri"/>
              <a:cs typeface="Calibri"/>
            </a:endParaRPr>
          </a:p>
          <a:p>
            <a:r>
              <a:rPr lang="en-US" sz="2700" dirty="0">
                <a:solidFill>
                  <a:srgbClr val="0070C0"/>
                </a:solidFill>
              </a:rPr>
              <a:t>Kayla Tindall</a:t>
            </a:r>
          </a:p>
          <a:p>
            <a:r>
              <a:rPr lang="en-US" sz="2700" dirty="0">
                <a:solidFill>
                  <a:srgbClr val="0070C0"/>
                </a:solidFill>
              </a:rPr>
              <a:t>Gwyneth Phillips</a:t>
            </a:r>
          </a:p>
          <a:p>
            <a:r>
              <a:rPr lang="en-US" sz="2700" dirty="0">
                <a:solidFill>
                  <a:srgbClr val="0070C0"/>
                </a:solidFill>
              </a:rPr>
              <a:t>Lauren </a:t>
            </a:r>
            <a:r>
              <a:rPr lang="en-US" sz="2700" dirty="0" err="1">
                <a:solidFill>
                  <a:srgbClr val="0070C0"/>
                </a:solidFill>
              </a:rPr>
              <a:t>Runquist</a:t>
            </a:r>
            <a:endParaRPr lang="en-US" sz="2700" dirty="0">
              <a:solidFill>
                <a:srgbClr val="0070C0"/>
              </a:solidFill>
            </a:endParaRPr>
          </a:p>
          <a:p>
            <a:endParaRPr lang="en-US" sz="2700" dirty="0">
              <a:solidFill>
                <a:srgbClr val="0070C0"/>
              </a:solidFill>
            </a:endParaRPr>
          </a:p>
          <a:p>
            <a:r>
              <a:rPr lang="en-US" sz="2700" b="1" dirty="0">
                <a:solidFill>
                  <a:srgbClr val="0070C0"/>
                </a:solidFill>
              </a:rPr>
              <a:t>CAC Committee Members:</a:t>
            </a:r>
          </a:p>
          <a:p>
            <a:r>
              <a:rPr lang="en-US" sz="2700" dirty="0">
                <a:solidFill>
                  <a:srgbClr val="0070C0"/>
                </a:solidFill>
              </a:rPr>
              <a:t>Jessica Rummery, Chair</a:t>
            </a:r>
          </a:p>
          <a:p>
            <a:r>
              <a:rPr lang="en-US" sz="2700" dirty="0">
                <a:solidFill>
                  <a:srgbClr val="0070C0"/>
                </a:solidFill>
              </a:rPr>
              <a:t>Katie Berger</a:t>
            </a:r>
          </a:p>
          <a:p>
            <a:r>
              <a:rPr lang="en-US" sz="2700" dirty="0">
                <a:solidFill>
                  <a:srgbClr val="0070C0"/>
                </a:solidFill>
              </a:rPr>
              <a:t>Jennifer </a:t>
            </a:r>
            <a:r>
              <a:rPr lang="en-US" sz="2700" dirty="0" err="1">
                <a:solidFill>
                  <a:srgbClr val="0070C0"/>
                </a:solidFill>
              </a:rPr>
              <a:t>Ferden</a:t>
            </a:r>
            <a:endParaRPr lang="en-US" sz="2700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939" y="5033478"/>
            <a:ext cx="2304298" cy="1824522"/>
          </a:xfrm>
          <a:prstGeom prst="rect">
            <a:avLst/>
          </a:prstGeom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ACAB3263-38F8-976E-87E1-7ACFF70DFF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1170" y="3716941"/>
            <a:ext cx="2581674" cy="2581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E86DEF7B-4442-0A0F-D158-F454D110DD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8867" y="3716941"/>
            <a:ext cx="2525301" cy="2525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3922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"/>
    </mc:Choice>
    <mc:Fallback xmlns="">
      <p:transition spd="slow" advTm="6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AF396-234A-BD12-0BE1-7713FC137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34686"/>
            <a:ext cx="9948285" cy="1124527"/>
          </a:xfrm>
        </p:spPr>
        <p:txBody>
          <a:bodyPr>
            <a:noAutofit/>
          </a:bodyPr>
          <a:lstStyle/>
          <a:p>
            <a:r>
              <a:rPr lang="en-US" sz="4400" b="1" dirty="0"/>
              <a:t>Ethnic Diversity Advisory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7752F6-8B44-17F1-6220-9EE889845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7196" y="1964160"/>
            <a:ext cx="6583363" cy="3413414"/>
          </a:xfrm>
        </p:spPr>
        <p:txBody>
          <a:bodyPr/>
          <a:lstStyle/>
          <a:p>
            <a:r>
              <a:rPr lang="en-US" sz="2900" b="1" dirty="0">
                <a:solidFill>
                  <a:srgbClr val="0070C0"/>
                </a:solidFill>
              </a:rPr>
              <a:t>News/Changes in 2023-24</a:t>
            </a:r>
          </a:p>
          <a:p>
            <a:pPr lvl="1"/>
            <a:r>
              <a:rPr lang="en-US" sz="2500" dirty="0">
                <a:solidFill>
                  <a:srgbClr val="0070C0"/>
                </a:solidFill>
              </a:rPr>
              <a:t>Working through DEI modules to share with state members</a:t>
            </a:r>
          </a:p>
          <a:p>
            <a:pPr lvl="1"/>
            <a:endParaRPr lang="en-US" sz="2500" dirty="0">
              <a:solidFill>
                <a:srgbClr val="0070C0"/>
              </a:solidFill>
            </a:endParaRPr>
          </a:p>
          <a:p>
            <a:r>
              <a:rPr lang="en-US" sz="2900" b="1" dirty="0">
                <a:solidFill>
                  <a:srgbClr val="0070C0"/>
                </a:solidFill>
              </a:rPr>
              <a:t>Requests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573790" y="1964160"/>
            <a:ext cx="3932237" cy="3413414"/>
          </a:xfrm>
        </p:spPr>
        <p:txBody>
          <a:bodyPr>
            <a:normAutofit/>
          </a:bodyPr>
          <a:lstStyle/>
          <a:p>
            <a:pPr marL="0" indent="0"/>
            <a:r>
              <a:rPr lang="en-US" sz="2700" b="1">
                <a:solidFill>
                  <a:srgbClr val="0070C0"/>
                </a:solidFill>
              </a:rPr>
              <a:t>Committee Members:</a:t>
            </a:r>
          </a:p>
          <a:p>
            <a:pPr marL="0" indent="0"/>
            <a:r>
              <a:rPr lang="en-US" sz="2500">
                <a:solidFill>
                  <a:srgbClr val="0070C0"/>
                </a:solidFill>
              </a:rPr>
              <a:t>Abu Ibrahim, Chair</a:t>
            </a:r>
          </a:p>
          <a:p>
            <a:pPr marL="0" indent="0"/>
            <a:r>
              <a:rPr lang="en-US" sz="2500" err="1">
                <a:solidFill>
                  <a:srgbClr val="0070C0"/>
                </a:solidFill>
              </a:rPr>
              <a:t>Minela</a:t>
            </a:r>
            <a:r>
              <a:rPr lang="en-US" sz="2500">
                <a:solidFill>
                  <a:srgbClr val="0070C0"/>
                </a:solidFill>
              </a:rPr>
              <a:t> Saric</a:t>
            </a:r>
          </a:p>
          <a:p>
            <a:pPr marL="0" indent="0"/>
            <a:r>
              <a:rPr lang="en-US" sz="2500">
                <a:solidFill>
                  <a:srgbClr val="0070C0"/>
                </a:solidFill>
              </a:rPr>
              <a:t>Karina Sanchez</a:t>
            </a:r>
          </a:p>
          <a:p>
            <a:pPr marL="0" indent="0"/>
            <a:r>
              <a:rPr lang="en-US" sz="2500">
                <a:solidFill>
                  <a:srgbClr val="0070C0"/>
                </a:solidFill>
              </a:rPr>
              <a:t>Cameron Nichols</a:t>
            </a:r>
            <a:endParaRPr lang="en-US" sz="2500"/>
          </a:p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D7207A8-B2E2-1FA2-F9B5-9235A5B4C76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939" y="5033478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589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B07B0-F508-8B75-FAE4-565F7F4E3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7583776" cy="1196109"/>
          </a:xfrm>
        </p:spPr>
        <p:txBody>
          <a:bodyPr>
            <a:normAutofit/>
          </a:bodyPr>
          <a:lstStyle/>
          <a:p>
            <a:r>
              <a:rPr lang="en-US" sz="4400" b="1"/>
              <a:t>Governmental Affairs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C11206-2974-491E-2292-79032C890A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1676" y="2057400"/>
            <a:ext cx="7638472" cy="4633913"/>
          </a:xfrm>
        </p:spPr>
        <p:txBody>
          <a:bodyPr>
            <a:normAutofit/>
          </a:bodyPr>
          <a:lstStyle/>
          <a:p>
            <a:r>
              <a:rPr lang="en-US" sz="2900" b="1" dirty="0">
                <a:solidFill>
                  <a:srgbClr val="0070C0"/>
                </a:solidFill>
              </a:rPr>
              <a:t>News/Changes in 2023-24</a:t>
            </a:r>
          </a:p>
          <a:p>
            <a:pPr lvl="1"/>
            <a:r>
              <a:rPr lang="en-US" sz="2500" dirty="0">
                <a:solidFill>
                  <a:srgbClr val="0070C0"/>
                </a:solidFill>
              </a:rPr>
              <a:t>Board &amp; Commissions Review Committee</a:t>
            </a:r>
          </a:p>
          <a:p>
            <a:pPr lvl="2"/>
            <a:r>
              <a:rPr lang="en-US" sz="2100" dirty="0">
                <a:solidFill>
                  <a:srgbClr val="0070C0"/>
                </a:solidFill>
              </a:rPr>
              <a:t>Legislation amended to </a:t>
            </a:r>
            <a:r>
              <a:rPr lang="en-US" sz="2100" u="sng" dirty="0">
                <a:solidFill>
                  <a:srgbClr val="0070C0"/>
                </a:solidFill>
              </a:rPr>
              <a:t>NOT</a:t>
            </a:r>
            <a:r>
              <a:rPr lang="en-US" sz="2100" dirty="0">
                <a:solidFill>
                  <a:srgbClr val="0070C0"/>
                </a:solidFill>
              </a:rPr>
              <a:t> modify Board of AT</a:t>
            </a:r>
          </a:p>
          <a:p>
            <a:pPr lvl="2"/>
            <a:endParaRPr lang="en-US" sz="2100" dirty="0">
              <a:solidFill>
                <a:srgbClr val="0070C0"/>
              </a:solidFill>
            </a:endParaRPr>
          </a:p>
          <a:p>
            <a:pPr lvl="1"/>
            <a:r>
              <a:rPr lang="en-US" sz="2500" dirty="0">
                <a:solidFill>
                  <a:srgbClr val="0070C0"/>
                </a:solidFill>
              </a:rPr>
              <a:t>Monitoring changes to transitional coaching license</a:t>
            </a:r>
          </a:p>
          <a:p>
            <a:pPr lvl="2"/>
            <a:r>
              <a:rPr lang="en-US" sz="2100" dirty="0">
                <a:solidFill>
                  <a:srgbClr val="0070C0"/>
                </a:solidFill>
              </a:rPr>
              <a:t>Want CPR/AED training required</a:t>
            </a:r>
          </a:p>
          <a:p>
            <a:pPr lvl="2"/>
            <a:endParaRPr lang="en-US" sz="2100" dirty="0">
              <a:solidFill>
                <a:srgbClr val="0070C0"/>
              </a:solidFill>
            </a:endParaRPr>
          </a:p>
          <a:p>
            <a:r>
              <a:rPr lang="en-US" sz="2900" b="1" dirty="0">
                <a:solidFill>
                  <a:srgbClr val="0070C0"/>
                </a:solidFill>
              </a:rPr>
              <a:t>Requests</a:t>
            </a:r>
          </a:p>
          <a:p>
            <a:pPr lvl="1"/>
            <a:r>
              <a:rPr lang="en-US" sz="2500" dirty="0">
                <a:solidFill>
                  <a:srgbClr val="0070C0"/>
                </a:solidFill>
              </a:rPr>
              <a:t>Continue to communicate with </a:t>
            </a:r>
          </a:p>
          <a:p>
            <a:pPr marL="457200" lvl="1" indent="0">
              <a:buNone/>
            </a:pPr>
            <a:r>
              <a:rPr lang="en-US" sz="2500" dirty="0">
                <a:solidFill>
                  <a:srgbClr val="0070C0"/>
                </a:solidFill>
              </a:rPr>
              <a:t>local legislators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566015" y="2057400"/>
            <a:ext cx="3932237" cy="381158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700" b="1">
                <a:solidFill>
                  <a:srgbClr val="0070C0"/>
                </a:solidFill>
              </a:rPr>
              <a:t>Committee Members:</a:t>
            </a:r>
          </a:p>
          <a:p>
            <a:r>
              <a:rPr lang="en-US" sz="2500">
                <a:solidFill>
                  <a:srgbClr val="0070C0"/>
                </a:solidFill>
              </a:rPr>
              <a:t>Lisa Bengtson, Chair</a:t>
            </a:r>
            <a:endParaRPr lang="en-US" sz="2500">
              <a:solidFill>
                <a:srgbClr val="0070C0"/>
              </a:solidFill>
              <a:ea typeface="Calibri"/>
              <a:cs typeface="Calibri"/>
            </a:endParaRPr>
          </a:p>
          <a:p>
            <a:r>
              <a:rPr lang="en-US" sz="2500">
                <a:solidFill>
                  <a:srgbClr val="0070C0"/>
                </a:solidFill>
              </a:rPr>
              <a:t>Melanie Mason</a:t>
            </a:r>
            <a:endParaRPr lang="en-US" sz="2500">
              <a:solidFill>
                <a:srgbClr val="0070C0"/>
              </a:solidFill>
              <a:ea typeface="Calibri"/>
              <a:cs typeface="Calibri"/>
            </a:endParaRPr>
          </a:p>
          <a:p>
            <a:r>
              <a:rPr lang="en-US" sz="2500">
                <a:solidFill>
                  <a:srgbClr val="0070C0"/>
                </a:solidFill>
              </a:rPr>
              <a:t>Otto Kruger</a:t>
            </a:r>
            <a:endParaRPr lang="en-US" sz="2500">
              <a:solidFill>
                <a:srgbClr val="0070C0"/>
              </a:solidFill>
              <a:ea typeface="Calibri"/>
              <a:cs typeface="Calibri"/>
            </a:endParaRPr>
          </a:p>
          <a:p>
            <a:r>
              <a:rPr lang="en-US" sz="2500">
                <a:solidFill>
                  <a:srgbClr val="0070C0"/>
                </a:solidFill>
              </a:rPr>
              <a:t>Kaitlin Hora</a:t>
            </a:r>
            <a:endParaRPr lang="en-US" sz="2500">
              <a:solidFill>
                <a:srgbClr val="0070C0"/>
              </a:solidFill>
              <a:ea typeface="Calibri"/>
              <a:cs typeface="Calibri"/>
            </a:endParaRPr>
          </a:p>
          <a:p>
            <a:r>
              <a:rPr lang="en-US" sz="2500">
                <a:solidFill>
                  <a:srgbClr val="0070C0"/>
                </a:solidFill>
              </a:rPr>
              <a:t>Jennie Sertterh</a:t>
            </a:r>
            <a:endParaRPr lang="en-US" sz="2500">
              <a:solidFill>
                <a:srgbClr val="0070C0"/>
              </a:solidFill>
              <a:ea typeface="Calibri" panose="020F0502020204030204"/>
              <a:cs typeface="Calibri" panose="020F0502020204030204"/>
            </a:endParaRPr>
          </a:p>
          <a:p>
            <a:r>
              <a:rPr lang="en-US" sz="2500">
                <a:solidFill>
                  <a:srgbClr val="0070C0"/>
                </a:solidFill>
              </a:rPr>
              <a:t>Christopher Fagerness</a:t>
            </a:r>
            <a:endParaRPr lang="en-US" sz="2500">
              <a:solidFill>
                <a:srgbClr val="0070C0"/>
              </a:solidFill>
              <a:ea typeface="Calibri"/>
              <a:cs typeface="Calibri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60A6418-F323-BF91-DEEB-47D45F4F73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939" y="5033478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929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591" y="376722"/>
            <a:ext cx="10515600" cy="1078345"/>
          </a:xfrm>
        </p:spPr>
        <p:txBody>
          <a:bodyPr>
            <a:normAutofit/>
          </a:bodyPr>
          <a:lstStyle/>
          <a:p>
            <a:r>
              <a:rPr lang="en-US" sz="4400" b="1"/>
              <a:t>Honors &amp; Awards Committee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0902" y="1991071"/>
            <a:ext cx="7254443" cy="3413414"/>
          </a:xfrm>
        </p:spPr>
        <p:txBody>
          <a:bodyPr>
            <a:normAutofit/>
          </a:bodyPr>
          <a:lstStyle/>
          <a:p>
            <a:r>
              <a:rPr lang="en-US" sz="2900" b="1" dirty="0">
                <a:solidFill>
                  <a:srgbClr val="0070C0"/>
                </a:solidFill>
              </a:rPr>
              <a:t>News/Changes in 2023-24</a:t>
            </a:r>
          </a:p>
          <a:p>
            <a:pPr lvl="1"/>
            <a:r>
              <a:rPr lang="en-US" sz="2500" dirty="0">
                <a:solidFill>
                  <a:srgbClr val="0070C0"/>
                </a:solidFill>
              </a:rPr>
              <a:t>Implemented new awards cycle</a:t>
            </a:r>
          </a:p>
          <a:p>
            <a:pPr lvl="1"/>
            <a:r>
              <a:rPr lang="en-US" sz="2500" dirty="0">
                <a:solidFill>
                  <a:srgbClr val="0070C0"/>
                </a:solidFill>
              </a:rPr>
              <a:t>Reviewed and updated awards criteria</a:t>
            </a:r>
          </a:p>
          <a:p>
            <a:pPr lvl="1"/>
            <a:endParaRPr lang="en-US" sz="2500" dirty="0">
              <a:solidFill>
                <a:srgbClr val="0070C0"/>
              </a:solidFill>
            </a:endParaRPr>
          </a:p>
          <a:p>
            <a:r>
              <a:rPr lang="en-US" sz="2900" b="1" dirty="0">
                <a:solidFill>
                  <a:srgbClr val="0070C0"/>
                </a:solidFill>
              </a:rPr>
              <a:t>Requests</a:t>
            </a:r>
          </a:p>
          <a:p>
            <a:pPr lvl="1"/>
            <a:r>
              <a:rPr lang="en-US" sz="2500" dirty="0">
                <a:solidFill>
                  <a:srgbClr val="0070C0"/>
                </a:solidFill>
              </a:rPr>
              <a:t>Submit nominations (can do this now)</a:t>
            </a:r>
          </a:p>
          <a:p>
            <a:pPr lvl="1"/>
            <a:r>
              <a:rPr lang="en-US" sz="2500" dirty="0">
                <a:solidFill>
                  <a:srgbClr val="0070C0"/>
                </a:solidFill>
              </a:rPr>
              <a:t>Iats.scholarships@gmail.com</a:t>
            </a:r>
          </a:p>
          <a:p>
            <a:pPr marL="0" indent="0">
              <a:buNone/>
            </a:pPr>
            <a:endParaRPr lang="en-US" sz="15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1500" dirty="0">
              <a:solidFill>
                <a:srgbClr val="0070C0"/>
              </a:solidFill>
            </a:endParaRPr>
          </a:p>
          <a:p>
            <a:pPr marL="457200" lvl="1" indent="0">
              <a:buNone/>
            </a:pPr>
            <a:endParaRPr lang="en-US" sz="2700" dirty="0">
              <a:solidFill>
                <a:srgbClr val="0070C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546385" y="1986592"/>
            <a:ext cx="3932237" cy="3620799"/>
          </a:xfrm>
        </p:spPr>
        <p:txBody>
          <a:bodyPr>
            <a:normAutofit lnSpcReduction="10000"/>
          </a:bodyPr>
          <a:lstStyle/>
          <a:p>
            <a:r>
              <a:rPr lang="en-US" sz="2700" b="1">
                <a:solidFill>
                  <a:srgbClr val="0070C0"/>
                </a:solidFill>
              </a:rPr>
              <a:t>Committee Members:</a:t>
            </a:r>
          </a:p>
          <a:p>
            <a:r>
              <a:rPr lang="en-US" sz="2500">
                <a:solidFill>
                  <a:srgbClr val="0070C0"/>
                </a:solidFill>
              </a:rPr>
              <a:t>Richelle Williams, Chair</a:t>
            </a:r>
          </a:p>
          <a:p>
            <a:r>
              <a:rPr lang="en-US" sz="2500">
                <a:solidFill>
                  <a:srgbClr val="0070C0"/>
                </a:solidFill>
              </a:rPr>
              <a:t>Lisa Bengtson</a:t>
            </a:r>
          </a:p>
          <a:p>
            <a:r>
              <a:rPr lang="en-US" sz="2500">
                <a:solidFill>
                  <a:srgbClr val="0070C0"/>
                </a:solidFill>
              </a:rPr>
              <a:t>Jessica Rummery</a:t>
            </a:r>
          </a:p>
          <a:p>
            <a:r>
              <a:rPr lang="en-US" sz="2500">
                <a:solidFill>
                  <a:srgbClr val="0070C0"/>
                </a:solidFill>
              </a:rPr>
              <a:t>Megan Brady</a:t>
            </a:r>
          </a:p>
          <a:p>
            <a:r>
              <a:rPr lang="en-US" sz="2500">
                <a:solidFill>
                  <a:srgbClr val="0070C0"/>
                </a:solidFill>
              </a:rPr>
              <a:t>Natasha </a:t>
            </a:r>
            <a:r>
              <a:rPr lang="en-US" sz="2500" err="1">
                <a:solidFill>
                  <a:srgbClr val="0070C0"/>
                </a:solidFill>
              </a:rPr>
              <a:t>Schmitter</a:t>
            </a:r>
            <a:endParaRPr lang="en-US" sz="2500">
              <a:solidFill>
                <a:srgbClr val="0070C0"/>
              </a:solidFill>
            </a:endParaRPr>
          </a:p>
          <a:p>
            <a:r>
              <a:rPr lang="en-US" sz="2500">
                <a:solidFill>
                  <a:srgbClr val="0070C0"/>
                </a:solidFill>
              </a:rPr>
              <a:t>Kelli Snyder</a:t>
            </a:r>
          </a:p>
          <a:p>
            <a:r>
              <a:rPr lang="en-US" sz="2500">
                <a:solidFill>
                  <a:srgbClr val="0070C0"/>
                </a:solidFill>
              </a:rPr>
              <a:t>Kara </a:t>
            </a:r>
            <a:r>
              <a:rPr lang="en-US" sz="2500" err="1">
                <a:solidFill>
                  <a:srgbClr val="0070C0"/>
                </a:solidFill>
              </a:rPr>
              <a:t>Gange</a:t>
            </a:r>
            <a:endParaRPr lang="en-US" sz="250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939" y="5033478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729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AF396-234A-BD12-0BE1-7713FC137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34686"/>
            <a:ext cx="9948285" cy="1124527"/>
          </a:xfrm>
        </p:spPr>
        <p:txBody>
          <a:bodyPr>
            <a:noAutofit/>
          </a:bodyPr>
          <a:lstStyle/>
          <a:p>
            <a:r>
              <a:rPr lang="en-US" sz="4200" b="1" dirty="0"/>
              <a:t>Professional Education &amp; Research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7752F6-8B44-17F1-6220-9EE889845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7196" y="1964160"/>
            <a:ext cx="6583363" cy="3413414"/>
          </a:xfrm>
        </p:spPr>
        <p:txBody>
          <a:bodyPr/>
          <a:lstStyle/>
          <a:p>
            <a:r>
              <a:rPr lang="en-US" sz="2900" b="1" dirty="0">
                <a:solidFill>
                  <a:srgbClr val="0070C0"/>
                </a:solidFill>
              </a:rPr>
              <a:t>News/Changes in 2023-24</a:t>
            </a:r>
          </a:p>
          <a:p>
            <a:pPr lvl="1"/>
            <a:r>
              <a:rPr lang="en-US" sz="2500" dirty="0">
                <a:solidFill>
                  <a:srgbClr val="0070C0"/>
                </a:solidFill>
              </a:rPr>
              <a:t>First research grant given out</a:t>
            </a:r>
          </a:p>
          <a:p>
            <a:pPr lvl="1"/>
            <a:r>
              <a:rPr lang="en-US" sz="2500" dirty="0">
                <a:solidFill>
                  <a:srgbClr val="0070C0"/>
                </a:solidFill>
              </a:rPr>
              <a:t>Presenting during IATS Meeting</a:t>
            </a:r>
          </a:p>
          <a:p>
            <a:pPr lvl="1"/>
            <a:endParaRPr lang="en-US" sz="2500" dirty="0">
              <a:solidFill>
                <a:srgbClr val="0070C0"/>
              </a:solidFill>
            </a:endParaRPr>
          </a:p>
          <a:p>
            <a:r>
              <a:rPr lang="en-US" sz="2900" b="1" dirty="0">
                <a:solidFill>
                  <a:srgbClr val="0070C0"/>
                </a:solidFill>
              </a:rPr>
              <a:t>Requests</a:t>
            </a:r>
          </a:p>
          <a:p>
            <a:pPr lvl="1"/>
            <a:r>
              <a:rPr lang="en-US" sz="2500" dirty="0">
                <a:solidFill>
                  <a:srgbClr val="0070C0"/>
                </a:solidFill>
              </a:rPr>
              <a:t>Call for research grant proposals in fall 2024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573790" y="1964160"/>
            <a:ext cx="3932237" cy="3413414"/>
          </a:xfrm>
        </p:spPr>
        <p:txBody>
          <a:bodyPr>
            <a:normAutofit/>
          </a:bodyPr>
          <a:lstStyle/>
          <a:p>
            <a:r>
              <a:rPr lang="en-US" sz="2700" b="1">
                <a:solidFill>
                  <a:srgbClr val="0070C0"/>
                </a:solidFill>
              </a:rPr>
              <a:t>Committee Members:</a:t>
            </a:r>
          </a:p>
          <a:p>
            <a:r>
              <a:rPr lang="en-US" sz="2500">
                <a:solidFill>
                  <a:srgbClr val="0070C0"/>
                </a:solidFill>
              </a:rPr>
              <a:t>Chris Viesselman, Chair</a:t>
            </a:r>
          </a:p>
          <a:p>
            <a:r>
              <a:rPr lang="en-US" sz="2500">
                <a:solidFill>
                  <a:srgbClr val="0070C0"/>
                </a:solidFill>
              </a:rPr>
              <a:t>Molly Figgins</a:t>
            </a:r>
          </a:p>
          <a:p>
            <a:r>
              <a:rPr lang="en-US" sz="2500">
                <a:solidFill>
                  <a:srgbClr val="0070C0"/>
                </a:solidFill>
              </a:rPr>
              <a:t>Mark Hecimovich</a:t>
            </a:r>
          </a:p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D7207A8-B2E2-1FA2-F9B5-9235A5B4C76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939" y="5033478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686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79713"/>
            <a:ext cx="8276503" cy="1161473"/>
          </a:xfrm>
        </p:spPr>
        <p:txBody>
          <a:bodyPr>
            <a:normAutofit/>
          </a:bodyPr>
          <a:lstStyle/>
          <a:p>
            <a:r>
              <a:rPr lang="en-US" sz="4400" b="1"/>
              <a:t>Secondary Schools Committee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1749" y="2096312"/>
            <a:ext cx="6172200" cy="3803650"/>
          </a:xfrm>
        </p:spPr>
        <p:txBody>
          <a:bodyPr>
            <a:normAutofit/>
          </a:bodyPr>
          <a:lstStyle/>
          <a:p>
            <a:r>
              <a:rPr lang="en-US" sz="2900" b="1" dirty="0">
                <a:solidFill>
                  <a:srgbClr val="0070C0"/>
                </a:solidFill>
              </a:rPr>
              <a:t>News/Changes for 2023-24</a:t>
            </a:r>
          </a:p>
          <a:p>
            <a:pPr marL="457200" lvl="1" indent="0"/>
            <a:r>
              <a:rPr lang="en-US" sz="2500" dirty="0">
                <a:solidFill>
                  <a:srgbClr val="0070C0"/>
                </a:solidFill>
              </a:rPr>
              <a:t>Monitoring and participating in TUFSS meeting hosted by Korey Stringer Institute in April</a:t>
            </a:r>
          </a:p>
          <a:p>
            <a:pPr marL="457200" lvl="1" indent="0"/>
            <a:endParaRPr lang="en-US" sz="2300" dirty="0">
              <a:solidFill>
                <a:srgbClr val="0070C0"/>
              </a:solidFill>
            </a:endParaRPr>
          </a:p>
          <a:p>
            <a:pPr marL="0" indent="0"/>
            <a:r>
              <a:rPr lang="en-US" sz="2900" b="1" dirty="0">
                <a:solidFill>
                  <a:srgbClr val="0070C0"/>
                </a:solidFill>
              </a:rPr>
              <a:t>Requests</a:t>
            </a:r>
          </a:p>
          <a:p>
            <a:pPr marL="457200" lvl="1" indent="0"/>
            <a:r>
              <a:rPr lang="en-US" sz="2500" dirty="0">
                <a:solidFill>
                  <a:srgbClr val="0070C0"/>
                </a:solidFill>
              </a:rPr>
              <a:t>Use QR code to complete Atlas Survey</a:t>
            </a:r>
          </a:p>
          <a:p>
            <a:pPr marL="457200" lvl="1" indent="0">
              <a:buNone/>
            </a:pPr>
            <a:endParaRPr lang="en-US" sz="2300" dirty="0">
              <a:solidFill>
                <a:srgbClr val="0070C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598051" y="2096313"/>
            <a:ext cx="3932237" cy="4392094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sz="2900" b="1" dirty="0">
                <a:solidFill>
                  <a:srgbClr val="0070C0"/>
                </a:solidFill>
              </a:rPr>
              <a:t>Committee Members:</a:t>
            </a:r>
          </a:p>
          <a:p>
            <a:r>
              <a:rPr lang="en-US" sz="2700" dirty="0">
                <a:solidFill>
                  <a:srgbClr val="0070C0"/>
                </a:solidFill>
              </a:rPr>
              <a:t>Rhianna </a:t>
            </a:r>
            <a:r>
              <a:rPr lang="en-US" sz="2700" dirty="0" err="1">
                <a:solidFill>
                  <a:srgbClr val="0070C0"/>
                </a:solidFill>
              </a:rPr>
              <a:t>Freiburger</a:t>
            </a:r>
            <a:r>
              <a:rPr lang="en-US" sz="2700" dirty="0">
                <a:solidFill>
                  <a:srgbClr val="0070C0"/>
                </a:solidFill>
              </a:rPr>
              <a:t>, Co-Chair</a:t>
            </a:r>
            <a:endParaRPr lang="en-US" sz="2700" dirty="0">
              <a:solidFill>
                <a:srgbClr val="0070C0"/>
              </a:solidFill>
              <a:ea typeface="Calibri"/>
              <a:cs typeface="Calibri"/>
            </a:endParaRPr>
          </a:p>
          <a:p>
            <a:r>
              <a:rPr lang="en-US" sz="2700" dirty="0">
                <a:solidFill>
                  <a:srgbClr val="0070C0"/>
                </a:solidFill>
              </a:rPr>
              <a:t>Ashley Dickey, Co-Chair</a:t>
            </a:r>
          </a:p>
          <a:p>
            <a:r>
              <a:rPr lang="en-US" sz="2700" dirty="0" err="1">
                <a:solidFill>
                  <a:srgbClr val="0070C0"/>
                </a:solidFill>
              </a:rPr>
              <a:t>Kalene</a:t>
            </a:r>
            <a:r>
              <a:rPr lang="en-US" sz="2700" dirty="0">
                <a:solidFill>
                  <a:srgbClr val="0070C0"/>
                </a:solidFill>
              </a:rPr>
              <a:t> Voorhees</a:t>
            </a:r>
            <a:endParaRPr lang="en-US" sz="2700" dirty="0">
              <a:solidFill>
                <a:srgbClr val="0070C0"/>
              </a:solidFill>
              <a:ea typeface="Calibri"/>
              <a:cs typeface="Calibri"/>
            </a:endParaRPr>
          </a:p>
          <a:p>
            <a:r>
              <a:rPr lang="en-US" sz="2700" dirty="0">
                <a:solidFill>
                  <a:srgbClr val="0070C0"/>
                </a:solidFill>
              </a:rPr>
              <a:t>Brandon Church</a:t>
            </a:r>
            <a:endParaRPr lang="en-US" sz="2700" dirty="0">
              <a:solidFill>
                <a:srgbClr val="0070C0"/>
              </a:solidFill>
              <a:ea typeface="Calibri"/>
              <a:cs typeface="Calibri"/>
            </a:endParaRPr>
          </a:p>
          <a:p>
            <a:r>
              <a:rPr lang="en-US" sz="2700" dirty="0">
                <a:solidFill>
                  <a:srgbClr val="0070C0"/>
                </a:solidFill>
              </a:rPr>
              <a:t>Jennifer McHenry</a:t>
            </a:r>
            <a:endParaRPr lang="en-US" sz="2700" dirty="0">
              <a:solidFill>
                <a:srgbClr val="0070C0"/>
              </a:solidFill>
              <a:ea typeface="Calibri"/>
              <a:cs typeface="Calibri"/>
            </a:endParaRPr>
          </a:p>
          <a:p>
            <a:r>
              <a:rPr lang="en-US" sz="2700" dirty="0">
                <a:solidFill>
                  <a:srgbClr val="0070C0"/>
                </a:solidFill>
              </a:rPr>
              <a:t>Jon </a:t>
            </a:r>
            <a:r>
              <a:rPr lang="en-US" sz="2700" dirty="0" err="1">
                <a:solidFill>
                  <a:srgbClr val="0070C0"/>
                </a:solidFill>
              </a:rPr>
              <a:t>Hochstelter</a:t>
            </a:r>
            <a:endParaRPr lang="en-US" sz="2700" dirty="0">
              <a:solidFill>
                <a:srgbClr val="0070C0"/>
              </a:solidFill>
            </a:endParaRPr>
          </a:p>
          <a:p>
            <a:r>
              <a:rPr lang="en-US" sz="2700">
                <a:solidFill>
                  <a:srgbClr val="0070C0"/>
                </a:solidFill>
              </a:rPr>
              <a:t>Anna </a:t>
            </a:r>
            <a:r>
              <a:rPr lang="en-US" sz="2700" dirty="0">
                <a:solidFill>
                  <a:srgbClr val="0070C0"/>
                </a:solidFill>
              </a:rPr>
              <a:t>Manternach</a:t>
            </a:r>
            <a:endParaRPr lang="en-US" sz="2700" dirty="0">
              <a:solidFill>
                <a:srgbClr val="0070C0"/>
              </a:solidFill>
              <a:ea typeface="Calibri"/>
              <a:cs typeface="Calibri"/>
            </a:endParaRPr>
          </a:p>
          <a:p>
            <a:r>
              <a:rPr lang="en-US" sz="2700" dirty="0">
                <a:solidFill>
                  <a:srgbClr val="0070C0"/>
                </a:solidFill>
              </a:rPr>
              <a:t>Kelsi </a:t>
            </a:r>
            <a:r>
              <a:rPr lang="en-US" sz="2700" dirty="0" err="1">
                <a:solidFill>
                  <a:srgbClr val="0070C0"/>
                </a:solidFill>
              </a:rPr>
              <a:t>Huseman</a:t>
            </a:r>
            <a:endParaRPr lang="en-US" sz="2700" dirty="0">
              <a:solidFill>
                <a:srgbClr val="0070C0"/>
              </a:solidFill>
            </a:endParaRPr>
          </a:p>
          <a:p>
            <a:r>
              <a:rPr lang="en-US" sz="2700" dirty="0">
                <a:solidFill>
                  <a:srgbClr val="0070C0"/>
                </a:solidFill>
              </a:rPr>
              <a:t>Logan Wood</a:t>
            </a:r>
            <a:endParaRPr lang="en-US" sz="2700" dirty="0">
              <a:solidFill>
                <a:srgbClr val="0070C0"/>
              </a:solidFill>
              <a:ea typeface="Calibri"/>
              <a:cs typeface="Calibri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070C0"/>
              </a:solidFill>
            </a:endParaRPr>
          </a:p>
          <a:p>
            <a:endParaRPr lang="en-US" sz="2700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939" y="5033478"/>
            <a:ext cx="2304298" cy="1824522"/>
          </a:xfrm>
          <a:prstGeom prst="rect">
            <a:avLst/>
          </a:prstGeom>
        </p:spPr>
      </p:pic>
      <p:pic>
        <p:nvPicPr>
          <p:cNvPr id="7" name="Picture 6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8CFB0710-163B-A5DD-3EF8-E8082A4A8F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2849" y="4947462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866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"/>
    </mc:Choice>
    <mc:Fallback xmlns="">
      <p:transition spd="slow" advTm="6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3999</TotalTime>
  <Words>1174</Words>
  <Application>Microsoft Office PowerPoint</Application>
  <PresentationFormat>Widescreen</PresentationFormat>
  <Paragraphs>246</Paragraphs>
  <Slides>23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  <vt:variant>
        <vt:lpstr>Custom Shows</vt:lpstr>
      </vt:variant>
      <vt:variant>
        <vt:i4>1</vt:i4>
      </vt:variant>
    </vt:vector>
  </HeadingPairs>
  <TitlesOfParts>
    <vt:vector size="31" baseType="lpstr">
      <vt:lpstr>Arial</vt:lpstr>
      <vt:lpstr>Calibri</vt:lpstr>
      <vt:lpstr>Calibri Light</vt:lpstr>
      <vt:lpstr>Palatino Linotype</vt:lpstr>
      <vt:lpstr>Times New Roman</vt:lpstr>
      <vt:lpstr>Office Theme</vt:lpstr>
      <vt:lpstr>1_Office Theme</vt:lpstr>
      <vt:lpstr>IATS Committee Updates</vt:lpstr>
      <vt:lpstr>Connection and Engagement Committee</vt:lpstr>
      <vt:lpstr>Council on Practice Advancement </vt:lpstr>
      <vt:lpstr>Early Profession Committee &amp;         Career Advancement Committee</vt:lpstr>
      <vt:lpstr>Ethnic Diversity Advisory Committee</vt:lpstr>
      <vt:lpstr>Governmental Affairs Update</vt:lpstr>
      <vt:lpstr>Honors &amp; Awards Committee</vt:lpstr>
      <vt:lpstr>Professional Education &amp; Research Committee</vt:lpstr>
      <vt:lpstr>Secondary Schools Committee</vt:lpstr>
      <vt:lpstr>Student Leadership Council</vt:lpstr>
      <vt:lpstr>Iowa Athletic Training Society</vt:lpstr>
      <vt:lpstr>Past-President Update</vt:lpstr>
      <vt:lpstr>Thank Yous</vt:lpstr>
      <vt:lpstr>First Thoughts</vt:lpstr>
      <vt:lpstr>Special Introductions</vt:lpstr>
      <vt:lpstr>President’s Update</vt:lpstr>
      <vt:lpstr>President’s Update</vt:lpstr>
      <vt:lpstr>President Elect Update</vt:lpstr>
      <vt:lpstr>Treasurer Update</vt:lpstr>
      <vt:lpstr>Current Finances – March 2024</vt:lpstr>
      <vt:lpstr>MAATA Update</vt:lpstr>
      <vt:lpstr>Special Notes &amp; Requests from Committees</vt:lpstr>
      <vt:lpstr>Special Notes &amp; Requests from Committees</vt:lpstr>
      <vt:lpstr>Custom Show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Lundstrom, Megan J</dc:creator>
  <cp:lastModifiedBy>michael.donahue12@gmail.com</cp:lastModifiedBy>
  <cp:revision>4</cp:revision>
  <dcterms:created xsi:type="dcterms:W3CDTF">2023-02-28T02:14:55Z</dcterms:created>
  <dcterms:modified xsi:type="dcterms:W3CDTF">2024-04-11T12:52:47Z</dcterms:modified>
</cp:coreProperties>
</file>