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306" r:id="rId5"/>
    <p:sldId id="276" r:id="rId6"/>
    <p:sldId id="260" r:id="rId7"/>
    <p:sldId id="307" r:id="rId8"/>
    <p:sldId id="262" r:id="rId9"/>
    <p:sldId id="303" r:id="rId10"/>
    <p:sldId id="296" r:id="rId11"/>
    <p:sldId id="308" r:id="rId12"/>
    <p:sldId id="284" r:id="rId13"/>
    <p:sldId id="294" r:id="rId14"/>
    <p:sldId id="269" r:id="rId15"/>
    <p:sldId id="297" r:id="rId16"/>
    <p:sldId id="273" r:id="rId17"/>
    <p:sldId id="292" r:id="rId18"/>
    <p:sldId id="286" r:id="rId19"/>
    <p:sldId id="298" r:id="rId20"/>
    <p:sldId id="293" r:id="rId21"/>
    <p:sldId id="295" r:id="rId22"/>
    <p:sldId id="300" r:id="rId23"/>
    <p:sldId id="291" r:id="rId24"/>
    <p:sldId id="305" r:id="rId25"/>
    <p:sldId id="26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63" d="100"/>
          <a:sy n="63" d="100"/>
        </p:scale>
        <p:origin x="139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Iowa Athletic Trainers’ Society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Business Meeting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May 30</a:t>
            </a:r>
            <a:r>
              <a:rPr lang="en-US" sz="2800" baseline="30000" dirty="0">
                <a:solidFill>
                  <a:schemeClr val="bg1"/>
                </a:solidFill>
              </a:rPr>
              <a:t>th</a:t>
            </a:r>
            <a:r>
              <a:rPr lang="en-US" sz="2800" dirty="0">
                <a:solidFill>
                  <a:schemeClr val="bg1"/>
                </a:solidFill>
              </a:rPr>
              <a:t>, 2019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West Des Moines, IA</a:t>
            </a:r>
          </a:p>
          <a:p>
            <a:pPr eaLnBrk="1" hangingPunct="1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29200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86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905000"/>
            <a:ext cx="7408333" cy="4724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Jill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Kienzle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Attended AD conference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IHSAA playoff contract</a:t>
            </a:r>
          </a:p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$300 per game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Jill is liaison to BIAIA &amp; member of Iowa Concussion Consortium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School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810" y="5410199"/>
            <a:ext cx="2038487" cy="161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400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GAC &amp; Secondary Schools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003363EF-9AB4-437D-A0C5-8C66EEF832F4}"/>
              </a:ext>
            </a:extLst>
          </p:cNvPr>
          <p:cNvSpPr txBox="1">
            <a:spLocks/>
          </p:cNvSpPr>
          <p:nvPr/>
        </p:nvSpPr>
        <p:spPr>
          <a:xfrm>
            <a:off x="838200" y="2438400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New concussion law takes effect July 1</a:t>
            </a:r>
            <a:r>
              <a:rPr lang="en-US" baseline="30000" dirty="0">
                <a:solidFill>
                  <a:schemeClr val="bg2">
                    <a:lumMod val="50000"/>
                  </a:schemeClr>
                </a:solidFill>
              </a:rPr>
              <a:t>st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2019.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Encourage you to work with admin, coaches, nurses to have plans in place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Get information to parents and students</a:t>
            </a:r>
          </a:p>
          <a:p>
            <a:pPr lvl="1"/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Iowa Concussion Consortium Conference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July 11</a:t>
            </a:r>
            <a:r>
              <a:rPr lang="en-US" baseline="30000" dirty="0">
                <a:solidFill>
                  <a:schemeClr val="bg2">
                    <a:lumMod val="50000"/>
                  </a:schemeClr>
                </a:solidFill>
              </a:rPr>
              <a:t>th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2019 Radisson Iowa City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660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590800"/>
            <a:ext cx="7408333" cy="4114799"/>
          </a:xfrm>
        </p:spPr>
        <p:txBody>
          <a:bodyPr>
            <a:normAutofit/>
          </a:bodyPr>
          <a:lstStyle/>
          <a:p>
            <a:r>
              <a:rPr lang="en-US" dirty="0"/>
              <a:t>Chair – Megan Brady</a:t>
            </a:r>
          </a:p>
          <a:p>
            <a:r>
              <a:rPr lang="en-US" dirty="0"/>
              <a:t>Committee</a:t>
            </a:r>
          </a:p>
          <a:p>
            <a:pPr lvl="1"/>
            <a:r>
              <a:rPr lang="en-US" dirty="0"/>
              <a:t>Lisa </a:t>
            </a:r>
            <a:r>
              <a:rPr lang="en-US" dirty="0" err="1"/>
              <a:t>Bengston</a:t>
            </a:r>
            <a:endParaRPr lang="en-US" dirty="0"/>
          </a:p>
          <a:p>
            <a:pPr lvl="1"/>
            <a:r>
              <a:rPr lang="en-US" dirty="0"/>
              <a:t>Kurt </a:t>
            </a:r>
            <a:r>
              <a:rPr lang="en-US" dirty="0" err="1"/>
              <a:t>Flathers</a:t>
            </a:r>
            <a:endParaRPr lang="en-US" dirty="0"/>
          </a:p>
          <a:p>
            <a:pPr lvl="1"/>
            <a:r>
              <a:rPr lang="en-US" dirty="0"/>
              <a:t>Jessica Woolridge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Honors &amp; Awards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4309872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Iowa Representative: Otto Krueger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1. We are officially a Council and have transitioned to the following structure: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Chair, 10 Committee Chairs, 3 Content Expert Members for each Committee, 	and up to 6 At-Large Members.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2. The COPA Committees are: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Physician Practice, Community Outreach, Rehabilitation, Performing Arts, 	Public Safety, Healthcare Administration, Armed Forces, Occupational, Private 	&amp; Emerging Practice, and Analytics &amp; Outcomes.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3. The Physician Practice Value Model (PPVM) was presented this year at D5 in Tulsa by 	Tara Soprano.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4. COPA Continuing Education: We are asking each state rep to reach out to your state 	education chairs to secure a regular spot within your state meeting to feature 	a COPA related topic. If your state needs assistance with topics or speakers, 	please feel free to contact me directly.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Council on Practice Advancement</a:t>
            </a:r>
            <a:br>
              <a:rPr lang="en-US" dirty="0"/>
            </a:br>
            <a:r>
              <a:rPr lang="en-US" sz="2000" dirty="0"/>
              <a:t>(Formerly CEPAT)</a:t>
            </a:r>
          </a:p>
        </p:txBody>
      </p:sp>
    </p:spTree>
    <p:extLst>
      <p:ext uri="{BB962C8B-B14F-4D97-AF65-F5344CB8AC3E}">
        <p14:creationId xmlns:p14="http://schemas.microsoft.com/office/powerpoint/2010/main" val="1919153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Chris </a:t>
            </a:r>
            <a:r>
              <a:rPr lang="en-US" dirty="0" err="1"/>
              <a:t>Viesselman</a:t>
            </a:r>
            <a:endParaRPr lang="en-US" dirty="0"/>
          </a:p>
          <a:p>
            <a:r>
              <a:rPr lang="en-US" dirty="0"/>
              <a:t>Assisting with fundraising at district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544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Carissa </a:t>
            </a:r>
            <a:r>
              <a:rPr lang="en-US" dirty="0" err="1"/>
              <a:t>Tigges</a:t>
            </a:r>
            <a:endParaRPr lang="en-US" dirty="0"/>
          </a:p>
          <a:p>
            <a:endParaRPr lang="en-US" dirty="0"/>
          </a:p>
          <a:p>
            <a:r>
              <a:rPr lang="en-US" dirty="0"/>
              <a:t>No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Young Professionals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19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Chair (Advisor): Jessica </a:t>
            </a:r>
            <a:r>
              <a:rPr lang="en-US" dirty="0" err="1"/>
              <a:t>Drenth</a:t>
            </a:r>
            <a:endParaRPr lang="en-US" dirty="0"/>
          </a:p>
          <a:p>
            <a:r>
              <a:rPr lang="en-US" dirty="0"/>
              <a:t>Committee 2019-20: </a:t>
            </a:r>
          </a:p>
          <a:p>
            <a:pPr lvl="1"/>
            <a:r>
              <a:rPr lang="en-US" dirty="0"/>
              <a:t>President – Blake Wooten (Central)</a:t>
            </a:r>
          </a:p>
          <a:p>
            <a:pPr lvl="1"/>
            <a:r>
              <a:rPr lang="en-US" dirty="0"/>
              <a:t>VP – Lauren </a:t>
            </a:r>
            <a:r>
              <a:rPr lang="en-US" dirty="0" err="1"/>
              <a:t>Ranquist</a:t>
            </a:r>
            <a:r>
              <a:rPr lang="en-US" dirty="0"/>
              <a:t> (ISU)</a:t>
            </a:r>
          </a:p>
          <a:p>
            <a:pPr lvl="1"/>
            <a:r>
              <a:rPr lang="en-US" dirty="0"/>
              <a:t>Secretary – Daniel Nussbaum (Central)</a:t>
            </a:r>
          </a:p>
          <a:p>
            <a:pPr lvl="1"/>
            <a:r>
              <a:rPr lang="en-US" dirty="0"/>
              <a:t>Treasurer – </a:t>
            </a:r>
            <a:r>
              <a:rPr lang="en-US" dirty="0" err="1"/>
              <a:t>Rozlyn</a:t>
            </a:r>
            <a:r>
              <a:rPr lang="en-US" dirty="0"/>
              <a:t> Elbert (ISU)</a:t>
            </a:r>
          </a:p>
          <a:p>
            <a:r>
              <a:rPr lang="en-US" dirty="0"/>
              <a:t>Quiz Bowl </a:t>
            </a:r>
          </a:p>
          <a:p>
            <a:pPr lvl="1"/>
            <a:r>
              <a:rPr lang="en-US" dirty="0" err="1"/>
              <a:t>Loras</a:t>
            </a:r>
            <a:r>
              <a:rPr lang="en-US" dirty="0"/>
              <a:t> &amp; Central College</a:t>
            </a:r>
          </a:p>
          <a:p>
            <a:r>
              <a:rPr lang="en-US" dirty="0" err="1"/>
              <a:t>iLead</a:t>
            </a:r>
            <a:endParaRPr lang="en-US" dirty="0"/>
          </a:p>
          <a:p>
            <a:pPr lvl="1"/>
            <a:r>
              <a:rPr lang="en-US" dirty="0"/>
              <a:t>Mitch Anderson (Iowa)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Leadership Council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29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Iowa Rep: Vic Miller (ISU)</a:t>
            </a:r>
          </a:p>
          <a:p>
            <a:pPr marL="0" indent="0">
              <a:buNone/>
            </a:pPr>
            <a:r>
              <a:rPr lang="en-US" sz="1600" dirty="0"/>
              <a:t>From JCM in DFW January 2019:</a:t>
            </a:r>
          </a:p>
          <a:p>
            <a:pPr marL="0" indent="0">
              <a:buNone/>
            </a:pPr>
            <a:r>
              <a:rPr lang="en-US" sz="1600" dirty="0"/>
              <a:t>1.       Appropriate Contact with Minors Document-Close to completion.  Look for 	later this year. </a:t>
            </a:r>
          </a:p>
          <a:p>
            <a:pPr marL="0" indent="0">
              <a:buNone/>
            </a:pPr>
            <a:r>
              <a:rPr lang="en-US" sz="1600" dirty="0"/>
              <a:t>2.       Strength and Conditioning Work Group-Continues to work closely with NSCA 	and CSCCA to assist with development of their educational guidelines and 	requirement moving forward. </a:t>
            </a:r>
          </a:p>
          <a:p>
            <a:pPr marL="0" indent="0">
              <a:buNone/>
            </a:pPr>
            <a:r>
              <a:rPr lang="en-US" sz="1600" dirty="0"/>
              <a:t>3.       Mental Health Toolkit-Being shared with NATA BOD.  Expected release later 	this year.  Creates template for ATs to utilize at their own institutions.</a:t>
            </a:r>
          </a:p>
          <a:p>
            <a:pPr marL="0" indent="0">
              <a:buNone/>
            </a:pPr>
            <a:r>
              <a:rPr lang="en-US" sz="1600" dirty="0"/>
              <a:t>4.       2019 ICSM Pre-Con 6/22-6/23.  Will include Brian </a:t>
            </a:r>
            <a:r>
              <a:rPr lang="en-US" sz="1600" dirty="0" err="1"/>
              <a:t>Hainline</a:t>
            </a:r>
            <a:r>
              <a:rPr lang="en-US" sz="1600" dirty="0"/>
              <a:t> and multiple leaders in 	the field.  Will have EBP CEU value that is being finalized.  Will be available 	with convention registration in March.</a:t>
            </a: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rmAutofit fontScale="90000"/>
          </a:bodyPr>
          <a:lstStyle/>
          <a:p>
            <a:r>
              <a:rPr lang="en-US" dirty="0"/>
              <a:t>Intercollegiate Council for Sports Medicine</a:t>
            </a:r>
            <a:br>
              <a:rPr lang="en-US" dirty="0"/>
            </a:br>
            <a:r>
              <a:rPr lang="en-US" sz="1600" dirty="0"/>
              <a:t>(formerly CUATC)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42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Taylor Young</a:t>
            </a:r>
          </a:p>
          <a:p>
            <a:r>
              <a:rPr lang="en-US" dirty="0"/>
              <a:t>Annual Meeting – May 29-30</a:t>
            </a:r>
            <a:r>
              <a:rPr lang="en-US" baseline="30000" dirty="0"/>
              <a:t>th</a:t>
            </a:r>
            <a:r>
              <a:rPr lang="en-US" dirty="0"/>
              <a:t> 2020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Meeting 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30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 Fund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4467" y="28278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Coalition for Iowa Athletic Trainers (CIAT)</a:t>
            </a:r>
          </a:p>
          <a:p>
            <a:pPr lvl="1"/>
            <a:r>
              <a:rPr lang="en-US" dirty="0"/>
              <a:t>Chair: Dustin Briggs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Fundraising ideas welcome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0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Call to order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Approval of minutes from March 29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, 2019 meeting in Tulsa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Available on www.iowaats.com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Business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22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Katie </a:t>
            </a:r>
            <a:r>
              <a:rPr lang="en-US" dirty="0" err="1"/>
              <a:t>Staiert</a:t>
            </a:r>
            <a:endParaRPr lang="en-US" dirty="0"/>
          </a:p>
          <a:p>
            <a:pPr lvl="1"/>
            <a:r>
              <a:rPr lang="en-US" dirty="0"/>
              <a:t>Social media chair: Shelli Green</a:t>
            </a:r>
          </a:p>
          <a:p>
            <a:endParaRPr lang="en-US" dirty="0"/>
          </a:p>
          <a:p>
            <a:r>
              <a:rPr lang="en-US" dirty="0"/>
              <a:t>If any chairs or anyone has anything they would like put on social media or website, let them know.</a:t>
            </a:r>
          </a:p>
          <a:p>
            <a:r>
              <a:rPr lang="en-US" dirty="0"/>
              <a:t>@</a:t>
            </a:r>
            <a:r>
              <a:rPr lang="en-US" dirty="0" err="1"/>
              <a:t>IowaATSociety</a:t>
            </a:r>
            <a:endParaRPr lang="en-US" dirty="0"/>
          </a:p>
          <a:p>
            <a:r>
              <a:rPr lang="en-US" dirty="0"/>
              <a:t>FB – Iowa Athletic Trainers’ Society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Relations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22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Peter </a:t>
            </a:r>
            <a:r>
              <a:rPr lang="en-US" dirty="0" err="1"/>
              <a:t>Neibert</a:t>
            </a:r>
            <a:endParaRPr lang="en-US" dirty="0"/>
          </a:p>
          <a:p>
            <a:endParaRPr lang="en-US" dirty="0"/>
          </a:p>
          <a:p>
            <a:r>
              <a:rPr lang="en-US" dirty="0"/>
              <a:t>No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Responsibility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53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438400"/>
            <a:ext cx="7408333" cy="39624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Website facelift: www.IowaATS.com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LGBTQ+ Advisory Committee 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Compiled a resource document that lists all the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safeplace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and training resources in Iowa colleges and universities. It is located on our website.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ATLAS Survey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Physicians would like to use it to find us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NPI numbers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GATHER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ATs CARE</a:t>
            </a:r>
          </a:p>
          <a:p>
            <a:pPr lvl="2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Response Team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MAATA Budget Surplus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478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003363EF-9AB4-437D-A0C5-8C66EEF832F4}"/>
              </a:ext>
            </a:extLst>
          </p:cNvPr>
          <p:cNvSpPr txBox="1">
            <a:spLocks/>
          </p:cNvSpPr>
          <p:nvPr/>
        </p:nvSpPr>
        <p:spPr>
          <a:xfrm>
            <a:off x="838200" y="2438400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New Sports Betting Law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Make sports wagering and fantasy sports legal in Iowa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Athletic trainers mentioned in sports wagering section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Iowa Racing and Gaming Commission is writing rules adoption this summer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Will take effect in August</a:t>
            </a:r>
          </a:p>
        </p:txBody>
      </p:sp>
    </p:spTree>
    <p:extLst>
      <p:ext uri="{BB962C8B-B14F-4D97-AF65-F5344CB8AC3E}">
        <p14:creationId xmlns:p14="http://schemas.microsoft.com/office/powerpoint/2010/main" val="60147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Looking Ahead:</a:t>
            </a:r>
          </a:p>
          <a:p>
            <a:pPr lvl="1"/>
            <a:r>
              <a:rPr lang="en-US" dirty="0"/>
              <a:t>Safety in Football Campaign</a:t>
            </a:r>
          </a:p>
          <a:p>
            <a:pPr lvl="1"/>
            <a:r>
              <a:rPr lang="en-US" dirty="0"/>
              <a:t>IDPH Data 2.0</a:t>
            </a:r>
          </a:p>
          <a:p>
            <a:pPr lvl="1"/>
            <a:r>
              <a:rPr lang="en-US" dirty="0"/>
              <a:t>Pres-elect &amp; Treasurer nominations</a:t>
            </a:r>
          </a:p>
          <a:p>
            <a:pPr lvl="1"/>
            <a:r>
              <a:rPr lang="en-US" dirty="0"/>
              <a:t>District IV split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63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697163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As always, IATS is looking for ways to involve our membership and mentor members into leadership and committee positions.  Please contact us for opportunities. </a:t>
            </a: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This is your society and we want you to be involved and share your knowledge and passion for the profession.</a:t>
            </a:r>
          </a:p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THANK YOU!</a:t>
            </a:r>
          </a:p>
          <a:p>
            <a:pPr algn="ctr"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5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MAATA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IATS Hall of Honor Members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Award Winners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25 years (or more)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20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15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students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Recognitions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490765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/>
              <a:t>Mark </a:t>
            </a:r>
            <a:r>
              <a:rPr lang="en-US" dirty="0" err="1"/>
              <a:t>Coberley</a:t>
            </a:r>
            <a:r>
              <a:rPr lang="en-US" dirty="0"/>
              <a:t> – MAATA Hall of Fame</a:t>
            </a:r>
          </a:p>
          <a:p>
            <a:endParaRPr lang="en-US" dirty="0"/>
          </a:p>
          <a:p>
            <a:r>
              <a:rPr lang="en-US" dirty="0"/>
              <a:t>Denise O’Mara -  The Denise Fandel Award for Advocacy and Diversity</a:t>
            </a:r>
          </a:p>
          <a:p>
            <a:endParaRPr lang="en-US" dirty="0"/>
          </a:p>
          <a:p>
            <a:r>
              <a:rPr lang="en-US" dirty="0"/>
              <a:t>Eric Knudson – NATA Athletic Trainer Service Award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Newest D5 and NATA Award Winners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29200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53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68" y="2286000"/>
            <a:ext cx="8229600" cy="381000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Jason </a:t>
            </a:r>
            <a:r>
              <a:rPr lang="en-US" dirty="0" err="1">
                <a:solidFill>
                  <a:srgbClr val="0070C0"/>
                </a:solidFill>
              </a:rPr>
              <a:t>Viel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President-Elect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5625DE7-5DC3-42B0-98CD-AFA8BA38D102}"/>
              </a:ext>
            </a:extLst>
          </p:cNvPr>
          <p:cNvSpPr txBox="1">
            <a:spLocks/>
          </p:cNvSpPr>
          <p:nvPr/>
        </p:nvSpPr>
        <p:spPr>
          <a:xfrm>
            <a:off x="857501" y="2677101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Iowa Medical Society Sports Medicine Committee Meeting recap</a:t>
            </a:r>
          </a:p>
          <a:p>
            <a:r>
              <a:rPr lang="en-US" dirty="0"/>
              <a:t>Third Party Reimbursement Initiative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8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Frank </a:t>
            </a:r>
            <a:r>
              <a:rPr lang="en-US" dirty="0" err="1">
                <a:solidFill>
                  <a:srgbClr val="0070C0"/>
                </a:solidFill>
              </a:rPr>
              <a:t>Neu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Past President’s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57501" y="3048001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Election in Nov ‘19 for Pres-Elect and Treasurer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Send nominations to Frank</a:t>
            </a:r>
          </a:p>
          <a:p>
            <a:pPr lvl="2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neuf@central.edu</a:t>
            </a:r>
          </a:p>
        </p:txBody>
      </p:sp>
    </p:spTree>
    <p:extLst>
      <p:ext uri="{BB962C8B-B14F-4D97-AF65-F5344CB8AC3E}">
        <p14:creationId xmlns:p14="http://schemas.microsoft.com/office/powerpoint/2010/main" val="1461045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91000"/>
          </a:xfrm>
        </p:spPr>
        <p:txBody>
          <a:bodyPr>
            <a:normAutofit/>
          </a:bodyPr>
          <a:lstStyle/>
          <a:p>
            <a:pPr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2018 Budget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Proposed  </a:t>
            </a:r>
            <a:r>
              <a:rPr lang="en-US" dirty="0">
                <a:solidFill>
                  <a:srgbClr val="FF0000"/>
                </a:solidFill>
              </a:rPr>
              <a:t>$28,305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Actual	</a:t>
            </a:r>
            <a:r>
              <a:rPr lang="en-US" dirty="0">
                <a:solidFill>
                  <a:srgbClr val="FF0000"/>
                </a:solidFill>
              </a:rPr>
              <a:t>$25,668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Net	</a:t>
            </a:r>
            <a:r>
              <a:rPr lang="en-US" dirty="0">
                <a:solidFill>
                  <a:schemeClr val="tx1"/>
                </a:solidFill>
              </a:rPr>
              <a:t>$1619</a:t>
            </a:r>
          </a:p>
          <a:p>
            <a:pPr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2019 Budget</a:t>
            </a:r>
          </a:p>
          <a:p>
            <a:pPr lvl="1">
              <a:buFontTx/>
              <a:buChar char="-"/>
              <a:defRPr/>
            </a:pPr>
            <a:r>
              <a:rPr lang="en-US">
                <a:solidFill>
                  <a:srgbClr val="0070C0"/>
                </a:solidFill>
              </a:rPr>
              <a:t>Proposed  </a:t>
            </a:r>
            <a:r>
              <a:rPr lang="en-US" dirty="0">
                <a:solidFill>
                  <a:srgbClr val="FF0000"/>
                </a:solidFill>
              </a:rPr>
              <a:t>$28,650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Increases for TPRI &amp; Governmental Affairs</a:t>
            </a:r>
          </a:p>
          <a:p>
            <a:pPr lvl="1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Decreases for Operational &amp; Annual Meeting</a:t>
            </a: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Re-Invested $28,000 in 12 Month CD (2/1/19)</a:t>
            </a:r>
          </a:p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Treasurer’s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159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Michael Donahue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Secretary’s Report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04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Troy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Kleese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Contact Troy if interested in joining committee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Committee Work/Accomplishments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Communicated to members regarding Chapter 54 – “Concussion or Other Brain Injury Return-to-Play Protocol”. Rules effective as of January 23, 2019. To be adopted by July 1, 2019.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2019 Session: Monitored some bills that were of interest to athletic trainers.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Legislation passed that boards can’t sanction licenses of those delinquent on student loans.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Governmental Affairs</a:t>
            </a:r>
          </a:p>
        </p:txBody>
      </p:sp>
    </p:spTree>
    <p:extLst>
      <p:ext uri="{BB962C8B-B14F-4D97-AF65-F5344CB8AC3E}">
        <p14:creationId xmlns:p14="http://schemas.microsoft.com/office/powerpoint/2010/main" val="1125807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1903</TotalTime>
  <Words>983</Words>
  <Application>Microsoft Office PowerPoint</Application>
  <PresentationFormat>On-screen Show (4:3)</PresentationFormat>
  <Paragraphs>158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Candara</vt:lpstr>
      <vt:lpstr>Symbol</vt:lpstr>
      <vt:lpstr>Waveform</vt:lpstr>
      <vt:lpstr>Iowa Athletic Trainers’ Society</vt:lpstr>
      <vt:lpstr>Business</vt:lpstr>
      <vt:lpstr>Recognitions</vt:lpstr>
      <vt:lpstr>Newest D5 and NATA Award Winners</vt:lpstr>
      <vt:lpstr>President-Elect Report</vt:lpstr>
      <vt:lpstr>Past President’s Report</vt:lpstr>
      <vt:lpstr>Treasurer’s Report</vt:lpstr>
      <vt:lpstr> Secretary’s Report </vt:lpstr>
      <vt:lpstr>Governmental Affairs</vt:lpstr>
      <vt:lpstr>Secondary School</vt:lpstr>
      <vt:lpstr>GAC &amp; Secondary Schools</vt:lpstr>
      <vt:lpstr>Honors &amp; Awards</vt:lpstr>
      <vt:lpstr>Council on Practice Advancement (Formerly CEPAT)</vt:lpstr>
      <vt:lpstr>Foundation</vt:lpstr>
      <vt:lpstr>Young Professionals</vt:lpstr>
      <vt:lpstr>Student Leadership Council</vt:lpstr>
      <vt:lpstr>Intercollegiate Council for Sports Medicine (formerly CUATC)</vt:lpstr>
      <vt:lpstr>Annual Meeting Committee</vt:lpstr>
      <vt:lpstr>PAC Fund</vt:lpstr>
      <vt:lpstr>Public Relations</vt:lpstr>
      <vt:lpstr>Professional Responsibility</vt:lpstr>
      <vt:lpstr>President’s Report</vt:lpstr>
      <vt:lpstr>President’s Report</vt:lpstr>
      <vt:lpstr>Other Business?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Athletic Trainers’ Society</dc:title>
  <dc:creator>Floy, Brad W</dc:creator>
  <cp:lastModifiedBy>michael.donahue12@gmail.com</cp:lastModifiedBy>
  <cp:revision>104</cp:revision>
  <dcterms:created xsi:type="dcterms:W3CDTF">2018-02-11T04:08:25Z</dcterms:created>
  <dcterms:modified xsi:type="dcterms:W3CDTF">2024-04-11T13:48:32Z</dcterms:modified>
</cp:coreProperties>
</file>