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47" r:id="rId2"/>
    <p:sldId id="332" r:id="rId3"/>
    <p:sldId id="350" r:id="rId4"/>
    <p:sldId id="354" r:id="rId5"/>
    <p:sldId id="340" r:id="rId6"/>
    <p:sldId id="273" r:id="rId7"/>
    <p:sldId id="323" r:id="rId8"/>
    <p:sldId id="351" r:id="rId9"/>
    <p:sldId id="355" r:id="rId10"/>
    <p:sldId id="367" r:id="rId11"/>
    <p:sldId id="345" r:id="rId12"/>
    <p:sldId id="368" r:id="rId13"/>
    <p:sldId id="272" r:id="rId14"/>
    <p:sldId id="365" r:id="rId15"/>
    <p:sldId id="360" r:id="rId16"/>
  </p:sldIdLst>
  <p:sldSz cx="12192000" cy="6858000"/>
  <p:notesSz cx="6858000" cy="9144000"/>
  <p:custShowLst>
    <p:custShow name="Custom Show 1" id="0">
      <p:sldLst>
        <p:sld r:id="rId6"/>
        <p:sld r:id="rId7"/>
        <p:sld r:id="rId8"/>
        <p:sld r:id="rId10"/>
        <p:sld r:id="rId4"/>
        <p:sld r:id="rId3"/>
        <p:sld r:id="rId9"/>
        <p:sld r:id="rId5"/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BF680-3D24-4806-9EC0-311C3CF7CA43}" v="731" dt="2024-04-01T17:55:04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5A4-49A2-977E-5AD274269B16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A4-49A2-977E-5AD274269B1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5A4-49A2-977E-5AD274269B1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A4-49A2-977E-5AD274269B16}"/>
              </c:ext>
            </c:extLst>
          </c:dPt>
          <c:dLbls>
            <c:dLbl>
              <c:idx val="0"/>
              <c:layout>
                <c:manualLayout>
                  <c:x val="5.6763285024154501E-2"/>
                  <c:y val="-0.40132200188857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08541595344062"/>
                      <c:h val="0.22187214204456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5A4-49A2-977E-5AD274269B16}"/>
                </c:ext>
              </c:extLst>
            </c:dLbl>
            <c:dLbl>
              <c:idx val="1"/>
              <c:layout>
                <c:manualLayout>
                  <c:x val="-2.7777777777777783E-2"/>
                  <c:y val="0.122757318224740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96376811594203"/>
                      <c:h val="0.224220963172804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A4-49A2-977E-5AD274269B16}"/>
                </c:ext>
              </c:extLst>
            </c:dLbl>
            <c:dLbl>
              <c:idx val="2"/>
              <c:layout>
                <c:manualLayout>
                  <c:x val="-1.0869565217391309E-2"/>
                  <c:y val="-0.115675072308596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78EBE2-649F-4A11-9EEA-7FE4532D2272}" type="CATEGORYNAME">
                      <a:rPr lang="en-US" sz="2000" dirty="0">
                        <a:solidFill>
                          <a:schemeClr val="accent5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accent5"/>
                        </a:solidFill>
                      </a:rPr>
                      <a:t>
$2,071.15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DCABE041-B965-4AD2-ACB2-C3A0400B4142}" type="PERCENTAGE">
                      <a:rPr lang="en-US" sz="2000" baseline="0" smtClean="0">
                        <a:solidFill>
                          <a:schemeClr val="accent5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70647419072617"/>
                      <c:h val="0.261992445703493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5A4-49A2-977E-5AD274269B16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FDC9E63-BE90-4BD6-8DBB-4E132CF88CE2}" type="CATEGORYNAME">
                      <a:rPr lang="en-US" sz="20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 sz="2000" dirty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baseline="0" dirty="0"/>
                      <a:t>$15,385.84
</a:t>
                    </a:r>
                    <a:fld id="{805AFC47-B082-47CF-8D9A-C59D654A94C6}" type="PERCENTAGE">
                      <a:rPr lang="en-US" sz="2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968599033816425"/>
                      <c:h val="0.210080264400377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5A4-49A2-977E-5AD274269B1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Reserves: Edward Jones</c:v>
                </c:pt>
                <c:pt idx="1">
                  <c:v>MAATA Grant Carryover Amount</c:v>
                </c:pt>
                <c:pt idx="2">
                  <c:v>IATS Mtg Carryover Amount</c:v>
                </c:pt>
                <c:pt idx="3">
                  <c:v>Remaining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53957.89</c:v>
                </c:pt>
                <c:pt idx="1">
                  <c:v>1121.52</c:v>
                </c:pt>
                <c:pt idx="2">
                  <c:v>2071.15</c:v>
                </c:pt>
                <c:pt idx="3">
                  <c:v>15385.84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4-49A2-977E-5AD274269B1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2F7B0-21EF-4FF5-9E2A-0DE7E27C5FA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D8C55F-FE8A-4CA4-B099-8559AE329702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Total Income</a:t>
          </a:r>
        </a:p>
        <a:p>
          <a:pPr rtl="0"/>
          <a:r>
            <a:rPr lang="en-US" dirty="0">
              <a:latin typeface="Calibri Light" panose="020F0302020204030204"/>
            </a:rPr>
            <a:t>$22,647.95</a:t>
          </a:r>
          <a:endParaRPr lang="en-US" dirty="0"/>
        </a:p>
      </dgm:t>
    </dgm:pt>
    <dgm:pt modelId="{DD697956-68F7-48DF-8D61-18C313E10E6C}" type="parTrans" cxnId="{48CAD7D1-0511-42DF-B082-40ACCF382CF2}">
      <dgm:prSet/>
      <dgm:spPr/>
      <dgm:t>
        <a:bodyPr/>
        <a:lstStyle/>
        <a:p>
          <a:endParaRPr lang="en-US"/>
        </a:p>
      </dgm:t>
    </dgm:pt>
    <dgm:pt modelId="{1F48FC0E-ABA2-4D10-8575-2249178E3102}" type="sibTrans" cxnId="{48CAD7D1-0511-42DF-B082-40ACCF382CF2}">
      <dgm:prSet/>
      <dgm:spPr/>
      <dgm:t>
        <a:bodyPr/>
        <a:lstStyle/>
        <a:p>
          <a:endParaRPr lang="en-US"/>
        </a:p>
      </dgm:t>
    </dgm:pt>
    <dgm:pt modelId="{234C01B1-F3B8-4E53-BD9D-E0E4A17BA000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25% of NATA Dues = $11,908.52</a:t>
          </a:r>
          <a:endParaRPr lang="en-US" dirty="0"/>
        </a:p>
      </dgm:t>
    </dgm:pt>
    <dgm:pt modelId="{57A9084B-47E1-42EE-8DFD-0E24221BDC28}" type="parTrans" cxnId="{93E098B0-0E28-4072-B629-FC6A3926BC84}">
      <dgm:prSet/>
      <dgm:spPr/>
      <dgm:t>
        <a:bodyPr/>
        <a:lstStyle/>
        <a:p>
          <a:endParaRPr lang="en-US"/>
        </a:p>
      </dgm:t>
    </dgm:pt>
    <dgm:pt modelId="{C19C7A5A-F960-4A7D-BDE7-402E21AA6C60}" type="sibTrans" cxnId="{93E098B0-0E28-4072-B629-FC6A3926BC84}">
      <dgm:prSet/>
      <dgm:spPr/>
      <dgm:t>
        <a:bodyPr/>
        <a:lstStyle/>
        <a:p>
          <a:endParaRPr lang="en-US"/>
        </a:p>
      </dgm:t>
    </dgm:pt>
    <dgm:pt modelId="{AA53A623-BCA0-4041-A0EE-6FF7597B83F8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IATS Annual Mtg Reg = $5,105</a:t>
          </a:r>
        </a:p>
      </dgm:t>
    </dgm:pt>
    <dgm:pt modelId="{4DA0F4C0-4735-41DF-83F3-74FE67CF74AA}" type="parTrans" cxnId="{1BD8D414-74D1-4BCB-9927-1E66B3DA14B7}">
      <dgm:prSet/>
      <dgm:spPr/>
      <dgm:t>
        <a:bodyPr/>
        <a:lstStyle/>
        <a:p>
          <a:endParaRPr lang="en-US"/>
        </a:p>
      </dgm:t>
    </dgm:pt>
    <dgm:pt modelId="{F6E306C6-9294-474E-98EF-D70CA81874A3}" type="sibTrans" cxnId="{1BD8D414-74D1-4BCB-9927-1E66B3DA14B7}">
      <dgm:prSet/>
      <dgm:spPr/>
      <dgm:t>
        <a:bodyPr/>
        <a:lstStyle/>
        <a:p>
          <a:endParaRPr lang="en-US"/>
        </a:p>
      </dgm:t>
    </dgm:pt>
    <dgm:pt modelId="{F33F73A3-34E4-4CA2-A623-E688D6494664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Total Expenses $23,283.06</a:t>
          </a:r>
          <a:endParaRPr lang="en-US" dirty="0"/>
        </a:p>
      </dgm:t>
    </dgm:pt>
    <dgm:pt modelId="{AD10AC2E-9ACD-49C9-BD2C-88AA39C83D28}" type="parTrans" cxnId="{82A0F6CD-3F15-42D2-8FBB-1FAF99A22350}">
      <dgm:prSet/>
      <dgm:spPr/>
      <dgm:t>
        <a:bodyPr/>
        <a:lstStyle/>
        <a:p>
          <a:endParaRPr lang="en-US"/>
        </a:p>
      </dgm:t>
    </dgm:pt>
    <dgm:pt modelId="{E5FDE714-3D95-4E28-B9DD-B13F301A8FE9}" type="sibTrans" cxnId="{82A0F6CD-3F15-42D2-8FBB-1FAF99A22350}">
      <dgm:prSet/>
      <dgm:spPr/>
      <dgm:t>
        <a:bodyPr/>
        <a:lstStyle/>
        <a:p>
          <a:endParaRPr lang="en-US"/>
        </a:p>
      </dgm:t>
    </dgm:pt>
    <dgm:pt modelId="{EF216B77-7EE8-41A3-89C5-185D137884E8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Lobbyist = $10,010</a:t>
          </a:r>
          <a:endParaRPr lang="en-US" dirty="0"/>
        </a:p>
      </dgm:t>
    </dgm:pt>
    <dgm:pt modelId="{C9D87576-930A-41C2-9CB6-5421CDBC8344}" type="parTrans" cxnId="{26A1555A-8669-47D2-BB48-777C9BF3FCF3}">
      <dgm:prSet/>
      <dgm:spPr/>
      <dgm:t>
        <a:bodyPr/>
        <a:lstStyle/>
        <a:p>
          <a:endParaRPr lang="en-US"/>
        </a:p>
      </dgm:t>
    </dgm:pt>
    <dgm:pt modelId="{31A1C67C-7AC7-4782-94C9-32359DDC2CB7}" type="sibTrans" cxnId="{26A1555A-8669-47D2-BB48-777C9BF3FCF3}">
      <dgm:prSet/>
      <dgm:spPr/>
      <dgm:t>
        <a:bodyPr/>
        <a:lstStyle/>
        <a:p>
          <a:endParaRPr lang="en-US"/>
        </a:p>
      </dgm:t>
    </dgm:pt>
    <dgm:pt modelId="{86E567F5-9926-43D8-9C5C-711A969E4421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Annual Mtg = $5,910</a:t>
          </a:r>
          <a:endParaRPr lang="en-US" dirty="0"/>
        </a:p>
      </dgm:t>
    </dgm:pt>
    <dgm:pt modelId="{9D74801C-BF98-4596-AA0E-CE8795024367}" type="parTrans" cxnId="{565957D8-1718-4F4B-8FE1-6E272511A3EA}">
      <dgm:prSet/>
      <dgm:spPr/>
      <dgm:t>
        <a:bodyPr/>
        <a:lstStyle/>
        <a:p>
          <a:endParaRPr lang="en-US"/>
        </a:p>
      </dgm:t>
    </dgm:pt>
    <dgm:pt modelId="{559A59D6-B112-47C2-9E9E-1E55F67F8196}" type="sibTrans" cxnId="{565957D8-1718-4F4B-8FE1-6E272511A3EA}">
      <dgm:prSet/>
      <dgm:spPr/>
      <dgm:t>
        <a:bodyPr/>
        <a:lstStyle/>
        <a:p>
          <a:endParaRPr lang="en-US"/>
        </a:p>
      </dgm:t>
    </dgm:pt>
    <dgm:pt modelId="{C5EECFCD-1D97-4901-882C-A2DE23B2DD5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IATS Sponsors = $2,400</a:t>
          </a:r>
          <a:endParaRPr lang="en-US" dirty="0"/>
        </a:p>
      </dgm:t>
    </dgm:pt>
    <dgm:pt modelId="{840D8A29-B8E1-4155-8CC7-6D74B5C6DF99}" type="parTrans" cxnId="{CA23F974-1519-482E-9594-2B0238E37880}">
      <dgm:prSet/>
      <dgm:spPr/>
      <dgm:t>
        <a:bodyPr/>
        <a:lstStyle/>
        <a:p>
          <a:endParaRPr lang="en-US"/>
        </a:p>
      </dgm:t>
    </dgm:pt>
    <dgm:pt modelId="{61DB7D83-C153-4798-B0C5-35480A06EC54}" type="sibTrans" cxnId="{CA23F974-1519-482E-9594-2B0238E37880}">
      <dgm:prSet/>
      <dgm:spPr/>
      <dgm:t>
        <a:bodyPr/>
        <a:lstStyle/>
        <a:p>
          <a:endParaRPr lang="en-US"/>
        </a:p>
      </dgm:t>
    </dgm:pt>
    <dgm:pt modelId="{E251C769-A80F-4323-8564-605D238864CC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Committees = $1,107</a:t>
          </a:r>
          <a:endParaRPr lang="en-US" dirty="0"/>
        </a:p>
      </dgm:t>
    </dgm:pt>
    <dgm:pt modelId="{71C9FDAB-AD3A-469E-8F19-D6CAB4E679FE}" type="parTrans" cxnId="{47011D21-C1FA-4403-B2F3-112C80078109}">
      <dgm:prSet/>
      <dgm:spPr/>
      <dgm:t>
        <a:bodyPr/>
        <a:lstStyle/>
        <a:p>
          <a:endParaRPr lang="en-US"/>
        </a:p>
      </dgm:t>
    </dgm:pt>
    <dgm:pt modelId="{45A3DD62-DC9D-4F3E-A745-5447B940F66B}" type="sibTrans" cxnId="{47011D21-C1FA-4403-B2F3-112C80078109}">
      <dgm:prSet/>
      <dgm:spPr/>
      <dgm:t>
        <a:bodyPr/>
        <a:lstStyle/>
        <a:p>
          <a:endParaRPr lang="en-US"/>
        </a:p>
      </dgm:t>
    </dgm:pt>
    <dgm:pt modelId="{AEF1C1AC-8E4D-4744-A436-158FD138CE4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Operational = $2,000</a:t>
          </a:r>
        </a:p>
      </dgm:t>
    </dgm:pt>
    <dgm:pt modelId="{1B75A74E-4DAA-4C57-B044-C2EEE1DB33F4}" type="parTrans" cxnId="{C19E9368-1C12-4692-A4D7-64E097046D3E}">
      <dgm:prSet/>
      <dgm:spPr/>
      <dgm:t>
        <a:bodyPr/>
        <a:lstStyle/>
        <a:p>
          <a:endParaRPr lang="en-US"/>
        </a:p>
      </dgm:t>
    </dgm:pt>
    <dgm:pt modelId="{5AFD9B97-331E-4E1A-A3AA-9E095FCFFF17}" type="sibTrans" cxnId="{C19E9368-1C12-4692-A4D7-64E097046D3E}">
      <dgm:prSet/>
      <dgm:spPr/>
      <dgm:t>
        <a:bodyPr/>
        <a:lstStyle/>
        <a:p>
          <a:endParaRPr lang="en-US"/>
        </a:p>
      </dgm:t>
    </dgm:pt>
    <dgm:pt modelId="{AC087D40-1C56-43C4-8B73-CE01FE90D654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Scholarships/Grants = $3,187</a:t>
          </a:r>
        </a:p>
      </dgm:t>
    </dgm:pt>
    <dgm:pt modelId="{9CF615D9-69AD-483E-A7FB-CD7A51387C77}" type="parTrans" cxnId="{4A31A41C-103C-40E0-8937-600CA19204D6}">
      <dgm:prSet/>
      <dgm:spPr/>
      <dgm:t>
        <a:bodyPr/>
        <a:lstStyle/>
        <a:p>
          <a:endParaRPr lang="en-US"/>
        </a:p>
      </dgm:t>
    </dgm:pt>
    <dgm:pt modelId="{345CA821-02D8-4FB3-808F-14AE86A74CE3}" type="sibTrans" cxnId="{4A31A41C-103C-40E0-8937-600CA19204D6}">
      <dgm:prSet/>
      <dgm:spPr/>
      <dgm:t>
        <a:bodyPr/>
        <a:lstStyle/>
        <a:p>
          <a:endParaRPr lang="en-US"/>
        </a:p>
      </dgm:t>
    </dgm:pt>
    <dgm:pt modelId="{5401BC06-FE15-4067-B7EF-C2D5732BB23B}" type="pres">
      <dgm:prSet presAssocID="{0DE2F7B0-21EF-4FF5-9E2A-0DE7E27C5FAD}" presName="Name0" presStyleCnt="0">
        <dgm:presLayoutVars>
          <dgm:dir/>
          <dgm:animLvl val="lvl"/>
          <dgm:resizeHandles/>
        </dgm:presLayoutVars>
      </dgm:prSet>
      <dgm:spPr/>
    </dgm:pt>
    <dgm:pt modelId="{20EC0F13-6EB1-4425-AB88-97442582612D}" type="pres">
      <dgm:prSet presAssocID="{56D8C55F-FE8A-4CA4-B099-8559AE329702}" presName="linNode" presStyleCnt="0"/>
      <dgm:spPr/>
    </dgm:pt>
    <dgm:pt modelId="{8FC6729D-BA97-4B06-ADE9-F7E9E5F5ED18}" type="pres">
      <dgm:prSet presAssocID="{56D8C55F-FE8A-4CA4-B099-8559AE329702}" presName="parentShp" presStyleLbl="node1" presStyleIdx="0" presStyleCnt="2">
        <dgm:presLayoutVars>
          <dgm:bulletEnabled val="1"/>
        </dgm:presLayoutVars>
      </dgm:prSet>
      <dgm:spPr/>
    </dgm:pt>
    <dgm:pt modelId="{BB047C73-3838-4829-A66A-301FE9C6B70D}" type="pres">
      <dgm:prSet presAssocID="{56D8C55F-FE8A-4CA4-B099-8559AE329702}" presName="childShp" presStyleLbl="bgAccFollowNode1" presStyleIdx="0" presStyleCnt="2">
        <dgm:presLayoutVars>
          <dgm:bulletEnabled val="1"/>
        </dgm:presLayoutVars>
      </dgm:prSet>
      <dgm:spPr/>
    </dgm:pt>
    <dgm:pt modelId="{53F2C233-DC1C-42A5-AA41-DCB4347904D9}" type="pres">
      <dgm:prSet presAssocID="{1F48FC0E-ABA2-4D10-8575-2249178E3102}" presName="spacing" presStyleCnt="0"/>
      <dgm:spPr/>
    </dgm:pt>
    <dgm:pt modelId="{919B10D5-7D24-4B2C-8FB5-4DA9F662857F}" type="pres">
      <dgm:prSet presAssocID="{F33F73A3-34E4-4CA2-A623-E688D6494664}" presName="linNode" presStyleCnt="0"/>
      <dgm:spPr/>
    </dgm:pt>
    <dgm:pt modelId="{C3B2356D-8FA7-4D2F-A6FB-19F5D9144224}" type="pres">
      <dgm:prSet presAssocID="{F33F73A3-34E4-4CA2-A623-E688D6494664}" presName="parentShp" presStyleLbl="node1" presStyleIdx="1" presStyleCnt="2">
        <dgm:presLayoutVars>
          <dgm:bulletEnabled val="1"/>
        </dgm:presLayoutVars>
      </dgm:prSet>
      <dgm:spPr/>
    </dgm:pt>
    <dgm:pt modelId="{52DE6E63-39E4-4C38-952A-7A3F795E14CC}" type="pres">
      <dgm:prSet presAssocID="{F33F73A3-34E4-4CA2-A623-E688D649466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BD8D414-74D1-4BCB-9927-1E66B3DA14B7}" srcId="{56D8C55F-FE8A-4CA4-B099-8559AE329702}" destId="{AA53A623-BCA0-4041-A0EE-6FF7597B83F8}" srcOrd="1" destOrd="0" parTransId="{4DA0F4C0-4735-41DF-83F3-74FE67CF74AA}" sibTransId="{F6E306C6-9294-474E-98EF-D70CA81874A3}"/>
    <dgm:cxn modelId="{D2388F17-8199-4ECB-B084-96D4A0F65948}" type="presOf" srcId="{E251C769-A80F-4323-8564-605D238864CC}" destId="{52DE6E63-39E4-4C38-952A-7A3F795E14CC}" srcOrd="0" destOrd="3" presId="urn:microsoft.com/office/officeart/2005/8/layout/vList6"/>
    <dgm:cxn modelId="{4A31A41C-103C-40E0-8937-600CA19204D6}" srcId="{F33F73A3-34E4-4CA2-A623-E688D6494664}" destId="{AC087D40-1C56-43C4-8B73-CE01FE90D654}" srcOrd="2" destOrd="0" parTransId="{9CF615D9-69AD-483E-A7FB-CD7A51387C77}" sibTransId="{345CA821-02D8-4FB3-808F-14AE86A74CE3}"/>
    <dgm:cxn modelId="{47011D21-C1FA-4403-B2F3-112C80078109}" srcId="{F33F73A3-34E4-4CA2-A623-E688D6494664}" destId="{E251C769-A80F-4323-8564-605D238864CC}" srcOrd="3" destOrd="0" parTransId="{71C9FDAB-AD3A-469E-8F19-D6CAB4E679FE}" sibTransId="{45A3DD62-DC9D-4F3E-A745-5447B940F66B}"/>
    <dgm:cxn modelId="{1F12EA26-491A-47E9-8D8D-D2DF09688021}" type="presOf" srcId="{AA53A623-BCA0-4041-A0EE-6FF7597B83F8}" destId="{BB047C73-3838-4829-A66A-301FE9C6B70D}" srcOrd="0" destOrd="1" presId="urn:microsoft.com/office/officeart/2005/8/layout/vList6"/>
    <dgm:cxn modelId="{9766732C-E010-4586-AC64-33B4E4C0A34F}" type="presOf" srcId="{0DE2F7B0-21EF-4FF5-9E2A-0DE7E27C5FAD}" destId="{5401BC06-FE15-4067-B7EF-C2D5732BB23B}" srcOrd="0" destOrd="0" presId="urn:microsoft.com/office/officeart/2005/8/layout/vList6"/>
    <dgm:cxn modelId="{A0934B3B-6587-44E5-AF35-9B87A6D3BA23}" type="presOf" srcId="{86E567F5-9926-43D8-9C5C-711A969E4421}" destId="{52DE6E63-39E4-4C38-952A-7A3F795E14CC}" srcOrd="0" destOrd="1" presId="urn:microsoft.com/office/officeart/2005/8/layout/vList6"/>
    <dgm:cxn modelId="{8355BD5B-77BA-4746-BA6D-2587EF32E24F}" type="presOf" srcId="{56D8C55F-FE8A-4CA4-B099-8559AE329702}" destId="{8FC6729D-BA97-4B06-ADE9-F7E9E5F5ED18}" srcOrd="0" destOrd="0" presId="urn:microsoft.com/office/officeart/2005/8/layout/vList6"/>
    <dgm:cxn modelId="{C19E9368-1C12-4692-A4D7-64E097046D3E}" srcId="{F33F73A3-34E4-4CA2-A623-E688D6494664}" destId="{AEF1C1AC-8E4D-4744-A436-158FD138CE40}" srcOrd="4" destOrd="0" parTransId="{1B75A74E-4DAA-4C57-B044-C2EEE1DB33F4}" sibTransId="{5AFD9B97-331E-4E1A-A3AA-9E095FCFFF17}"/>
    <dgm:cxn modelId="{CA23F974-1519-482E-9594-2B0238E37880}" srcId="{56D8C55F-FE8A-4CA4-B099-8559AE329702}" destId="{C5EECFCD-1D97-4901-882C-A2DE23B2DD58}" srcOrd="2" destOrd="0" parTransId="{840D8A29-B8E1-4155-8CC7-6D74B5C6DF99}" sibTransId="{61DB7D83-C153-4798-B0C5-35480A06EC54}"/>
    <dgm:cxn modelId="{26A1555A-8669-47D2-BB48-777C9BF3FCF3}" srcId="{F33F73A3-34E4-4CA2-A623-E688D6494664}" destId="{EF216B77-7EE8-41A3-89C5-185D137884E8}" srcOrd="0" destOrd="0" parTransId="{C9D87576-930A-41C2-9CB6-5421CDBC8344}" sibTransId="{31A1C67C-7AC7-4782-94C9-32359DDC2CB7}"/>
    <dgm:cxn modelId="{40561581-E665-4D37-9AF6-EB859B40C057}" type="presOf" srcId="{C5EECFCD-1D97-4901-882C-A2DE23B2DD58}" destId="{BB047C73-3838-4829-A66A-301FE9C6B70D}" srcOrd="0" destOrd="2" presId="urn:microsoft.com/office/officeart/2005/8/layout/vList6"/>
    <dgm:cxn modelId="{E2B72389-5E26-46DD-9C71-DD359EEC8B6B}" type="presOf" srcId="{AEF1C1AC-8E4D-4744-A436-158FD138CE40}" destId="{52DE6E63-39E4-4C38-952A-7A3F795E14CC}" srcOrd="0" destOrd="4" presId="urn:microsoft.com/office/officeart/2005/8/layout/vList6"/>
    <dgm:cxn modelId="{D51BD890-DA56-48F7-B7C0-B7119D9DD2AC}" type="presOf" srcId="{AC087D40-1C56-43C4-8B73-CE01FE90D654}" destId="{52DE6E63-39E4-4C38-952A-7A3F795E14CC}" srcOrd="0" destOrd="2" presId="urn:microsoft.com/office/officeart/2005/8/layout/vList6"/>
    <dgm:cxn modelId="{93E098B0-0E28-4072-B629-FC6A3926BC84}" srcId="{56D8C55F-FE8A-4CA4-B099-8559AE329702}" destId="{234C01B1-F3B8-4E53-BD9D-E0E4A17BA000}" srcOrd="0" destOrd="0" parTransId="{57A9084B-47E1-42EE-8DFD-0E24221BDC28}" sibTransId="{C19C7A5A-F960-4A7D-BDE7-402E21AA6C60}"/>
    <dgm:cxn modelId="{82A0F6CD-3F15-42D2-8FBB-1FAF99A22350}" srcId="{0DE2F7B0-21EF-4FF5-9E2A-0DE7E27C5FAD}" destId="{F33F73A3-34E4-4CA2-A623-E688D6494664}" srcOrd="1" destOrd="0" parTransId="{AD10AC2E-9ACD-49C9-BD2C-88AA39C83D28}" sibTransId="{E5FDE714-3D95-4E28-B9DD-B13F301A8FE9}"/>
    <dgm:cxn modelId="{2166CDCE-C31C-4D70-B2F3-6C311415CEE5}" type="presOf" srcId="{234C01B1-F3B8-4E53-BD9D-E0E4A17BA000}" destId="{BB047C73-3838-4829-A66A-301FE9C6B70D}" srcOrd="0" destOrd="0" presId="urn:microsoft.com/office/officeart/2005/8/layout/vList6"/>
    <dgm:cxn modelId="{0AFB20D0-88C1-42E0-AD6C-B02C4223EE49}" type="presOf" srcId="{F33F73A3-34E4-4CA2-A623-E688D6494664}" destId="{C3B2356D-8FA7-4D2F-A6FB-19F5D9144224}" srcOrd="0" destOrd="0" presId="urn:microsoft.com/office/officeart/2005/8/layout/vList6"/>
    <dgm:cxn modelId="{48CAD7D1-0511-42DF-B082-40ACCF382CF2}" srcId="{0DE2F7B0-21EF-4FF5-9E2A-0DE7E27C5FAD}" destId="{56D8C55F-FE8A-4CA4-B099-8559AE329702}" srcOrd="0" destOrd="0" parTransId="{DD697956-68F7-48DF-8D61-18C313E10E6C}" sibTransId="{1F48FC0E-ABA2-4D10-8575-2249178E3102}"/>
    <dgm:cxn modelId="{565957D8-1718-4F4B-8FE1-6E272511A3EA}" srcId="{F33F73A3-34E4-4CA2-A623-E688D6494664}" destId="{86E567F5-9926-43D8-9C5C-711A969E4421}" srcOrd="1" destOrd="0" parTransId="{9D74801C-BF98-4596-AA0E-CE8795024367}" sibTransId="{559A59D6-B112-47C2-9E9E-1E55F67F8196}"/>
    <dgm:cxn modelId="{92713CEE-C1BB-4AC8-96D0-A5E82886688D}" type="presOf" srcId="{EF216B77-7EE8-41A3-89C5-185D137884E8}" destId="{52DE6E63-39E4-4C38-952A-7A3F795E14CC}" srcOrd="0" destOrd="0" presId="urn:microsoft.com/office/officeart/2005/8/layout/vList6"/>
    <dgm:cxn modelId="{1B8C712B-364A-403E-90C6-A76CAF7C1086}" type="presParOf" srcId="{5401BC06-FE15-4067-B7EF-C2D5732BB23B}" destId="{20EC0F13-6EB1-4425-AB88-97442582612D}" srcOrd="0" destOrd="0" presId="urn:microsoft.com/office/officeart/2005/8/layout/vList6"/>
    <dgm:cxn modelId="{A5AA1A69-99E3-4017-A941-DE9D03D96583}" type="presParOf" srcId="{20EC0F13-6EB1-4425-AB88-97442582612D}" destId="{8FC6729D-BA97-4B06-ADE9-F7E9E5F5ED18}" srcOrd="0" destOrd="0" presId="urn:microsoft.com/office/officeart/2005/8/layout/vList6"/>
    <dgm:cxn modelId="{AB04BEEE-9675-467E-90F1-C7E830E6CBCF}" type="presParOf" srcId="{20EC0F13-6EB1-4425-AB88-97442582612D}" destId="{BB047C73-3838-4829-A66A-301FE9C6B70D}" srcOrd="1" destOrd="0" presId="urn:microsoft.com/office/officeart/2005/8/layout/vList6"/>
    <dgm:cxn modelId="{89845590-3D86-495F-8261-25C8AB518BD7}" type="presParOf" srcId="{5401BC06-FE15-4067-B7EF-C2D5732BB23B}" destId="{53F2C233-DC1C-42A5-AA41-DCB4347904D9}" srcOrd="1" destOrd="0" presId="urn:microsoft.com/office/officeart/2005/8/layout/vList6"/>
    <dgm:cxn modelId="{E2FA9E17-30C7-4512-A60A-5C738FECEAD4}" type="presParOf" srcId="{5401BC06-FE15-4067-B7EF-C2D5732BB23B}" destId="{919B10D5-7D24-4B2C-8FB5-4DA9F662857F}" srcOrd="2" destOrd="0" presId="urn:microsoft.com/office/officeart/2005/8/layout/vList6"/>
    <dgm:cxn modelId="{A5BC89EB-A844-458A-8931-D833F91A21B4}" type="presParOf" srcId="{919B10D5-7D24-4B2C-8FB5-4DA9F662857F}" destId="{C3B2356D-8FA7-4D2F-A6FB-19F5D9144224}" srcOrd="0" destOrd="0" presId="urn:microsoft.com/office/officeart/2005/8/layout/vList6"/>
    <dgm:cxn modelId="{B99A0F6F-7F5E-453D-880E-D3413E33180D}" type="presParOf" srcId="{919B10D5-7D24-4B2C-8FB5-4DA9F662857F}" destId="{52DE6E63-39E4-4C38-952A-7A3F795E14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47C73-3838-4829-A66A-301FE9C6B70D}">
      <dsp:nvSpPr>
        <dsp:cNvPr id="0" name=""/>
        <dsp:cNvSpPr/>
      </dsp:nvSpPr>
      <dsp:spPr>
        <a:xfrm>
          <a:off x="2250440" y="593"/>
          <a:ext cx="3375660" cy="2315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25% of NATA Dues = $11,908.52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IATS Annual Mtg Reg = $5,105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IATS Sponsors = $2,400</a:t>
          </a:r>
          <a:endParaRPr lang="en-US" sz="1800" kern="1200" dirty="0"/>
        </a:p>
      </dsp:txBody>
      <dsp:txXfrm>
        <a:off x="2250440" y="290052"/>
        <a:ext cx="2507283" cy="1736754"/>
      </dsp:txXfrm>
    </dsp:sp>
    <dsp:sp modelId="{8FC6729D-BA97-4B06-ADE9-F7E9E5F5ED18}">
      <dsp:nvSpPr>
        <dsp:cNvPr id="0" name=""/>
        <dsp:cNvSpPr/>
      </dsp:nvSpPr>
      <dsp:spPr>
        <a:xfrm>
          <a:off x="0" y="593"/>
          <a:ext cx="2250440" cy="2315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Total Income</a:t>
          </a:r>
        </a:p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$22,647.95</a:t>
          </a:r>
          <a:endParaRPr lang="en-US" sz="3100" kern="1200" dirty="0"/>
        </a:p>
      </dsp:txBody>
      <dsp:txXfrm>
        <a:off x="109857" y="110450"/>
        <a:ext cx="2030726" cy="2095958"/>
      </dsp:txXfrm>
    </dsp:sp>
    <dsp:sp modelId="{52DE6E63-39E4-4C38-952A-7A3F795E14CC}">
      <dsp:nvSpPr>
        <dsp:cNvPr id="0" name=""/>
        <dsp:cNvSpPr/>
      </dsp:nvSpPr>
      <dsp:spPr>
        <a:xfrm>
          <a:off x="2250440" y="2547833"/>
          <a:ext cx="3375660" cy="2315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Lobbyist = $10,010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Annual Mtg = $5,910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Scholarships/Grants = $3,187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Committees = $1,107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Operational = $2,000</a:t>
          </a:r>
        </a:p>
      </dsp:txBody>
      <dsp:txXfrm>
        <a:off x="2250440" y="2837292"/>
        <a:ext cx="2507283" cy="1736754"/>
      </dsp:txXfrm>
    </dsp:sp>
    <dsp:sp modelId="{C3B2356D-8FA7-4D2F-A6FB-19F5D9144224}">
      <dsp:nvSpPr>
        <dsp:cNvPr id="0" name=""/>
        <dsp:cNvSpPr/>
      </dsp:nvSpPr>
      <dsp:spPr>
        <a:xfrm>
          <a:off x="0" y="2547833"/>
          <a:ext cx="2250440" cy="2315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Total Expenses $23,283.06</a:t>
          </a:r>
          <a:endParaRPr lang="en-US" sz="3100" kern="1200" dirty="0"/>
        </a:p>
      </dsp:txBody>
      <dsp:txXfrm>
        <a:off x="109857" y="2657690"/>
        <a:ext cx="2030726" cy="209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2354A-B33F-8B46-801D-FA848946B88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E1930-45E4-AA46-84E1-89BB9F597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1C5CE-222C-4659-9A99-B99FC42AF6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2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F6DB-3D20-B484-1CDF-0D89919A6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B4630-16A5-A670-26EB-E314E80E1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9FF14-F19F-807E-5B6E-DCCC647C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ED5F5-EDB9-407C-71A4-DFE38AC3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A23DF-F119-3A7E-F403-345C7C27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D1B3-1CA3-0131-58B8-BF508250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8D007-AC50-DA32-0599-56F7315DC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C8F23-9928-7B7C-0200-C5B2B519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6C43B-BC97-1AC1-B91D-B5FAEA12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54397-49E2-ADFD-77CD-E3D96936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7F7176-89EE-8519-8A7A-09055DCF7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11139-72BF-7713-C76B-10A24563A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ABBC0-6F8E-F43A-A954-AA2B91A3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2C05-6C4E-4688-B5F7-3F4F83A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2BF74-5BC6-75B5-8A77-EE25C4F7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9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F6E9-2EBD-3928-6528-96850A39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F24D6-E575-0F92-D2D5-4D8EB70E1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22737-0059-1F40-047E-4B7F7951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7B989-4806-EA79-CB8F-14D939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50E66-EA36-D1FB-32B8-86397628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E38E-03F5-33D5-6608-014CB38B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007F6-55DA-74A1-EBC9-042C5BB2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B56C-FCA6-FCF7-BFF2-B4492848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8FCEB-6E33-3630-62C3-99A39C41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46964-C1D6-2C80-B9A7-C6C6EFB6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C9E9-D6BC-98EB-76BC-0F381BB9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E5084-602D-D0E2-BD66-AD645B4CA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ECB78-DE04-C992-1176-9009A810B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0BC3E-D15D-3E32-D484-D81FC620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C2802-6E95-80E2-0327-6006DF62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C7055-C912-0E09-91C1-C6205688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3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1ECF-6A8B-DC47-B07B-974E07F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5EF6-2287-B99C-4CA7-69B7B82FD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63EE6-1BEF-F1F9-2476-A33BEDED1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9DA9C-806E-3922-8894-2C3FD5BA9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CFF21-640E-1537-D9D0-1E6AEB4FE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64783-8A53-AD31-E09F-2FC6E21E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D54E6-61D2-9E76-5965-8B6E59DA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3667C-1F1B-513B-2627-49215327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3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B011-4205-9EAF-A5B5-3FFE9542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CDB6F-3148-7F71-24D2-D2B5F9F1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4F57C-9F1A-6C6C-2934-0B17FA8E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82CFA-BC40-3F53-5B1C-112B15FC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8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31F79-4487-E14C-23BA-EEFE39C8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45F64-D755-86E5-A364-0F1E2347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08777-C6EE-F15F-53AC-E4786131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ECBB-865B-0B4B-B6BE-5C88AC80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4C16-39FB-1456-B4F9-8A201BF45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B4936-9FF2-ADDB-A247-F53EB2D62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FA71F-5A9A-B701-2ED1-F3866836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1EAC0-B0C1-D7B9-4B70-FC2D0FA9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46502-60C9-9073-986E-F1E0A15C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7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7A5D-4F1B-8228-0B5D-F1DDCA3E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37B72-D5A1-0925-D6BA-77C25DB9C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CD97D-63C6-9AFE-8E2D-8683B166F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67B58-97F1-FAC3-84F6-709623CA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4159F-9E9D-4BCA-A6DC-37C8BF6D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07D9A-6D6C-F2AC-46FF-43ADBAF1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0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25790-98FD-979A-075A-21DCB5EF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7791D-1C64-7CC6-64C1-7D2729942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189C6-EB5D-CF38-6F1B-4A9AD185B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533A-52C4-7A40-810B-C31DFA75600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6F58E-752C-2843-57A3-92EDD70ED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898C3-CF5D-A846-F5FF-792437A4D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C217-A6E8-454C-9359-CCC8C645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1970"/>
            <a:ext cx="10188430" cy="1235364"/>
          </a:xfrm>
        </p:spPr>
        <p:txBody>
          <a:bodyPr/>
          <a:lstStyle/>
          <a:p>
            <a:r>
              <a:rPr lang="en-US" sz="4400" b="1"/>
              <a:t>Connection and Engagement Committee</a:t>
            </a:r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957" y="2138969"/>
            <a:ext cx="6912697" cy="4189328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0070C0"/>
                </a:solidFill>
              </a:rPr>
              <a:t>News/Changes in 2023-2024</a:t>
            </a:r>
          </a:p>
          <a:p>
            <a:pPr marL="457200" lvl="1" indent="0"/>
            <a:r>
              <a:rPr lang="en-US" sz="2500" dirty="0">
                <a:solidFill>
                  <a:srgbClr val="0070C0"/>
                </a:solidFill>
              </a:rPr>
              <a:t>Updating website with easier links for requests</a:t>
            </a:r>
          </a:p>
          <a:p>
            <a:pPr marL="457200" lvl="1" indent="0"/>
            <a:r>
              <a:rPr lang="en-US" sz="2500" dirty="0">
                <a:solidFill>
                  <a:srgbClr val="0070C0"/>
                </a:solidFill>
              </a:rPr>
              <a:t>New Chair – Allison Strickland</a:t>
            </a:r>
          </a:p>
          <a:p>
            <a:pPr marL="457200" lvl="1" indent="0"/>
            <a:endParaRPr lang="en-US" sz="2300" dirty="0">
              <a:solidFill>
                <a:srgbClr val="0070C0"/>
              </a:solidFill>
            </a:endParaRPr>
          </a:p>
          <a:p>
            <a:pPr marL="0" indent="0"/>
            <a:r>
              <a:rPr lang="en-US" sz="2900" b="1" dirty="0">
                <a:solidFill>
                  <a:srgbClr val="0070C0"/>
                </a:solidFill>
              </a:rPr>
              <a:t>Requests</a:t>
            </a:r>
          </a:p>
          <a:p>
            <a:pPr marL="457200" lvl="1" indent="0"/>
            <a:r>
              <a:rPr lang="en-US" sz="2500" dirty="0">
                <a:solidFill>
                  <a:srgbClr val="0070C0"/>
                </a:solidFill>
              </a:rPr>
              <a:t>Communicate early and often with requests/asks</a:t>
            </a:r>
          </a:p>
          <a:p>
            <a:pPr marL="0" indent="0"/>
            <a:endParaRPr lang="en-US" sz="2700" dirty="0">
              <a:solidFill>
                <a:srgbClr val="0070C0"/>
              </a:solidFill>
            </a:endParaRPr>
          </a:p>
          <a:p>
            <a:pPr marL="457200" lvl="1" indent="0"/>
            <a:endParaRPr lang="en-US" sz="23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3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82253" y="2138969"/>
            <a:ext cx="4274079" cy="3495964"/>
          </a:xfrm>
        </p:spPr>
        <p:txBody>
          <a:bodyPr>
            <a:normAutofit/>
          </a:bodyPr>
          <a:lstStyle/>
          <a:p>
            <a:pPr marL="0" indent="0"/>
            <a:r>
              <a:rPr lang="en-US" sz="2700" b="1" dirty="0">
                <a:solidFill>
                  <a:srgbClr val="0070C0"/>
                </a:solidFill>
              </a:rPr>
              <a:t>Committee Members:</a:t>
            </a:r>
          </a:p>
          <a:p>
            <a:pPr marL="0" indent="0"/>
            <a:r>
              <a:rPr lang="en-US" sz="2500" dirty="0">
                <a:solidFill>
                  <a:srgbClr val="0070C0"/>
                </a:solidFill>
              </a:rPr>
              <a:t>Allison Strickland, Chair</a:t>
            </a:r>
          </a:p>
          <a:p>
            <a:pPr marL="0" indent="0"/>
            <a:r>
              <a:rPr lang="en-US" sz="2500" dirty="0">
                <a:solidFill>
                  <a:srgbClr val="0070C0"/>
                </a:solidFill>
              </a:rPr>
              <a:t>Katie Berger</a:t>
            </a:r>
          </a:p>
          <a:p>
            <a:pPr marL="0" indent="0"/>
            <a:r>
              <a:rPr lang="en-US" sz="2500" dirty="0">
                <a:solidFill>
                  <a:srgbClr val="0070C0"/>
                </a:solidFill>
              </a:rPr>
              <a:t>Kayla Tindall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69" y="5033478"/>
            <a:ext cx="2304298" cy="18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9738-AA52-1781-E994-4CD98F11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President’s Update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DC04-BEAE-3DE0-6149-A7244CD3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Legislative Session Update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BCRC Update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Monitoring bill related to transitional coaching licensure and training</a:t>
            </a:r>
          </a:p>
          <a:p>
            <a:endParaRPr lang="en-US" sz="2900" dirty="0">
              <a:solidFill>
                <a:srgbClr val="0070C0"/>
              </a:solidFill>
            </a:endParaRPr>
          </a:p>
          <a:p>
            <a:r>
              <a:rPr lang="en-US" sz="2900" dirty="0">
                <a:solidFill>
                  <a:srgbClr val="0070C0"/>
                </a:solidFill>
              </a:rPr>
              <a:t>IATS Elections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Congratulations to newly elected Executive Committee Members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President-Elect – Jessica Rummery – Bettendorf High School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Treasurer – Rick Loutsch – Northwestern College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Secretary – Tyler Patterson – Iowa State University</a:t>
            </a:r>
          </a:p>
          <a:p>
            <a:pPr lvl="1"/>
            <a:endParaRPr lang="en-US" sz="2500" dirty="0">
              <a:solidFill>
                <a:srgbClr val="0070C0"/>
              </a:solidFill>
            </a:endParaRPr>
          </a:p>
          <a:p>
            <a:pPr lvl="1"/>
            <a:endParaRPr lang="en-US" sz="2500" dirty="0">
              <a:solidFill>
                <a:srgbClr val="0070C0"/>
              </a:solidFill>
            </a:endParaRPr>
          </a:p>
          <a:p>
            <a:endParaRPr lang="en-US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5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9738-AA52-1781-E994-4CD98F11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President’s Update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DC04-BEAE-3DE0-6149-A7244CD3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Actively reaching out to non-NATA members in the state about membership in IATS/NATA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25% of dues come back to state</a:t>
            </a:r>
          </a:p>
          <a:p>
            <a:endParaRPr lang="en-US" sz="2900" dirty="0">
              <a:solidFill>
                <a:srgbClr val="0070C0"/>
              </a:solidFill>
            </a:endParaRPr>
          </a:p>
          <a:p>
            <a:r>
              <a:rPr lang="en-US" sz="2900" dirty="0">
                <a:solidFill>
                  <a:srgbClr val="0070C0"/>
                </a:solidFill>
              </a:rPr>
              <a:t>Team Up For Sport Safety (TUFFS) Meeting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Hosted by Korey Stringer Institute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Held in Ames in April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Will be used as starting point for Sports Medicine Advisory Committee and policy changes/recommendations for secondary schools</a:t>
            </a:r>
          </a:p>
          <a:p>
            <a:pPr lvl="1"/>
            <a:endParaRPr lang="en-US" sz="2500" dirty="0">
              <a:solidFill>
                <a:srgbClr val="0070C0"/>
              </a:solidFill>
            </a:endParaRPr>
          </a:p>
          <a:p>
            <a:pPr lvl="1"/>
            <a:endParaRPr lang="en-US" sz="2500" dirty="0">
              <a:solidFill>
                <a:srgbClr val="0070C0"/>
              </a:solidFill>
            </a:endParaRPr>
          </a:p>
          <a:p>
            <a:endParaRPr lang="en-US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9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FA1A-2C79-56C6-7218-3E19DF8F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President-Elect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E9C2-281D-89FB-A158-307D6E4CC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Town Halls</a:t>
            </a:r>
          </a:p>
          <a:p>
            <a:pPr lvl="1"/>
            <a:r>
              <a:rPr lang="en-US" dirty="0"/>
              <a:t>Held one in Iowa City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at MAATA</a:t>
            </a:r>
          </a:p>
          <a:p>
            <a:pPr lvl="1"/>
            <a:r>
              <a:rPr lang="en-US" dirty="0"/>
              <a:t>Final one at IATS Meeting in April</a:t>
            </a:r>
          </a:p>
          <a:p>
            <a:pPr lvl="1"/>
            <a:endParaRPr lang="en-US" dirty="0"/>
          </a:p>
          <a:p>
            <a:r>
              <a:rPr lang="en-US" dirty="0"/>
              <a:t>New Operating Calendar</a:t>
            </a:r>
          </a:p>
          <a:p>
            <a:pPr lvl="1"/>
            <a:r>
              <a:rPr lang="en-US" dirty="0"/>
              <a:t>August-May operating calendar</a:t>
            </a:r>
          </a:p>
          <a:p>
            <a:pPr lvl="1"/>
            <a:r>
              <a:rPr lang="en-US" dirty="0"/>
              <a:t>Efficient and matches practice</a:t>
            </a:r>
          </a:p>
        </p:txBody>
      </p:sp>
    </p:spTree>
    <p:extLst>
      <p:ext uri="{BB962C8B-B14F-4D97-AF65-F5344CB8AC3E}">
        <p14:creationId xmlns:p14="http://schemas.microsoft.com/office/powerpoint/2010/main" val="164057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9159-642D-BF7A-C108-D0C2FE3D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68" y="188912"/>
            <a:ext cx="3932237" cy="657225"/>
          </a:xfrm>
        </p:spPr>
        <p:txBody>
          <a:bodyPr/>
          <a:lstStyle/>
          <a:p>
            <a:r>
              <a:rPr lang="en-US" dirty="0"/>
              <a:t>Treasurer Update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3D9B7-69D5-3A0F-7225-3133E0D3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839" y="457200"/>
            <a:ext cx="6246423" cy="5883275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 Taxes Completed – 990 Form made available to EC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you know someone who isn’t an NATA member – please tell them that 25% of your NATA dues, comes back to the state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Corporate Sponsorships – try to connect virtual events offered by IATS with sponsors - increase partnerships across the state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email Treasurer if you have contacts of possible sponsors for IATS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Annual Meeting in April – may see a slight increase in cost due to hospitality cost increases. 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Included this year with your registration fee: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food and non-alcoholic beverages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Around 11 CEUs – with a casting lab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FC197-03AA-0219-790F-77DDF49F1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269" y="830044"/>
            <a:ext cx="3932237" cy="398712"/>
          </a:xfrm>
        </p:spPr>
        <p:txBody>
          <a:bodyPr/>
          <a:lstStyle/>
          <a:p>
            <a:pPr algn="ctr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January 1 – December 31, 2023 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23BFF5-C078-8E2D-AB5C-E350955C0EDA}"/>
              </a:ext>
            </a:extLst>
          </p:cNvPr>
          <p:cNvGraphicFramePr/>
          <p:nvPr/>
        </p:nvGraphicFramePr>
        <p:xfrm>
          <a:off x="159739" y="1203325"/>
          <a:ext cx="5626100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18BCDD-4218-26B9-9491-8F253184B20B}"/>
              </a:ext>
            </a:extLst>
          </p:cNvPr>
          <p:cNvSpPr txBox="1"/>
          <p:nvPr/>
        </p:nvSpPr>
        <p:spPr>
          <a:xfrm>
            <a:off x="1410754" y="6340475"/>
            <a:ext cx="215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Net Loss = $635.11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C74AD9-EF5A-BBCA-872B-76C50D0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pPr algn="ctr"/>
            <a:r>
              <a:rPr lang="en-US" dirty="0"/>
              <a:t>Current Finances – March 2024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36D897E-5F4A-A406-4954-381004C5AD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49680"/>
          <a:ext cx="10515600" cy="537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86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B096-EC48-466D-A193-046B23C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MAATA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CFEC7-1192-1AAF-A0A5-95620C70E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Future MAATA Meetings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March 13-15, 2025 in LaVista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March 2026 in </a:t>
            </a:r>
            <a:r>
              <a:rPr lang="en-US" b="1" u="sng" dirty="0">
                <a:solidFill>
                  <a:srgbClr val="0070C0"/>
                </a:solidFill>
              </a:rPr>
              <a:t>DES MOINES!!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Any companies interested in advertising using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Multiview?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Grassroots effort for NATA membership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Need an Iowa representative to MAATA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Scholarship Committee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paper with a qr code&#10;&#10;Description automatically generated">
            <a:extLst>
              <a:ext uri="{FF2B5EF4-FFF2-40B4-BE49-F238E27FC236}">
                <a16:creationId xmlns:a16="http://schemas.microsoft.com/office/drawing/2014/main" id="{2FE07D47-1A8F-5C14-1AA3-C0267A54C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" r="25451"/>
          <a:stretch/>
        </p:blipFill>
        <p:spPr>
          <a:xfrm rot="5400000">
            <a:off x="7859764" y="2548104"/>
            <a:ext cx="4162516" cy="41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9713"/>
            <a:ext cx="8276503" cy="1161473"/>
          </a:xfrm>
        </p:spPr>
        <p:txBody>
          <a:bodyPr>
            <a:normAutofit/>
          </a:bodyPr>
          <a:lstStyle/>
          <a:p>
            <a:r>
              <a:rPr lang="en-US" sz="4400" b="1"/>
              <a:t>Council on Practice Advancement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291" y="2096314"/>
            <a:ext cx="6172200" cy="3803650"/>
          </a:xfrm>
        </p:spPr>
        <p:txBody>
          <a:bodyPr>
            <a:normAutofit/>
          </a:bodyPr>
          <a:lstStyle/>
          <a:p>
            <a:r>
              <a:rPr lang="en-US" sz="2900">
                <a:solidFill>
                  <a:srgbClr val="0070C0"/>
                </a:solidFill>
              </a:rPr>
              <a:t>News/Changes in 2023-24</a:t>
            </a:r>
          </a:p>
          <a:p>
            <a:endParaRPr lang="en-US" sz="2300">
              <a:solidFill>
                <a:srgbClr val="0070C0"/>
              </a:solidFill>
            </a:endParaRPr>
          </a:p>
          <a:p>
            <a:r>
              <a:rPr lang="en-US" sz="2900">
                <a:solidFill>
                  <a:srgbClr val="0070C0"/>
                </a:solidFill>
              </a:rPr>
              <a:t>Requests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21394" y="2096314"/>
            <a:ext cx="3932237" cy="2937164"/>
          </a:xfrm>
        </p:spPr>
        <p:txBody>
          <a:bodyPr>
            <a:normAutofit/>
          </a:bodyPr>
          <a:lstStyle/>
          <a:p>
            <a:r>
              <a:rPr lang="en-US" sz="2700" b="1">
                <a:solidFill>
                  <a:srgbClr val="0070C0"/>
                </a:solidFill>
              </a:rPr>
              <a:t>Committee Members:</a:t>
            </a:r>
          </a:p>
          <a:p>
            <a:r>
              <a:rPr lang="en-US" sz="2500">
                <a:solidFill>
                  <a:srgbClr val="0070C0"/>
                </a:solidFill>
              </a:rPr>
              <a:t>Otto Krueger, Chair </a:t>
            </a:r>
          </a:p>
          <a:p>
            <a:r>
              <a:rPr lang="en-US" sz="2500">
                <a:solidFill>
                  <a:srgbClr val="0070C0"/>
                </a:solidFill>
              </a:rPr>
              <a:t>Michael Donahue, Rep to MAATA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9" y="5033478"/>
            <a:ext cx="2304298" cy="18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9713"/>
            <a:ext cx="8324532" cy="1161473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Early Profession Committee &amp;         Career Advancement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887" y="2096314"/>
            <a:ext cx="6665006" cy="4202327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0070C0"/>
                </a:solidFill>
              </a:rPr>
              <a:t>News/Changes for 2023-24</a:t>
            </a:r>
          </a:p>
          <a:p>
            <a:pPr marL="457200" lvl="1" indent="0"/>
            <a:r>
              <a:rPr lang="en-US" sz="2500" dirty="0">
                <a:solidFill>
                  <a:srgbClr val="0070C0"/>
                </a:solidFill>
              </a:rPr>
              <a:t>Student poster presentations at IATS Meeting</a:t>
            </a:r>
          </a:p>
          <a:p>
            <a:pPr marL="457200" lvl="1" indent="0"/>
            <a:r>
              <a:rPr lang="en-US" sz="2500" dirty="0">
                <a:solidFill>
                  <a:srgbClr val="0070C0"/>
                </a:solidFill>
              </a:rPr>
              <a:t>Use QR codes to sign up for</a:t>
            </a:r>
          </a:p>
          <a:p>
            <a:pPr marL="457200" lvl="1" indent="0">
              <a:buNone/>
            </a:pPr>
            <a:r>
              <a:rPr lang="en-US" sz="2500" dirty="0">
                <a:solidFill>
                  <a:srgbClr val="0070C0"/>
                </a:solidFill>
              </a:rPr>
              <a:t>Book Club 	                    AT Mentor/Mentee</a:t>
            </a:r>
            <a:endParaRPr lang="en-US" sz="1900" i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98051" y="2096314"/>
            <a:ext cx="4285522" cy="44060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900" b="1" dirty="0">
                <a:solidFill>
                  <a:srgbClr val="0070C0"/>
                </a:solidFill>
              </a:rPr>
              <a:t>EPC Committee Members:</a:t>
            </a:r>
          </a:p>
          <a:p>
            <a:r>
              <a:rPr lang="en-US" sz="2700" dirty="0">
                <a:solidFill>
                  <a:srgbClr val="0070C0"/>
                </a:solidFill>
              </a:rPr>
              <a:t>Stephanie McKeen, Chair</a:t>
            </a:r>
            <a:endParaRPr lang="en-US" sz="2700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2700" dirty="0">
                <a:solidFill>
                  <a:srgbClr val="0070C0"/>
                </a:solidFill>
              </a:rPr>
              <a:t>Kayla Tindall</a:t>
            </a:r>
          </a:p>
          <a:p>
            <a:r>
              <a:rPr lang="en-US" sz="2700" dirty="0">
                <a:solidFill>
                  <a:srgbClr val="0070C0"/>
                </a:solidFill>
              </a:rPr>
              <a:t>Gwyneth Phillips</a:t>
            </a:r>
          </a:p>
          <a:p>
            <a:r>
              <a:rPr lang="en-US" sz="2700" dirty="0">
                <a:solidFill>
                  <a:srgbClr val="0070C0"/>
                </a:solidFill>
              </a:rPr>
              <a:t>Lauren </a:t>
            </a:r>
            <a:r>
              <a:rPr lang="en-US" sz="2700" dirty="0" err="1">
                <a:solidFill>
                  <a:srgbClr val="0070C0"/>
                </a:solidFill>
              </a:rPr>
              <a:t>Runquist</a:t>
            </a:r>
            <a:endParaRPr lang="en-US" sz="2700" dirty="0">
              <a:solidFill>
                <a:srgbClr val="0070C0"/>
              </a:solidFill>
            </a:endParaRPr>
          </a:p>
          <a:p>
            <a:endParaRPr lang="en-US" sz="2700" dirty="0">
              <a:solidFill>
                <a:srgbClr val="0070C0"/>
              </a:solidFill>
            </a:endParaRPr>
          </a:p>
          <a:p>
            <a:r>
              <a:rPr lang="en-US" sz="2700" b="1" dirty="0">
                <a:solidFill>
                  <a:srgbClr val="0070C0"/>
                </a:solidFill>
              </a:rPr>
              <a:t>CAC Committee Members:</a:t>
            </a:r>
          </a:p>
          <a:p>
            <a:r>
              <a:rPr lang="en-US" sz="2700" dirty="0">
                <a:solidFill>
                  <a:srgbClr val="0070C0"/>
                </a:solidFill>
              </a:rPr>
              <a:t>Jessica Rummery, Chair</a:t>
            </a:r>
          </a:p>
          <a:p>
            <a:r>
              <a:rPr lang="en-US" sz="2700" dirty="0">
                <a:solidFill>
                  <a:srgbClr val="0070C0"/>
                </a:solidFill>
              </a:rPr>
              <a:t>Katie Berger</a:t>
            </a:r>
          </a:p>
          <a:p>
            <a:r>
              <a:rPr lang="en-US" sz="2700" dirty="0">
                <a:solidFill>
                  <a:srgbClr val="0070C0"/>
                </a:solidFill>
              </a:rPr>
              <a:t>Jennifer </a:t>
            </a:r>
            <a:r>
              <a:rPr lang="en-US" sz="2700" dirty="0" err="1">
                <a:solidFill>
                  <a:srgbClr val="0070C0"/>
                </a:solidFill>
              </a:rPr>
              <a:t>Ferden</a:t>
            </a:r>
            <a:endParaRPr lang="en-US" sz="27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9" y="5033478"/>
            <a:ext cx="2304298" cy="182452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CAB3263-38F8-976E-87E1-7ACFF70D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70" y="3716941"/>
            <a:ext cx="2581674" cy="25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86DEF7B-4442-0A0F-D158-F454D110D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867" y="3716941"/>
            <a:ext cx="2525301" cy="252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F396-234A-BD12-0BE1-7713FC13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4686"/>
            <a:ext cx="9948285" cy="1124527"/>
          </a:xfrm>
        </p:spPr>
        <p:txBody>
          <a:bodyPr>
            <a:noAutofit/>
          </a:bodyPr>
          <a:lstStyle/>
          <a:p>
            <a:r>
              <a:rPr lang="en-US" sz="4000" b="1"/>
              <a:t>Ethnic Diversity Advisory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752F6-8B44-17F1-6220-9EE88984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196" y="1964160"/>
            <a:ext cx="6583363" cy="3413414"/>
          </a:xfrm>
        </p:spPr>
        <p:txBody>
          <a:bodyPr/>
          <a:lstStyle/>
          <a:p>
            <a:r>
              <a:rPr lang="en-US" sz="2900" b="1" dirty="0">
                <a:solidFill>
                  <a:srgbClr val="0070C0"/>
                </a:solidFill>
              </a:rPr>
              <a:t>News/Changes in 2023-24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Lining up “Be the Match” for IATS Meeting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Working through DEI modules to share with state members</a:t>
            </a:r>
          </a:p>
          <a:p>
            <a:pPr lvl="1"/>
            <a:endParaRPr lang="en-US" sz="2500" dirty="0">
              <a:solidFill>
                <a:srgbClr val="0070C0"/>
              </a:solidFill>
            </a:endParaRPr>
          </a:p>
          <a:p>
            <a:r>
              <a:rPr lang="en-US" sz="2900" dirty="0">
                <a:solidFill>
                  <a:srgbClr val="0070C0"/>
                </a:solidFill>
              </a:rPr>
              <a:t>Requests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73790" y="1964160"/>
            <a:ext cx="3932237" cy="3413414"/>
          </a:xfrm>
        </p:spPr>
        <p:txBody>
          <a:bodyPr>
            <a:normAutofit/>
          </a:bodyPr>
          <a:lstStyle/>
          <a:p>
            <a:pPr marL="0" indent="0"/>
            <a:r>
              <a:rPr lang="en-US" sz="2700" b="1">
                <a:solidFill>
                  <a:srgbClr val="0070C0"/>
                </a:solidFill>
              </a:rPr>
              <a:t>Committee Members:</a:t>
            </a:r>
          </a:p>
          <a:p>
            <a:pPr marL="0" indent="0"/>
            <a:r>
              <a:rPr lang="en-US" sz="2500">
                <a:solidFill>
                  <a:srgbClr val="0070C0"/>
                </a:solidFill>
              </a:rPr>
              <a:t>Abu Ibrahim, Chair</a:t>
            </a:r>
          </a:p>
          <a:p>
            <a:pPr marL="0" indent="0"/>
            <a:r>
              <a:rPr lang="en-US" sz="2500" err="1">
                <a:solidFill>
                  <a:srgbClr val="0070C0"/>
                </a:solidFill>
              </a:rPr>
              <a:t>Minela</a:t>
            </a:r>
            <a:r>
              <a:rPr lang="en-US" sz="2500">
                <a:solidFill>
                  <a:srgbClr val="0070C0"/>
                </a:solidFill>
              </a:rPr>
              <a:t> Saric</a:t>
            </a:r>
          </a:p>
          <a:p>
            <a:pPr marL="0" indent="0"/>
            <a:r>
              <a:rPr lang="en-US" sz="2500">
                <a:solidFill>
                  <a:srgbClr val="0070C0"/>
                </a:solidFill>
              </a:rPr>
              <a:t>Karina Sanchez</a:t>
            </a:r>
          </a:p>
          <a:p>
            <a:pPr marL="0" indent="0"/>
            <a:r>
              <a:rPr lang="en-US" sz="2500">
                <a:solidFill>
                  <a:srgbClr val="0070C0"/>
                </a:solidFill>
              </a:rPr>
              <a:t>Cameron Nichols</a:t>
            </a:r>
            <a:endParaRPr lang="en-US" sz="2500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207A8-B2E2-1FA2-F9B5-9235A5B4C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9" y="5033478"/>
            <a:ext cx="2304298" cy="18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07B0-F508-8B75-FAE4-565F7F4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83776" cy="1196109"/>
          </a:xfrm>
        </p:spPr>
        <p:txBody>
          <a:bodyPr>
            <a:normAutofit/>
          </a:bodyPr>
          <a:lstStyle/>
          <a:p>
            <a:r>
              <a:rPr lang="en-US" sz="4400" b="1"/>
              <a:t>Governmental Affairs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11206-2974-491E-2292-79032C890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676" y="2057400"/>
            <a:ext cx="7638472" cy="4633913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0070C0"/>
                </a:solidFill>
              </a:rPr>
              <a:t>News/Changes in 2023-24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Board &amp; Commissions Review Committee</a:t>
            </a:r>
          </a:p>
          <a:p>
            <a:pPr lvl="2"/>
            <a:r>
              <a:rPr lang="en-US" sz="2100" dirty="0">
                <a:solidFill>
                  <a:srgbClr val="0070C0"/>
                </a:solidFill>
              </a:rPr>
              <a:t>Legislation amended to </a:t>
            </a:r>
            <a:r>
              <a:rPr lang="en-US" sz="2100" u="sng" dirty="0">
                <a:solidFill>
                  <a:srgbClr val="0070C0"/>
                </a:solidFill>
              </a:rPr>
              <a:t>NOT</a:t>
            </a:r>
            <a:r>
              <a:rPr lang="en-US" sz="2100" dirty="0">
                <a:solidFill>
                  <a:srgbClr val="0070C0"/>
                </a:solidFill>
              </a:rPr>
              <a:t> modify Board of AT</a:t>
            </a:r>
          </a:p>
          <a:p>
            <a:pPr lvl="2"/>
            <a:endParaRPr lang="en-US" sz="2100" dirty="0">
              <a:solidFill>
                <a:srgbClr val="0070C0"/>
              </a:solidFill>
            </a:endParaRP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Monitoring changes to transitional coaching</a:t>
            </a:r>
          </a:p>
          <a:p>
            <a:pPr lvl="2"/>
            <a:r>
              <a:rPr lang="en-US" sz="2100" dirty="0">
                <a:solidFill>
                  <a:srgbClr val="0070C0"/>
                </a:solidFill>
              </a:rPr>
              <a:t>Want CPR/AED training required</a:t>
            </a:r>
          </a:p>
          <a:p>
            <a:pPr lvl="2"/>
            <a:endParaRPr lang="en-US" sz="2100" dirty="0">
              <a:solidFill>
                <a:srgbClr val="0070C0"/>
              </a:solidFill>
            </a:endParaRPr>
          </a:p>
          <a:p>
            <a:r>
              <a:rPr lang="en-US" sz="2900" b="1" dirty="0">
                <a:solidFill>
                  <a:srgbClr val="0070C0"/>
                </a:solidFill>
              </a:rPr>
              <a:t>Requests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Continue to communicate with </a:t>
            </a:r>
          </a:p>
          <a:p>
            <a:pPr marL="457200" lvl="1" indent="0">
              <a:buNone/>
            </a:pPr>
            <a:r>
              <a:rPr lang="en-US" sz="2500" dirty="0">
                <a:solidFill>
                  <a:srgbClr val="0070C0"/>
                </a:solidFill>
              </a:rPr>
              <a:t>local legislators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66015" y="20574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b="1">
                <a:solidFill>
                  <a:srgbClr val="0070C0"/>
                </a:solidFill>
              </a:rPr>
              <a:t>Committee Members:</a:t>
            </a:r>
          </a:p>
          <a:p>
            <a:r>
              <a:rPr lang="en-US" sz="2500">
                <a:solidFill>
                  <a:srgbClr val="0070C0"/>
                </a:solidFill>
              </a:rPr>
              <a:t>Lisa Bengtson, Chair</a:t>
            </a:r>
            <a:endParaRPr lang="en-US" sz="250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2500">
                <a:solidFill>
                  <a:srgbClr val="0070C0"/>
                </a:solidFill>
              </a:rPr>
              <a:t>Melanie Mason</a:t>
            </a:r>
            <a:endParaRPr lang="en-US" sz="250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2500">
                <a:solidFill>
                  <a:srgbClr val="0070C0"/>
                </a:solidFill>
              </a:rPr>
              <a:t>Otto Kruger</a:t>
            </a:r>
            <a:endParaRPr lang="en-US" sz="250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2500">
                <a:solidFill>
                  <a:srgbClr val="0070C0"/>
                </a:solidFill>
              </a:rPr>
              <a:t>Kaitlin Hora</a:t>
            </a:r>
            <a:endParaRPr lang="en-US" sz="250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2500">
                <a:solidFill>
                  <a:srgbClr val="0070C0"/>
                </a:solidFill>
              </a:rPr>
              <a:t>Jennie Sertterh</a:t>
            </a:r>
            <a:endParaRPr lang="en-US" sz="2500">
              <a:solidFill>
                <a:srgbClr val="0070C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2500">
                <a:solidFill>
                  <a:srgbClr val="0070C0"/>
                </a:solidFill>
              </a:rPr>
              <a:t>Christopher Fagerness</a:t>
            </a:r>
            <a:endParaRPr lang="en-US" sz="2500">
              <a:solidFill>
                <a:srgbClr val="0070C0"/>
              </a:solidFill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A6418-F323-BF91-DEEB-47D45F4F7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9" y="5033478"/>
            <a:ext cx="2304298" cy="18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91" y="376722"/>
            <a:ext cx="10515600" cy="1078345"/>
          </a:xfrm>
        </p:spPr>
        <p:txBody>
          <a:bodyPr>
            <a:normAutofit/>
          </a:bodyPr>
          <a:lstStyle/>
          <a:p>
            <a:r>
              <a:rPr lang="en-US" sz="4400" b="1"/>
              <a:t>Honors &amp; Awards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902" y="1991071"/>
            <a:ext cx="7254443" cy="3413414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0070C0"/>
                </a:solidFill>
              </a:rPr>
              <a:t>News/Changes in 2023-24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Implemented new awards cycle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Reviewed and updated awards criteria</a:t>
            </a:r>
          </a:p>
          <a:p>
            <a:pPr lvl="1"/>
            <a:endParaRPr lang="en-US" sz="2500" dirty="0">
              <a:solidFill>
                <a:srgbClr val="0070C0"/>
              </a:solidFill>
            </a:endParaRPr>
          </a:p>
          <a:p>
            <a:r>
              <a:rPr lang="en-US" sz="2900" b="1" dirty="0">
                <a:solidFill>
                  <a:srgbClr val="0070C0"/>
                </a:solidFill>
              </a:rPr>
              <a:t>Requests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Submit nominations (can do this now)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Iats.scholarships@gmail.com</a:t>
            </a:r>
          </a:p>
          <a:p>
            <a:pPr marL="0" indent="0">
              <a:buNone/>
            </a:pPr>
            <a:endParaRPr lang="en-US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6385" y="1986592"/>
            <a:ext cx="3932237" cy="3620799"/>
          </a:xfrm>
        </p:spPr>
        <p:txBody>
          <a:bodyPr>
            <a:normAutofit lnSpcReduction="10000"/>
          </a:bodyPr>
          <a:lstStyle/>
          <a:p>
            <a:r>
              <a:rPr lang="en-US" sz="2700" b="1">
                <a:solidFill>
                  <a:srgbClr val="0070C0"/>
                </a:solidFill>
              </a:rPr>
              <a:t>Committee Members:</a:t>
            </a:r>
          </a:p>
          <a:p>
            <a:r>
              <a:rPr lang="en-US" sz="2500">
                <a:solidFill>
                  <a:srgbClr val="0070C0"/>
                </a:solidFill>
              </a:rPr>
              <a:t>Richelle Williams, Chair</a:t>
            </a:r>
          </a:p>
          <a:p>
            <a:r>
              <a:rPr lang="en-US" sz="2500">
                <a:solidFill>
                  <a:srgbClr val="0070C0"/>
                </a:solidFill>
              </a:rPr>
              <a:t>Lisa Bengtson</a:t>
            </a:r>
          </a:p>
          <a:p>
            <a:r>
              <a:rPr lang="en-US" sz="2500">
                <a:solidFill>
                  <a:srgbClr val="0070C0"/>
                </a:solidFill>
              </a:rPr>
              <a:t>Jessica Rummery</a:t>
            </a:r>
          </a:p>
          <a:p>
            <a:r>
              <a:rPr lang="en-US" sz="2500">
                <a:solidFill>
                  <a:srgbClr val="0070C0"/>
                </a:solidFill>
              </a:rPr>
              <a:t>Megan Brady</a:t>
            </a:r>
          </a:p>
          <a:p>
            <a:r>
              <a:rPr lang="en-US" sz="2500">
                <a:solidFill>
                  <a:srgbClr val="0070C0"/>
                </a:solidFill>
              </a:rPr>
              <a:t>Natasha </a:t>
            </a:r>
            <a:r>
              <a:rPr lang="en-US" sz="2500" err="1">
                <a:solidFill>
                  <a:srgbClr val="0070C0"/>
                </a:solidFill>
              </a:rPr>
              <a:t>Schmitter</a:t>
            </a:r>
            <a:endParaRPr lang="en-US" sz="2500">
              <a:solidFill>
                <a:srgbClr val="0070C0"/>
              </a:solidFill>
            </a:endParaRPr>
          </a:p>
          <a:p>
            <a:r>
              <a:rPr lang="en-US" sz="2500">
                <a:solidFill>
                  <a:srgbClr val="0070C0"/>
                </a:solidFill>
              </a:rPr>
              <a:t>Kelli Snyder</a:t>
            </a:r>
          </a:p>
          <a:p>
            <a:r>
              <a:rPr lang="en-US" sz="2500">
                <a:solidFill>
                  <a:srgbClr val="0070C0"/>
                </a:solidFill>
              </a:rPr>
              <a:t>Kara </a:t>
            </a:r>
            <a:r>
              <a:rPr lang="en-US" sz="2500" err="1">
                <a:solidFill>
                  <a:srgbClr val="0070C0"/>
                </a:solidFill>
              </a:rPr>
              <a:t>Gange</a:t>
            </a:r>
            <a:endParaRPr lang="en-US" sz="25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9" y="5033478"/>
            <a:ext cx="2304298" cy="18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F396-234A-BD12-0BE1-7713FC13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4686"/>
            <a:ext cx="9948285" cy="1124527"/>
          </a:xfrm>
        </p:spPr>
        <p:txBody>
          <a:bodyPr>
            <a:noAutofit/>
          </a:bodyPr>
          <a:lstStyle/>
          <a:p>
            <a:r>
              <a:rPr lang="en-US" sz="4000" b="1"/>
              <a:t>Professional Education &amp; Research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752F6-8B44-17F1-6220-9EE88984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196" y="1964160"/>
            <a:ext cx="6583363" cy="3413414"/>
          </a:xfrm>
        </p:spPr>
        <p:txBody>
          <a:bodyPr/>
          <a:lstStyle/>
          <a:p>
            <a:r>
              <a:rPr lang="en-US" sz="2900" b="1" dirty="0">
                <a:solidFill>
                  <a:srgbClr val="0070C0"/>
                </a:solidFill>
              </a:rPr>
              <a:t>News/Changes in 2023-24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First research grant given out</a:t>
            </a:r>
          </a:p>
          <a:p>
            <a:pPr lvl="1"/>
            <a:endParaRPr lang="en-US" sz="2500" dirty="0">
              <a:solidFill>
                <a:srgbClr val="0070C0"/>
              </a:solidFill>
            </a:endParaRPr>
          </a:p>
          <a:p>
            <a:r>
              <a:rPr lang="en-US" sz="2900" b="1" dirty="0">
                <a:solidFill>
                  <a:srgbClr val="0070C0"/>
                </a:solidFill>
              </a:rPr>
              <a:t>Requests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Call for research grant proposals in fall 2024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73790" y="1964160"/>
            <a:ext cx="3932237" cy="3413414"/>
          </a:xfrm>
        </p:spPr>
        <p:txBody>
          <a:bodyPr>
            <a:normAutofit/>
          </a:bodyPr>
          <a:lstStyle/>
          <a:p>
            <a:r>
              <a:rPr lang="en-US" sz="2700" b="1">
                <a:solidFill>
                  <a:srgbClr val="0070C0"/>
                </a:solidFill>
              </a:rPr>
              <a:t>Committee Members:</a:t>
            </a:r>
          </a:p>
          <a:p>
            <a:r>
              <a:rPr lang="en-US" sz="2500">
                <a:solidFill>
                  <a:srgbClr val="0070C0"/>
                </a:solidFill>
              </a:rPr>
              <a:t>Chris Viesselman, Chair</a:t>
            </a:r>
          </a:p>
          <a:p>
            <a:r>
              <a:rPr lang="en-US" sz="2500">
                <a:solidFill>
                  <a:srgbClr val="0070C0"/>
                </a:solidFill>
              </a:rPr>
              <a:t>Molly Figgins</a:t>
            </a:r>
          </a:p>
          <a:p>
            <a:r>
              <a:rPr lang="en-US" sz="2500">
                <a:solidFill>
                  <a:srgbClr val="0070C0"/>
                </a:solidFill>
              </a:rPr>
              <a:t>Mark Hecimovich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207A8-B2E2-1FA2-F9B5-9235A5B4C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9" y="5033478"/>
            <a:ext cx="2304298" cy="18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9713"/>
            <a:ext cx="8276503" cy="1161473"/>
          </a:xfrm>
        </p:spPr>
        <p:txBody>
          <a:bodyPr>
            <a:normAutofit/>
          </a:bodyPr>
          <a:lstStyle/>
          <a:p>
            <a:r>
              <a:rPr lang="en-US" sz="4400" b="1"/>
              <a:t>Secondary Schools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1749" y="2096312"/>
            <a:ext cx="6172200" cy="380365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0070C0"/>
                </a:solidFill>
              </a:rPr>
              <a:t>News/Changes for 2023-24</a:t>
            </a:r>
          </a:p>
          <a:p>
            <a:pPr marL="457200" lvl="1" indent="0"/>
            <a:r>
              <a:rPr lang="en-US" sz="2500" dirty="0">
                <a:solidFill>
                  <a:srgbClr val="0070C0"/>
                </a:solidFill>
              </a:rPr>
              <a:t>Monitoring and participating in TUFSS meeting hosted by Korey Stringer Institute in April</a:t>
            </a:r>
          </a:p>
          <a:p>
            <a:pPr marL="457200" lvl="1" indent="0"/>
            <a:endParaRPr lang="en-US" sz="2300" dirty="0">
              <a:solidFill>
                <a:srgbClr val="0070C0"/>
              </a:solidFill>
            </a:endParaRPr>
          </a:p>
          <a:p>
            <a:pPr marL="0" indent="0"/>
            <a:r>
              <a:rPr lang="en-US" sz="2900" b="1" dirty="0">
                <a:solidFill>
                  <a:srgbClr val="0070C0"/>
                </a:solidFill>
              </a:rPr>
              <a:t>Requests</a:t>
            </a:r>
          </a:p>
          <a:p>
            <a:pPr marL="457200" lvl="1" indent="0"/>
            <a:r>
              <a:rPr lang="en-US" sz="2500" dirty="0">
                <a:solidFill>
                  <a:srgbClr val="0070C0"/>
                </a:solidFill>
              </a:rPr>
              <a:t>Use QR code to complete Atlas Survey</a:t>
            </a:r>
          </a:p>
          <a:p>
            <a:pPr marL="457200" lvl="1" indent="0">
              <a:buNone/>
            </a:pPr>
            <a:endParaRPr lang="en-US" sz="2300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98051" y="2096313"/>
            <a:ext cx="3932237" cy="43920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900" b="1">
                <a:solidFill>
                  <a:srgbClr val="0070C0"/>
                </a:solidFill>
              </a:rPr>
              <a:t>Committee Members:</a:t>
            </a:r>
          </a:p>
          <a:p>
            <a:r>
              <a:rPr lang="en-US" sz="2700">
                <a:solidFill>
                  <a:srgbClr val="0070C0"/>
                </a:solidFill>
              </a:rPr>
              <a:t>Rhianna Freiburger, Chair</a:t>
            </a:r>
            <a:endParaRPr lang="en-US" sz="270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2700">
                <a:solidFill>
                  <a:srgbClr val="0070C0"/>
                </a:solidFill>
              </a:rPr>
              <a:t>Kalene Voorhees</a:t>
            </a:r>
            <a:endParaRPr lang="en-US" sz="270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2700">
                <a:solidFill>
                  <a:srgbClr val="0070C0"/>
                </a:solidFill>
              </a:rPr>
              <a:t>Brandon Church</a:t>
            </a:r>
            <a:endParaRPr lang="en-US" sz="270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2700">
                <a:solidFill>
                  <a:srgbClr val="0070C0"/>
                </a:solidFill>
              </a:rPr>
              <a:t>Jennifer McHenry</a:t>
            </a:r>
            <a:endParaRPr lang="en-US" sz="270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2700">
                <a:solidFill>
                  <a:srgbClr val="0070C0"/>
                </a:solidFill>
              </a:rPr>
              <a:t>Jon Hochstelter</a:t>
            </a:r>
          </a:p>
          <a:p>
            <a:r>
              <a:rPr lang="en-US" sz="2700">
                <a:solidFill>
                  <a:srgbClr val="0070C0"/>
                </a:solidFill>
              </a:rPr>
              <a:t>Ashley Dickey</a:t>
            </a:r>
            <a:endParaRPr lang="en-US" sz="270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2700">
                <a:solidFill>
                  <a:srgbClr val="0070C0"/>
                </a:solidFill>
              </a:rPr>
              <a:t>Anna Manternach</a:t>
            </a:r>
            <a:endParaRPr lang="en-US" sz="270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2700">
                <a:solidFill>
                  <a:srgbClr val="0070C0"/>
                </a:solidFill>
              </a:rPr>
              <a:t>Kelsi Huseman</a:t>
            </a:r>
          </a:p>
          <a:p>
            <a:r>
              <a:rPr lang="en-US" sz="2700">
                <a:solidFill>
                  <a:srgbClr val="0070C0"/>
                </a:solidFill>
              </a:rPr>
              <a:t>Logan Wood</a:t>
            </a:r>
            <a:endParaRPr lang="en-US" sz="2700">
              <a:solidFill>
                <a:srgbClr val="0070C0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70C0"/>
              </a:solidFill>
            </a:endParaRPr>
          </a:p>
          <a:p>
            <a:endParaRPr lang="en-US" sz="27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9" y="5033478"/>
            <a:ext cx="2304298" cy="1824522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CFB0710-163B-A5DD-3EF8-E8082A4A8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849" y="494746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F396-234A-BD12-0BE1-7713FC13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4686"/>
            <a:ext cx="9948285" cy="1124527"/>
          </a:xfrm>
        </p:spPr>
        <p:txBody>
          <a:bodyPr>
            <a:noAutofit/>
          </a:bodyPr>
          <a:lstStyle/>
          <a:p>
            <a:r>
              <a:rPr lang="en-US" sz="4000" b="1"/>
              <a:t>Student Leadership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752F6-8B44-17F1-6220-9EE88984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196" y="1964160"/>
            <a:ext cx="6583363" cy="3413414"/>
          </a:xfrm>
        </p:spPr>
        <p:txBody>
          <a:bodyPr/>
          <a:lstStyle/>
          <a:p>
            <a:r>
              <a:rPr lang="en-US" sz="2900" b="1" dirty="0">
                <a:solidFill>
                  <a:srgbClr val="0070C0"/>
                </a:solidFill>
              </a:rPr>
              <a:t>News/Changes in 2023-24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Iowa and Iowa State students won state quiz bowl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Selecting leaders for next year in March.</a:t>
            </a:r>
          </a:p>
          <a:p>
            <a:pPr lvl="1"/>
            <a:endParaRPr lang="en-US" sz="2500" dirty="0">
              <a:solidFill>
                <a:srgbClr val="0070C0"/>
              </a:solidFill>
            </a:endParaRPr>
          </a:p>
          <a:p>
            <a:r>
              <a:rPr lang="en-US" sz="2900" b="1" dirty="0">
                <a:solidFill>
                  <a:srgbClr val="0070C0"/>
                </a:solidFill>
              </a:rPr>
              <a:t>Requests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Nominations for leadership positions due end of week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73790" y="1964160"/>
            <a:ext cx="3932237" cy="3413414"/>
          </a:xfrm>
        </p:spPr>
        <p:txBody>
          <a:bodyPr>
            <a:normAutofit fontScale="92500"/>
          </a:bodyPr>
          <a:lstStyle/>
          <a:p>
            <a:r>
              <a:rPr lang="en-US" sz="2700" b="1">
                <a:solidFill>
                  <a:srgbClr val="0070C0"/>
                </a:solidFill>
              </a:rPr>
              <a:t>Committee Members:</a:t>
            </a:r>
          </a:p>
          <a:p>
            <a:r>
              <a:rPr lang="en-US" sz="2500">
                <a:solidFill>
                  <a:srgbClr val="0070C0"/>
                </a:solidFill>
              </a:rPr>
              <a:t>Megan Brady, Mentor</a:t>
            </a:r>
          </a:p>
          <a:p>
            <a:r>
              <a:rPr lang="en-US" sz="2500">
                <a:solidFill>
                  <a:srgbClr val="0070C0"/>
                </a:solidFill>
              </a:rPr>
              <a:t>President – Caitlin Farrell, </a:t>
            </a:r>
            <a:r>
              <a:rPr lang="en-US" sz="2500" err="1">
                <a:solidFill>
                  <a:srgbClr val="0070C0"/>
                </a:solidFill>
              </a:rPr>
              <a:t>Loras</a:t>
            </a:r>
            <a:endParaRPr lang="en-US" sz="2500">
              <a:solidFill>
                <a:srgbClr val="0070C0"/>
              </a:solidFill>
            </a:endParaRPr>
          </a:p>
          <a:p>
            <a:r>
              <a:rPr lang="en-US" sz="2500">
                <a:solidFill>
                  <a:srgbClr val="0070C0"/>
                </a:solidFill>
              </a:rPr>
              <a:t>VP – Faye Witkowski – ISU</a:t>
            </a:r>
          </a:p>
          <a:p>
            <a:r>
              <a:rPr lang="en-US" sz="2500">
                <a:solidFill>
                  <a:srgbClr val="0070C0"/>
                </a:solidFill>
              </a:rPr>
              <a:t>Treasurer – Amanda Williams, </a:t>
            </a:r>
            <a:r>
              <a:rPr lang="en-US" sz="2500" err="1">
                <a:solidFill>
                  <a:srgbClr val="0070C0"/>
                </a:solidFill>
              </a:rPr>
              <a:t>Loras</a:t>
            </a:r>
            <a:endParaRPr lang="en-US" sz="2500">
              <a:solidFill>
                <a:srgbClr val="0070C0"/>
              </a:solidFill>
            </a:endParaRPr>
          </a:p>
          <a:p>
            <a:r>
              <a:rPr lang="en-US" sz="2500">
                <a:solidFill>
                  <a:srgbClr val="0070C0"/>
                </a:solidFill>
              </a:rPr>
              <a:t>Secretary – Elizabeth Sutton Mason, Iowa</a:t>
            </a:r>
          </a:p>
          <a:p>
            <a:endParaRPr lang="en-US" sz="2500">
              <a:solidFill>
                <a:srgbClr val="0070C0"/>
              </a:solidFill>
            </a:endParaRP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207A8-B2E2-1FA2-F9B5-9235A5B4C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9" y="5033478"/>
            <a:ext cx="2304298" cy="18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802</Words>
  <Application>Microsoft Office PowerPoint</Application>
  <PresentationFormat>Widescreen</PresentationFormat>
  <Paragraphs>190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Arial</vt:lpstr>
      <vt:lpstr>Calibri</vt:lpstr>
      <vt:lpstr>Calibri Light</vt:lpstr>
      <vt:lpstr>Palatino Linotype</vt:lpstr>
      <vt:lpstr>Times New Roman</vt:lpstr>
      <vt:lpstr>Office Theme</vt:lpstr>
      <vt:lpstr>Connection and Engagement Committee</vt:lpstr>
      <vt:lpstr>Council on Practice Advancement </vt:lpstr>
      <vt:lpstr>Early Profession Committee &amp;         Career Advancement Committee</vt:lpstr>
      <vt:lpstr>Ethnic Diversity Advisory Committee</vt:lpstr>
      <vt:lpstr>Governmental Affairs Update</vt:lpstr>
      <vt:lpstr>Honors &amp; Awards Committee</vt:lpstr>
      <vt:lpstr>Professional Education &amp; Research Committee</vt:lpstr>
      <vt:lpstr>Secondary Schools Committee</vt:lpstr>
      <vt:lpstr>Student Leadership Council</vt:lpstr>
      <vt:lpstr>President’s Update</vt:lpstr>
      <vt:lpstr>President’s Update</vt:lpstr>
      <vt:lpstr>President-Elect Update</vt:lpstr>
      <vt:lpstr>Treasurer Update</vt:lpstr>
      <vt:lpstr>Current Finances – March 2024</vt:lpstr>
      <vt:lpstr>MAATA Update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Lundstrom, Megan J</dc:creator>
  <cp:lastModifiedBy>michael.donahue12@gmail.com</cp:lastModifiedBy>
  <cp:revision>2</cp:revision>
  <dcterms:created xsi:type="dcterms:W3CDTF">2023-02-28T02:14:55Z</dcterms:created>
  <dcterms:modified xsi:type="dcterms:W3CDTF">2024-04-12T03:39:39Z</dcterms:modified>
</cp:coreProperties>
</file>