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318" r:id="rId5"/>
    <p:sldId id="260" r:id="rId6"/>
    <p:sldId id="276" r:id="rId7"/>
    <p:sldId id="307" r:id="rId8"/>
    <p:sldId id="319" r:id="rId9"/>
    <p:sldId id="313" r:id="rId10"/>
    <p:sldId id="262" r:id="rId11"/>
    <p:sldId id="286" r:id="rId12"/>
    <p:sldId id="309" r:id="rId13"/>
    <p:sldId id="311" r:id="rId14"/>
    <p:sldId id="310" r:id="rId15"/>
    <p:sldId id="294" r:id="rId16"/>
    <p:sldId id="314" r:id="rId17"/>
    <p:sldId id="320" r:id="rId18"/>
    <p:sldId id="284" r:id="rId19"/>
    <p:sldId id="315" r:id="rId20"/>
    <p:sldId id="292" r:id="rId21"/>
    <p:sldId id="298" r:id="rId22"/>
    <p:sldId id="269" r:id="rId23"/>
    <p:sldId id="293" r:id="rId24"/>
    <p:sldId id="273" r:id="rId25"/>
    <p:sldId id="317" r:id="rId26"/>
    <p:sldId id="297" r:id="rId27"/>
    <p:sldId id="308" r:id="rId28"/>
    <p:sldId id="291" r:id="rId29"/>
    <p:sldId id="300" r:id="rId30"/>
    <p:sldId id="321" r:id="rId31"/>
    <p:sldId id="305" r:id="rId32"/>
    <p:sldId id="268"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56" autoAdjust="0"/>
    <p:restoredTop sz="94660"/>
  </p:normalViewPr>
  <p:slideViewPr>
    <p:cSldViewPr>
      <p:cViewPr varScale="1">
        <p:scale>
          <a:sx n="63" d="100"/>
          <a:sy n="63" d="100"/>
        </p:scale>
        <p:origin x="1392" y="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C0F7A3B-858B-4DFB-8DBC-C8DA05284722}" type="datetimeFigureOut">
              <a:rPr lang="en-US" smtClean="0"/>
              <a:t>4/11/2024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6391AB-05A5-49A6-8693-2CD6C1B3626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0F7A3B-858B-4DFB-8DBC-C8DA05284722}" type="datetimeFigureOut">
              <a:rPr lang="en-US" smtClean="0"/>
              <a:t>4/11/2024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6391AB-05A5-49A6-8693-2CD6C1B3626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C0F7A3B-858B-4DFB-8DBC-C8DA05284722}" type="datetimeFigureOut">
              <a:rPr lang="en-US" smtClean="0"/>
              <a:t>4/11/2024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6391AB-05A5-49A6-8693-2CD6C1B36265}"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0F7A3B-858B-4DFB-8DBC-C8DA05284722}" type="datetimeFigureOut">
              <a:rPr lang="en-US" smtClean="0"/>
              <a:t>4/11/2024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6391AB-05A5-49A6-8693-2CD6C1B36265}" type="slidenum">
              <a:rPr lang="en-US" smtClean="0"/>
              <a:t>‹#›</a:t>
            </a:fld>
            <a:endParaRPr lang="en-US"/>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0F7A3B-858B-4DFB-8DBC-C8DA05284722}" type="datetimeFigureOut">
              <a:rPr lang="en-US" smtClean="0"/>
              <a:t>4/11/2024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6391AB-05A5-49A6-8693-2CD6C1B3626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AC0F7A3B-858B-4DFB-8DBC-C8DA05284722}" type="datetimeFigureOut">
              <a:rPr lang="en-US" smtClean="0"/>
              <a:t>4/11/2024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6391AB-05A5-49A6-8693-2CD6C1B36265}"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C0F7A3B-858B-4DFB-8DBC-C8DA05284722}" type="datetimeFigureOut">
              <a:rPr lang="en-US" smtClean="0"/>
              <a:t>4/11/2024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6391AB-05A5-49A6-8693-2CD6C1B3626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C0F7A3B-858B-4DFB-8DBC-C8DA05284722}" type="datetimeFigureOut">
              <a:rPr lang="en-US" smtClean="0"/>
              <a:t>4/11/2024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6391AB-05A5-49A6-8693-2CD6C1B3626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AC0F7A3B-858B-4DFB-8DBC-C8DA05284722}" type="datetimeFigureOut">
              <a:rPr lang="en-US" smtClean="0"/>
              <a:t>4/11/2024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6391AB-05A5-49A6-8693-2CD6C1B3626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C0F7A3B-858B-4DFB-8DBC-C8DA05284722}" type="datetimeFigureOut">
              <a:rPr lang="en-US" smtClean="0"/>
              <a:t>4/11/2024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6391AB-05A5-49A6-8693-2CD6C1B36265}"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C0F7A3B-858B-4DFB-8DBC-C8DA05284722}" type="datetimeFigureOut">
              <a:rPr lang="en-US" smtClean="0"/>
              <a:t>4/11/2024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6391AB-05A5-49A6-8693-2CD6C1B36265}"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AC0F7A3B-858B-4DFB-8DBC-C8DA05284722}" type="datetimeFigureOut">
              <a:rPr lang="en-US" smtClean="0"/>
              <a:t>4/11/2024</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E96391AB-05A5-49A6-8693-2CD6C1B36265}"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mailto:Kathryn-staiert@uiowa.edu" TargetMode="External"/><Relationship Id="rId2" Type="http://schemas.openxmlformats.org/officeDocument/2006/relationships/hyperlink" Target="mailto:IATSPR@gmail.com"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mailto:vieljason@gmail.com"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457200"/>
            <a:ext cx="7772400" cy="1470025"/>
          </a:xfrm>
        </p:spPr>
        <p:txBody>
          <a:bodyPr/>
          <a:lstStyle/>
          <a:p>
            <a:pPr eaLnBrk="1" hangingPunct="1"/>
            <a:r>
              <a:rPr lang="en-US" dirty="0">
                <a:solidFill>
                  <a:schemeClr val="bg1"/>
                </a:solidFill>
              </a:rPr>
              <a:t>Iowa Athletic Trainers’ Society</a:t>
            </a:r>
          </a:p>
        </p:txBody>
      </p:sp>
      <p:sp>
        <p:nvSpPr>
          <p:cNvPr id="2051" name="Rectangle 3"/>
          <p:cNvSpPr>
            <a:spLocks noGrp="1" noChangeArrowheads="1"/>
          </p:cNvSpPr>
          <p:nvPr>
            <p:ph type="subTitle" idx="1"/>
          </p:nvPr>
        </p:nvSpPr>
        <p:spPr>
          <a:xfrm>
            <a:off x="1371600" y="2438400"/>
            <a:ext cx="6400800" cy="1752600"/>
          </a:xfrm>
        </p:spPr>
        <p:txBody>
          <a:bodyPr>
            <a:normAutofit/>
          </a:bodyPr>
          <a:lstStyle/>
          <a:p>
            <a:pPr eaLnBrk="1" hangingPunct="1"/>
            <a:r>
              <a:rPr lang="en-US" sz="2800" dirty="0">
                <a:solidFill>
                  <a:schemeClr val="bg1"/>
                </a:solidFill>
              </a:rPr>
              <a:t>Business Meeting</a:t>
            </a:r>
          </a:p>
          <a:p>
            <a:pPr eaLnBrk="1" hangingPunct="1"/>
            <a:r>
              <a:rPr lang="en-US" sz="2800" dirty="0">
                <a:solidFill>
                  <a:schemeClr val="bg1"/>
                </a:solidFill>
              </a:rPr>
              <a:t>March 31, 2021</a:t>
            </a:r>
          </a:p>
          <a:p>
            <a:pPr eaLnBrk="1" hangingPunct="1"/>
            <a:r>
              <a:rPr lang="en-US" sz="2800" dirty="0">
                <a:solidFill>
                  <a:schemeClr val="bg1"/>
                </a:solidFill>
              </a:rPr>
              <a:t>Virtual Meeting</a:t>
            </a:r>
          </a:p>
          <a:p>
            <a:pPr eaLnBrk="1" hangingPunct="1"/>
            <a:endParaRPr lang="en-US" sz="2800" dirty="0">
              <a:solidFill>
                <a:schemeClr val="bg1"/>
              </a:solidFill>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05600" y="5029200"/>
            <a:ext cx="2304298" cy="1824522"/>
          </a:xfrm>
          <a:prstGeom prst="rect">
            <a:avLst/>
          </a:prstGeom>
        </p:spPr>
      </p:pic>
    </p:spTree>
    <p:extLst>
      <p:ext uri="{BB962C8B-B14F-4D97-AF65-F5344CB8AC3E}">
        <p14:creationId xmlns:p14="http://schemas.microsoft.com/office/powerpoint/2010/main" val="36068624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Content Placeholder 2"/>
          <p:cNvSpPr>
            <a:spLocks noGrp="1"/>
          </p:cNvSpPr>
          <p:nvPr>
            <p:ph idx="1"/>
          </p:nvPr>
        </p:nvSpPr>
        <p:spPr>
          <a:xfrm>
            <a:off x="457200" y="2286000"/>
            <a:ext cx="8229600" cy="3840163"/>
          </a:xfrm>
        </p:spPr>
        <p:txBody>
          <a:bodyPr/>
          <a:lstStyle/>
          <a:p>
            <a:pPr algn="ctr">
              <a:buFontTx/>
              <a:buNone/>
              <a:defRPr/>
            </a:pPr>
            <a:r>
              <a:rPr lang="en-US" sz="3200" dirty="0">
                <a:solidFill>
                  <a:schemeClr val="accent1">
                    <a:lumMod val="75000"/>
                  </a:schemeClr>
                </a:solidFill>
              </a:rPr>
              <a:t>Michael Donahue</a:t>
            </a:r>
          </a:p>
          <a:p>
            <a:pPr marL="0" indent="0">
              <a:buNone/>
              <a:defRPr/>
            </a:pPr>
            <a:endParaRPr lang="en-US" dirty="0">
              <a:solidFill>
                <a:srgbClr val="0070C0"/>
              </a:solidFill>
            </a:endParaRPr>
          </a:p>
        </p:txBody>
      </p:sp>
      <p:sp>
        <p:nvSpPr>
          <p:cNvPr id="2" name="Title 1"/>
          <p:cNvSpPr>
            <a:spLocks noGrp="1"/>
          </p:cNvSpPr>
          <p:nvPr>
            <p:ph type="title"/>
          </p:nvPr>
        </p:nvSpPr>
        <p:spPr/>
        <p:txBody>
          <a:bodyPr>
            <a:normAutofit fontScale="90000"/>
          </a:bodyPr>
          <a:lstStyle/>
          <a:p>
            <a:pPr>
              <a:defRPr/>
            </a:pPr>
            <a:br>
              <a:rPr lang="en-US" dirty="0">
                <a:solidFill>
                  <a:schemeClr val="bg1"/>
                </a:solidFill>
              </a:rPr>
            </a:br>
            <a:r>
              <a:rPr lang="en-US" dirty="0">
                <a:solidFill>
                  <a:schemeClr val="bg1"/>
                </a:solidFill>
              </a:rPr>
              <a:t>Secretary’s Report</a:t>
            </a:r>
            <a:br>
              <a:rPr lang="en-US" dirty="0">
                <a:solidFill>
                  <a:schemeClr val="bg1"/>
                </a:solidFill>
              </a:rPr>
            </a:br>
            <a:endParaRPr lang="en-US" dirty="0">
              <a:solidFill>
                <a:schemeClr val="bg1"/>
              </a:solidFill>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05600" y="5047333"/>
            <a:ext cx="2304298" cy="1824522"/>
          </a:xfrm>
          <a:prstGeom prst="rect">
            <a:avLst/>
          </a:prstGeom>
        </p:spPr>
      </p:pic>
      <p:sp>
        <p:nvSpPr>
          <p:cNvPr id="3" name="TextBox 2"/>
          <p:cNvSpPr txBox="1"/>
          <p:nvPr/>
        </p:nvSpPr>
        <p:spPr>
          <a:xfrm>
            <a:off x="1447800" y="2819400"/>
            <a:ext cx="6858000" cy="2862322"/>
          </a:xfrm>
          <a:prstGeom prst="rect">
            <a:avLst/>
          </a:prstGeom>
          <a:noFill/>
        </p:spPr>
        <p:txBody>
          <a:bodyPr wrap="square" rtlCol="0">
            <a:spAutoFit/>
          </a:bodyPr>
          <a:lstStyle/>
          <a:p>
            <a:pPr marL="285750" indent="-285750">
              <a:buFont typeface="Arial" panose="020B0604020202020204" pitchFamily="34" charset="0"/>
              <a:buChar char="•"/>
            </a:pPr>
            <a:r>
              <a:rPr lang="en-US" sz="2000" dirty="0">
                <a:solidFill>
                  <a:schemeClr val="accent1">
                    <a:lumMod val="75000"/>
                  </a:schemeClr>
                </a:solidFill>
              </a:rPr>
              <a:t>Working to secure sponsorship for Annual meeting</a:t>
            </a:r>
          </a:p>
          <a:p>
            <a:pPr marL="285750" indent="-285750">
              <a:buFont typeface="Arial" panose="020B0604020202020204" pitchFamily="34" charset="0"/>
              <a:buChar char="•"/>
            </a:pPr>
            <a:r>
              <a:rPr lang="en-US" sz="2000" dirty="0">
                <a:solidFill>
                  <a:schemeClr val="accent1">
                    <a:lumMod val="75000"/>
                  </a:schemeClr>
                </a:solidFill>
              </a:rPr>
              <a:t>Monthly emails to membership</a:t>
            </a:r>
          </a:p>
          <a:p>
            <a:pPr marL="285750" indent="-285750">
              <a:buFont typeface="Arial" panose="020B0604020202020204" pitchFamily="34" charset="0"/>
              <a:buChar char="•"/>
            </a:pPr>
            <a:r>
              <a:rPr lang="en-US" sz="2000" dirty="0">
                <a:solidFill>
                  <a:schemeClr val="accent1">
                    <a:lumMod val="75000"/>
                  </a:schemeClr>
                </a:solidFill>
              </a:rPr>
              <a:t>Liaison to Annual Meeting Committee</a:t>
            </a:r>
          </a:p>
          <a:p>
            <a:pPr marL="285750" indent="-285750">
              <a:buFont typeface="Arial" panose="020B0604020202020204" pitchFamily="34" charset="0"/>
              <a:buChar char="•"/>
            </a:pPr>
            <a:r>
              <a:rPr lang="en-US" sz="2000" dirty="0">
                <a:solidFill>
                  <a:schemeClr val="accent1">
                    <a:lumMod val="75000"/>
                  </a:schemeClr>
                </a:solidFill>
              </a:rPr>
              <a:t>Looking to:</a:t>
            </a:r>
          </a:p>
          <a:p>
            <a:pPr marL="742950" lvl="1" indent="-285750">
              <a:buFont typeface="Arial" panose="020B0604020202020204" pitchFamily="34" charset="0"/>
              <a:buChar char="•"/>
            </a:pPr>
            <a:r>
              <a:rPr lang="en-US" sz="2000" dirty="0">
                <a:solidFill>
                  <a:schemeClr val="accent1">
                    <a:lumMod val="75000"/>
                  </a:schemeClr>
                </a:solidFill>
              </a:rPr>
              <a:t>Work with </a:t>
            </a:r>
            <a:r>
              <a:rPr lang="en-US" sz="2000" dirty="0" err="1">
                <a:solidFill>
                  <a:schemeClr val="accent1">
                    <a:lumMod val="75000"/>
                  </a:schemeClr>
                </a:solidFill>
              </a:rPr>
              <a:t>CommunicATions</a:t>
            </a:r>
            <a:r>
              <a:rPr lang="en-US" sz="2000" dirty="0">
                <a:solidFill>
                  <a:schemeClr val="accent1">
                    <a:lumMod val="75000"/>
                  </a:schemeClr>
                </a:solidFill>
              </a:rPr>
              <a:t> Committee on a ¼ newsletter</a:t>
            </a:r>
          </a:p>
          <a:p>
            <a:pPr marL="742950" lvl="1" indent="-285750">
              <a:buFont typeface="Arial" panose="020B0604020202020204" pitchFamily="34" charset="0"/>
              <a:buChar char="•"/>
            </a:pPr>
            <a:r>
              <a:rPr lang="en-US" sz="2000" dirty="0">
                <a:solidFill>
                  <a:schemeClr val="accent1">
                    <a:lumMod val="75000"/>
                  </a:schemeClr>
                </a:solidFill>
              </a:rPr>
              <a:t>Organize member list into regions for more targeted communication</a:t>
            </a:r>
          </a:p>
          <a:p>
            <a:pPr marL="742950" lvl="1" indent="-285750">
              <a:buFont typeface="Arial" panose="020B0604020202020204" pitchFamily="34" charset="0"/>
              <a:buChar char="•"/>
            </a:pPr>
            <a:r>
              <a:rPr lang="en-US" sz="2000" dirty="0">
                <a:solidFill>
                  <a:schemeClr val="accent1">
                    <a:lumMod val="75000"/>
                  </a:schemeClr>
                </a:solidFill>
              </a:rPr>
              <a:t>Organize ¼ virtual events with stakeholders</a:t>
            </a:r>
          </a:p>
        </p:txBody>
      </p:sp>
    </p:spTree>
    <p:extLst>
      <p:ext uri="{BB962C8B-B14F-4D97-AF65-F5344CB8AC3E}">
        <p14:creationId xmlns:p14="http://schemas.microsoft.com/office/powerpoint/2010/main" val="17138042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67833" y="2057400"/>
            <a:ext cx="7408333" cy="3450696"/>
          </a:xfrm>
        </p:spPr>
        <p:txBody>
          <a:bodyPr>
            <a:normAutofit fontScale="62500" lnSpcReduction="20000"/>
          </a:bodyPr>
          <a:lstStyle/>
          <a:p>
            <a:r>
              <a:rPr lang="en-US" dirty="0">
                <a:solidFill>
                  <a:schemeClr val="accent1">
                    <a:lumMod val="75000"/>
                  </a:schemeClr>
                </a:solidFill>
              </a:rPr>
              <a:t>Chair: Christine Black</a:t>
            </a:r>
          </a:p>
          <a:p>
            <a:r>
              <a:rPr lang="en-US" dirty="0">
                <a:solidFill>
                  <a:schemeClr val="accent1">
                    <a:lumMod val="75000"/>
                  </a:schemeClr>
                </a:solidFill>
              </a:rPr>
              <a:t>Members: Michael Donahue, Jordan </a:t>
            </a:r>
            <a:r>
              <a:rPr lang="en-US" dirty="0" err="1">
                <a:solidFill>
                  <a:schemeClr val="accent1">
                    <a:lumMod val="75000"/>
                  </a:schemeClr>
                </a:solidFill>
              </a:rPr>
              <a:t>Viers</a:t>
            </a:r>
            <a:r>
              <a:rPr lang="en-US" dirty="0">
                <a:solidFill>
                  <a:schemeClr val="accent1">
                    <a:lumMod val="75000"/>
                  </a:schemeClr>
                </a:solidFill>
              </a:rPr>
              <a:t>, </a:t>
            </a:r>
            <a:r>
              <a:rPr lang="en-US" dirty="0" err="1">
                <a:solidFill>
                  <a:schemeClr val="accent1">
                    <a:lumMod val="75000"/>
                  </a:schemeClr>
                </a:solidFill>
              </a:rPr>
              <a:t>Bri</a:t>
            </a:r>
            <a:r>
              <a:rPr lang="en-US" dirty="0">
                <a:solidFill>
                  <a:schemeClr val="accent1">
                    <a:lumMod val="75000"/>
                  </a:schemeClr>
                </a:solidFill>
              </a:rPr>
              <a:t> Cleveland, Ashley </a:t>
            </a:r>
            <a:r>
              <a:rPr lang="en-US" dirty="0" err="1">
                <a:solidFill>
                  <a:schemeClr val="accent1">
                    <a:lumMod val="75000"/>
                  </a:schemeClr>
                </a:solidFill>
              </a:rPr>
              <a:t>Weier</a:t>
            </a:r>
            <a:r>
              <a:rPr lang="en-US" dirty="0">
                <a:solidFill>
                  <a:schemeClr val="accent1">
                    <a:lumMod val="75000"/>
                  </a:schemeClr>
                </a:solidFill>
              </a:rPr>
              <a:t>, Jason </a:t>
            </a:r>
            <a:r>
              <a:rPr lang="en-US" dirty="0" err="1">
                <a:solidFill>
                  <a:schemeClr val="accent1">
                    <a:lumMod val="75000"/>
                  </a:schemeClr>
                </a:solidFill>
              </a:rPr>
              <a:t>Kofoot</a:t>
            </a:r>
            <a:r>
              <a:rPr lang="en-US" dirty="0">
                <a:solidFill>
                  <a:schemeClr val="accent1">
                    <a:lumMod val="75000"/>
                  </a:schemeClr>
                </a:solidFill>
              </a:rPr>
              <a:t>, Tara Armstrong, and Andrew Vereen</a:t>
            </a:r>
          </a:p>
          <a:p>
            <a:r>
              <a:rPr lang="en-US" sz="2200" dirty="0">
                <a:solidFill>
                  <a:schemeClr val="accent1">
                    <a:lumMod val="75000"/>
                  </a:schemeClr>
                </a:solidFill>
              </a:rPr>
              <a:t>Annual Meeting (Hybrid) – June 3-4</a:t>
            </a:r>
          </a:p>
          <a:p>
            <a:pPr lvl="1"/>
            <a:r>
              <a:rPr lang="en-US" dirty="0">
                <a:solidFill>
                  <a:schemeClr val="accent1">
                    <a:lumMod val="75000"/>
                  </a:schemeClr>
                </a:solidFill>
              </a:rPr>
              <a:t> Thursday June 3</a:t>
            </a:r>
            <a:r>
              <a:rPr lang="en-US" baseline="30000" dirty="0">
                <a:solidFill>
                  <a:schemeClr val="accent1">
                    <a:lumMod val="75000"/>
                  </a:schemeClr>
                </a:solidFill>
              </a:rPr>
              <a:t>rd</a:t>
            </a:r>
            <a:r>
              <a:rPr lang="en-US" dirty="0">
                <a:solidFill>
                  <a:schemeClr val="accent1">
                    <a:lumMod val="75000"/>
                  </a:schemeClr>
                </a:solidFill>
              </a:rPr>
              <a:t> morning session held via Zoom (4 CEUs)</a:t>
            </a:r>
          </a:p>
          <a:p>
            <a:pPr lvl="1"/>
            <a:r>
              <a:rPr lang="en-US" dirty="0">
                <a:solidFill>
                  <a:schemeClr val="accent1">
                    <a:lumMod val="75000"/>
                  </a:schemeClr>
                </a:solidFill>
              </a:rPr>
              <a:t>Friday June 4</a:t>
            </a:r>
            <a:r>
              <a:rPr lang="en-US" baseline="30000" dirty="0">
                <a:solidFill>
                  <a:schemeClr val="accent1">
                    <a:lumMod val="75000"/>
                  </a:schemeClr>
                </a:solidFill>
              </a:rPr>
              <a:t>th</a:t>
            </a:r>
            <a:r>
              <a:rPr lang="en-US" dirty="0">
                <a:solidFill>
                  <a:schemeClr val="accent1">
                    <a:lumMod val="75000"/>
                  </a:schemeClr>
                </a:solidFill>
              </a:rPr>
              <a:t> all day in person session held at West Des Moines Marriot (6 CEUs). Business meeting will be held over lunch hour with modified Awards Ceremony</a:t>
            </a:r>
          </a:p>
          <a:p>
            <a:pPr lvl="1"/>
            <a:r>
              <a:rPr lang="en-US" dirty="0">
                <a:solidFill>
                  <a:schemeClr val="accent1">
                    <a:lumMod val="75000"/>
                  </a:schemeClr>
                </a:solidFill>
              </a:rPr>
              <a:t>There will be an option to purchase Thursday only.</a:t>
            </a:r>
          </a:p>
          <a:p>
            <a:pPr lvl="1"/>
            <a:r>
              <a:rPr lang="en-US" dirty="0">
                <a:solidFill>
                  <a:schemeClr val="accent1">
                    <a:lumMod val="75000"/>
                  </a:schemeClr>
                </a:solidFill>
              </a:rPr>
              <a:t>Friday’s sessions will be streamed live if you are unable to attend</a:t>
            </a:r>
          </a:p>
          <a:p>
            <a:pPr lvl="2"/>
            <a:r>
              <a:rPr lang="en-US" sz="2200" dirty="0">
                <a:solidFill>
                  <a:schemeClr val="accent1">
                    <a:lumMod val="75000"/>
                  </a:schemeClr>
                </a:solidFill>
              </a:rPr>
              <a:t>CDC guidelines will be followed at the in person sessions</a:t>
            </a:r>
          </a:p>
          <a:p>
            <a:pPr lvl="2"/>
            <a:r>
              <a:rPr lang="en-US" sz="2200" dirty="0">
                <a:solidFill>
                  <a:schemeClr val="accent1">
                    <a:lumMod val="75000"/>
                  </a:schemeClr>
                </a:solidFill>
              </a:rPr>
              <a:t>There will be a cap on attendance in person for Friday</a:t>
            </a:r>
          </a:p>
          <a:p>
            <a:pPr lvl="2"/>
            <a:r>
              <a:rPr lang="en-US" sz="2200" dirty="0">
                <a:solidFill>
                  <a:schemeClr val="accent1">
                    <a:lumMod val="75000"/>
                  </a:schemeClr>
                </a:solidFill>
              </a:rPr>
              <a:t>The Executive Committee felt that the need to have an in-person portion to the Annual Meeting was needed with cancellation of in person meetings for the past 12 months and most if not all AT’s will have had the opportunity to get vaccinated by June. </a:t>
            </a:r>
          </a:p>
          <a:p>
            <a:pPr lvl="1"/>
            <a:r>
              <a:rPr lang="en-US" dirty="0">
                <a:solidFill>
                  <a:schemeClr val="accent1">
                    <a:lumMod val="75000"/>
                  </a:schemeClr>
                </a:solidFill>
              </a:rPr>
              <a:t>Look for registration to open in April/May</a:t>
            </a:r>
          </a:p>
        </p:txBody>
      </p:sp>
      <p:sp>
        <p:nvSpPr>
          <p:cNvPr id="3" name="Title 2"/>
          <p:cNvSpPr>
            <a:spLocks noGrp="1"/>
          </p:cNvSpPr>
          <p:nvPr>
            <p:ph type="title"/>
          </p:nvPr>
        </p:nvSpPr>
        <p:spPr/>
        <p:txBody>
          <a:bodyPr/>
          <a:lstStyle/>
          <a:p>
            <a:r>
              <a:rPr lang="en-US" dirty="0"/>
              <a:t>Annual Meeting Committee</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05600" y="5047333"/>
            <a:ext cx="2304298" cy="1824522"/>
          </a:xfrm>
          <a:prstGeom prst="rect">
            <a:avLst/>
          </a:prstGeom>
        </p:spPr>
      </p:pic>
    </p:spTree>
    <p:extLst>
      <p:ext uri="{BB962C8B-B14F-4D97-AF65-F5344CB8AC3E}">
        <p14:creationId xmlns:p14="http://schemas.microsoft.com/office/powerpoint/2010/main" val="24908305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876609"/>
            <a:ext cx="8229600" cy="3763963"/>
          </a:xfrm>
        </p:spPr>
        <p:txBody>
          <a:bodyPr/>
          <a:lstStyle/>
          <a:p>
            <a:pPr algn="ctr">
              <a:buFontTx/>
              <a:buNone/>
              <a:defRPr/>
            </a:pPr>
            <a:r>
              <a:rPr lang="en-US" dirty="0">
                <a:solidFill>
                  <a:srgbClr val="0070C0"/>
                </a:solidFill>
              </a:rPr>
              <a:t>Troy </a:t>
            </a:r>
            <a:r>
              <a:rPr lang="en-US" dirty="0" err="1">
                <a:solidFill>
                  <a:srgbClr val="0070C0"/>
                </a:solidFill>
              </a:rPr>
              <a:t>Kleese</a:t>
            </a:r>
            <a:r>
              <a:rPr lang="en-US" dirty="0">
                <a:solidFill>
                  <a:srgbClr val="0070C0"/>
                </a:solidFill>
              </a:rPr>
              <a:t> – Chair</a:t>
            </a:r>
          </a:p>
        </p:txBody>
      </p:sp>
      <p:sp>
        <p:nvSpPr>
          <p:cNvPr id="2" name="Title 1"/>
          <p:cNvSpPr>
            <a:spLocks noGrp="1"/>
          </p:cNvSpPr>
          <p:nvPr>
            <p:ph type="title"/>
          </p:nvPr>
        </p:nvSpPr>
        <p:spPr/>
        <p:txBody>
          <a:bodyPr/>
          <a:lstStyle/>
          <a:p>
            <a:pPr>
              <a:defRPr/>
            </a:pPr>
            <a:r>
              <a:rPr lang="en-US" dirty="0">
                <a:solidFill>
                  <a:schemeClr val="bg1"/>
                </a:solidFill>
              </a:rPr>
              <a:t>Governmental Affairs</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05600" y="5047333"/>
            <a:ext cx="2304298" cy="1824522"/>
          </a:xfrm>
          <a:prstGeom prst="rect">
            <a:avLst/>
          </a:prstGeom>
        </p:spPr>
      </p:pic>
      <p:sp>
        <p:nvSpPr>
          <p:cNvPr id="4" name="Rectangle 3">
            <a:extLst>
              <a:ext uri="{FF2B5EF4-FFF2-40B4-BE49-F238E27FC236}">
                <a16:creationId xmlns:a16="http://schemas.microsoft.com/office/drawing/2014/main" id="{466A6AA3-D0D9-4EB8-B537-41E293155FA6}"/>
              </a:ext>
            </a:extLst>
          </p:cNvPr>
          <p:cNvSpPr/>
          <p:nvPr/>
        </p:nvSpPr>
        <p:spPr>
          <a:xfrm>
            <a:off x="762000" y="2967335"/>
            <a:ext cx="6248400" cy="646331"/>
          </a:xfrm>
          <a:prstGeom prst="rect">
            <a:avLst/>
          </a:prstGeom>
        </p:spPr>
        <p:txBody>
          <a:bodyPr wrap="square">
            <a:spAutoFit/>
          </a:bodyPr>
          <a:lstStyle/>
          <a:p>
            <a:pPr>
              <a:defRPr/>
            </a:pPr>
            <a:endParaRPr lang="en-US" dirty="0">
              <a:solidFill>
                <a:srgbClr val="0070C0"/>
              </a:solidFill>
            </a:endParaRPr>
          </a:p>
          <a:p>
            <a:pPr>
              <a:defRPr/>
            </a:pPr>
            <a:endParaRPr lang="en-US" dirty="0">
              <a:solidFill>
                <a:srgbClr val="0070C0"/>
              </a:solidFill>
            </a:endParaRPr>
          </a:p>
        </p:txBody>
      </p:sp>
      <p:sp>
        <p:nvSpPr>
          <p:cNvPr id="6" name="Content Placeholder 1">
            <a:extLst>
              <a:ext uri="{FF2B5EF4-FFF2-40B4-BE49-F238E27FC236}">
                <a16:creationId xmlns:a16="http://schemas.microsoft.com/office/drawing/2014/main" id="{A1498075-CFC9-4A34-97D9-41806D74EB23}"/>
              </a:ext>
            </a:extLst>
          </p:cNvPr>
          <p:cNvSpPr txBox="1">
            <a:spLocks/>
          </p:cNvSpPr>
          <p:nvPr/>
        </p:nvSpPr>
        <p:spPr>
          <a:xfrm>
            <a:off x="867833" y="2362200"/>
            <a:ext cx="7408333" cy="3079796"/>
          </a:xfrm>
          <a:prstGeom prst="rect">
            <a:avLst/>
          </a:prstGeom>
        </p:spPr>
        <p:txBody>
          <a:bodyPr vert="horz" lIns="91440" tIns="45720" rIns="91440" bIns="45720" rtlCol="0">
            <a:normAutofit fontScale="77500" lnSpcReduction="20000"/>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r>
              <a:rPr lang="en-US" dirty="0">
                <a:solidFill>
                  <a:schemeClr val="bg2">
                    <a:lumMod val="50000"/>
                  </a:schemeClr>
                </a:solidFill>
              </a:rPr>
              <a:t>Members</a:t>
            </a:r>
          </a:p>
          <a:p>
            <a:pPr lvl="1"/>
            <a:r>
              <a:rPr lang="en-US" dirty="0">
                <a:solidFill>
                  <a:schemeClr val="bg2">
                    <a:lumMod val="50000"/>
                  </a:schemeClr>
                </a:solidFill>
              </a:rPr>
              <a:t>Melanie Mason</a:t>
            </a:r>
          </a:p>
          <a:p>
            <a:pPr lvl="1"/>
            <a:r>
              <a:rPr lang="en-US" dirty="0">
                <a:solidFill>
                  <a:schemeClr val="bg2">
                    <a:lumMod val="50000"/>
                  </a:schemeClr>
                </a:solidFill>
              </a:rPr>
              <a:t>Nate Newman</a:t>
            </a:r>
          </a:p>
          <a:p>
            <a:r>
              <a:rPr lang="en-US" sz="2000" dirty="0">
                <a:solidFill>
                  <a:schemeClr val="bg2">
                    <a:lumMod val="50000"/>
                  </a:schemeClr>
                </a:solidFill>
              </a:rPr>
              <a:t>Legislation session tracker on website for easy view of members</a:t>
            </a:r>
          </a:p>
          <a:p>
            <a:r>
              <a:rPr lang="en-US" sz="2000" dirty="0">
                <a:solidFill>
                  <a:schemeClr val="bg2">
                    <a:lumMod val="50000"/>
                  </a:schemeClr>
                </a:solidFill>
              </a:rPr>
              <a:t>Live with lobbyist event </a:t>
            </a:r>
          </a:p>
          <a:p>
            <a:r>
              <a:rPr lang="en-US" sz="2000" dirty="0">
                <a:solidFill>
                  <a:schemeClr val="bg2">
                    <a:lumMod val="50000"/>
                  </a:schemeClr>
                </a:solidFill>
              </a:rPr>
              <a:t>Virtual Hit the Hill Day</a:t>
            </a:r>
          </a:p>
          <a:p>
            <a:r>
              <a:rPr lang="en-US" sz="2000" dirty="0">
                <a:solidFill>
                  <a:schemeClr val="bg2">
                    <a:lumMod val="50000"/>
                  </a:schemeClr>
                </a:solidFill>
              </a:rPr>
              <a:t>Practice Act discussion with Lobbyist</a:t>
            </a:r>
          </a:p>
          <a:p>
            <a:r>
              <a:rPr lang="en-US" sz="2000" dirty="0">
                <a:solidFill>
                  <a:schemeClr val="bg2">
                    <a:lumMod val="50000"/>
                  </a:schemeClr>
                </a:solidFill>
              </a:rPr>
              <a:t>Student loan repayment bill tracking</a:t>
            </a:r>
          </a:p>
          <a:p>
            <a:r>
              <a:rPr lang="en-US" sz="2000" dirty="0">
                <a:solidFill>
                  <a:schemeClr val="bg2">
                    <a:lumMod val="50000"/>
                  </a:schemeClr>
                </a:solidFill>
              </a:rPr>
              <a:t>IFCA contacts – “all schools should have an AT”</a:t>
            </a:r>
          </a:p>
          <a:p>
            <a:r>
              <a:rPr lang="en-US" sz="2000" dirty="0">
                <a:solidFill>
                  <a:schemeClr val="bg2">
                    <a:lumMod val="50000"/>
                  </a:schemeClr>
                </a:solidFill>
              </a:rPr>
              <a:t>Always seeking members from all regions of the state</a:t>
            </a:r>
          </a:p>
          <a:p>
            <a:pPr lvl="1"/>
            <a:r>
              <a:rPr lang="en-US" sz="1800" dirty="0">
                <a:solidFill>
                  <a:schemeClr val="bg2">
                    <a:lumMod val="50000"/>
                  </a:schemeClr>
                </a:solidFill>
              </a:rPr>
              <a:t>These members would help with sharing of and gathering info to their various regions from the GAC</a:t>
            </a:r>
          </a:p>
          <a:p>
            <a:pPr lvl="1"/>
            <a:endParaRPr lang="en-US" dirty="0">
              <a:solidFill>
                <a:schemeClr val="bg2">
                  <a:lumMod val="50000"/>
                </a:schemeClr>
              </a:solidFill>
            </a:endParaRPr>
          </a:p>
          <a:p>
            <a:endParaRPr lang="en-US" dirty="0">
              <a:solidFill>
                <a:schemeClr val="bg2">
                  <a:lumMod val="50000"/>
                </a:schemeClr>
              </a:solidFill>
            </a:endParaRPr>
          </a:p>
          <a:p>
            <a:endParaRPr lang="en-US" dirty="0">
              <a:solidFill>
                <a:schemeClr val="bg2">
                  <a:lumMod val="50000"/>
                </a:schemeClr>
              </a:solidFill>
            </a:endParaRPr>
          </a:p>
        </p:txBody>
      </p:sp>
    </p:spTree>
    <p:extLst>
      <p:ext uri="{BB962C8B-B14F-4D97-AF65-F5344CB8AC3E}">
        <p14:creationId xmlns:p14="http://schemas.microsoft.com/office/powerpoint/2010/main" val="6231527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244482"/>
            <a:ext cx="8229600" cy="3763963"/>
          </a:xfrm>
        </p:spPr>
        <p:txBody>
          <a:bodyPr/>
          <a:lstStyle/>
          <a:p>
            <a:pPr algn="ctr">
              <a:buFontTx/>
              <a:buNone/>
              <a:defRPr/>
            </a:pPr>
            <a:r>
              <a:rPr lang="en-US" dirty="0">
                <a:solidFill>
                  <a:srgbClr val="0070C0"/>
                </a:solidFill>
              </a:rPr>
              <a:t>Bill Tracker</a:t>
            </a:r>
          </a:p>
        </p:txBody>
      </p:sp>
      <p:sp>
        <p:nvSpPr>
          <p:cNvPr id="2" name="Title 1"/>
          <p:cNvSpPr>
            <a:spLocks noGrp="1"/>
          </p:cNvSpPr>
          <p:nvPr>
            <p:ph type="title"/>
          </p:nvPr>
        </p:nvSpPr>
        <p:spPr/>
        <p:txBody>
          <a:bodyPr/>
          <a:lstStyle/>
          <a:p>
            <a:pPr>
              <a:defRPr/>
            </a:pPr>
            <a:r>
              <a:rPr lang="en-US" dirty="0">
                <a:solidFill>
                  <a:schemeClr val="bg1"/>
                </a:solidFill>
              </a:rPr>
              <a:t>Governmental Affairs</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05600" y="5047333"/>
            <a:ext cx="2304298" cy="1824522"/>
          </a:xfrm>
          <a:prstGeom prst="rect">
            <a:avLst/>
          </a:prstGeom>
        </p:spPr>
      </p:pic>
      <p:sp>
        <p:nvSpPr>
          <p:cNvPr id="4" name="Rectangle 3">
            <a:extLst>
              <a:ext uri="{FF2B5EF4-FFF2-40B4-BE49-F238E27FC236}">
                <a16:creationId xmlns:a16="http://schemas.microsoft.com/office/drawing/2014/main" id="{466A6AA3-D0D9-4EB8-B537-41E293155FA6}"/>
              </a:ext>
            </a:extLst>
          </p:cNvPr>
          <p:cNvSpPr/>
          <p:nvPr/>
        </p:nvSpPr>
        <p:spPr>
          <a:xfrm>
            <a:off x="762000" y="2967335"/>
            <a:ext cx="6248400" cy="646331"/>
          </a:xfrm>
          <a:prstGeom prst="rect">
            <a:avLst/>
          </a:prstGeom>
        </p:spPr>
        <p:txBody>
          <a:bodyPr wrap="square">
            <a:spAutoFit/>
          </a:bodyPr>
          <a:lstStyle/>
          <a:p>
            <a:pPr>
              <a:defRPr/>
            </a:pPr>
            <a:endParaRPr lang="en-US" dirty="0">
              <a:solidFill>
                <a:srgbClr val="0070C0"/>
              </a:solidFill>
            </a:endParaRPr>
          </a:p>
          <a:p>
            <a:pPr>
              <a:defRPr/>
            </a:pPr>
            <a:endParaRPr lang="en-US" dirty="0">
              <a:solidFill>
                <a:srgbClr val="0070C0"/>
              </a:solidFill>
            </a:endParaRPr>
          </a:p>
        </p:txBody>
      </p:sp>
      <p:sp>
        <p:nvSpPr>
          <p:cNvPr id="6" name="Content Placeholder 1">
            <a:extLst>
              <a:ext uri="{FF2B5EF4-FFF2-40B4-BE49-F238E27FC236}">
                <a16:creationId xmlns:a16="http://schemas.microsoft.com/office/drawing/2014/main" id="{A1498075-CFC9-4A34-97D9-41806D74EB23}"/>
              </a:ext>
            </a:extLst>
          </p:cNvPr>
          <p:cNvSpPr txBox="1">
            <a:spLocks/>
          </p:cNvSpPr>
          <p:nvPr/>
        </p:nvSpPr>
        <p:spPr>
          <a:xfrm>
            <a:off x="867833" y="2511925"/>
            <a:ext cx="7408333" cy="3079796"/>
          </a:xfrm>
          <a:prstGeom prst="rect">
            <a:avLst/>
          </a:prstGeom>
        </p:spPr>
        <p:txBody>
          <a:bodyPr vert="horz" lIns="91440" tIns="45720" rIns="91440" bIns="45720" rtlCol="0">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endParaRPr lang="en-US" dirty="0">
              <a:solidFill>
                <a:schemeClr val="bg2">
                  <a:lumMod val="50000"/>
                </a:schemeClr>
              </a:solidFill>
            </a:endParaRPr>
          </a:p>
        </p:txBody>
      </p:sp>
      <p:sp>
        <p:nvSpPr>
          <p:cNvPr id="7" name="TextBox 6"/>
          <p:cNvSpPr txBox="1"/>
          <p:nvPr/>
        </p:nvSpPr>
        <p:spPr>
          <a:xfrm>
            <a:off x="1471083" y="2833801"/>
            <a:ext cx="6172200" cy="2585323"/>
          </a:xfrm>
          <a:prstGeom prst="rect">
            <a:avLst/>
          </a:prstGeom>
          <a:noFill/>
        </p:spPr>
        <p:txBody>
          <a:bodyPr wrap="square" rtlCol="0">
            <a:spAutoFit/>
          </a:bodyPr>
          <a:lstStyle/>
          <a:p>
            <a:pPr marL="342900" indent="-342900">
              <a:buFont typeface="+mj-lt"/>
              <a:buAutoNum type="arabicPeriod"/>
            </a:pPr>
            <a:r>
              <a:rPr lang="en-US" dirty="0">
                <a:solidFill>
                  <a:schemeClr val="bg2">
                    <a:lumMod val="50000"/>
                  </a:schemeClr>
                </a:solidFill>
              </a:rPr>
              <a:t>SF354 - CEU deadline extension for hardship - Amended and passed Committee.</a:t>
            </a:r>
          </a:p>
          <a:p>
            <a:pPr marL="342900" indent="-342900">
              <a:buFont typeface="+mj-lt"/>
              <a:buAutoNum type="arabicPeriod"/>
            </a:pPr>
            <a:r>
              <a:rPr lang="en-US" dirty="0">
                <a:solidFill>
                  <a:schemeClr val="bg2">
                    <a:lumMod val="50000"/>
                  </a:schemeClr>
                </a:solidFill>
              </a:rPr>
              <a:t>SF487 - State boards review - House Sub Committee assigned. </a:t>
            </a:r>
          </a:p>
          <a:p>
            <a:pPr marL="342900" indent="-342900">
              <a:buFont typeface="+mj-lt"/>
              <a:buAutoNum type="arabicPeriod"/>
            </a:pPr>
            <a:r>
              <a:rPr lang="en-US" dirty="0">
                <a:solidFill>
                  <a:schemeClr val="bg2">
                    <a:lumMod val="50000"/>
                  </a:schemeClr>
                </a:solidFill>
              </a:rPr>
              <a:t>SF463 - OT licensure compacts - Sub Committee Meeting on 3/24 - awaiting result. </a:t>
            </a:r>
          </a:p>
          <a:p>
            <a:pPr marL="342900" indent="-342900">
              <a:buFont typeface="+mj-lt"/>
              <a:buAutoNum type="arabicPeriod"/>
            </a:pPr>
            <a:r>
              <a:rPr lang="en-US" dirty="0">
                <a:solidFill>
                  <a:schemeClr val="bg2">
                    <a:lumMod val="50000"/>
                  </a:schemeClr>
                </a:solidFill>
              </a:rPr>
              <a:t>Second funnel next Friday.  May be some activity next week in preparation.  I don't believe there are any items of concern for us with legislation we are tracking. </a:t>
            </a:r>
            <a:r>
              <a:rPr lang="en-US" dirty="0"/>
              <a:t> </a:t>
            </a:r>
          </a:p>
        </p:txBody>
      </p:sp>
    </p:spTree>
    <p:extLst>
      <p:ext uri="{BB962C8B-B14F-4D97-AF65-F5344CB8AC3E}">
        <p14:creationId xmlns:p14="http://schemas.microsoft.com/office/powerpoint/2010/main" val="8147841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876609"/>
            <a:ext cx="8229600" cy="3763963"/>
          </a:xfrm>
        </p:spPr>
        <p:txBody>
          <a:bodyPr>
            <a:normAutofit fontScale="70000" lnSpcReduction="20000"/>
          </a:bodyPr>
          <a:lstStyle/>
          <a:p>
            <a:pPr algn="ctr">
              <a:buFontTx/>
              <a:buNone/>
              <a:defRPr/>
            </a:pPr>
            <a:r>
              <a:rPr lang="en-US" dirty="0">
                <a:solidFill>
                  <a:srgbClr val="0070C0"/>
                </a:solidFill>
              </a:rPr>
              <a:t>Anna </a:t>
            </a:r>
            <a:r>
              <a:rPr lang="en-US" dirty="0" err="1">
                <a:solidFill>
                  <a:srgbClr val="0070C0"/>
                </a:solidFill>
              </a:rPr>
              <a:t>Manternach</a:t>
            </a:r>
            <a:r>
              <a:rPr lang="en-US" dirty="0">
                <a:solidFill>
                  <a:srgbClr val="0070C0"/>
                </a:solidFill>
              </a:rPr>
              <a:t> (Iowa City Liberty) – Co-Chair</a:t>
            </a:r>
          </a:p>
          <a:p>
            <a:pPr algn="ctr">
              <a:buFontTx/>
              <a:buNone/>
              <a:defRPr/>
            </a:pPr>
            <a:r>
              <a:rPr lang="en-US" dirty="0">
                <a:solidFill>
                  <a:srgbClr val="0070C0"/>
                </a:solidFill>
              </a:rPr>
              <a:t>Lynn </a:t>
            </a:r>
            <a:r>
              <a:rPr lang="en-US" dirty="0" err="1">
                <a:solidFill>
                  <a:srgbClr val="0070C0"/>
                </a:solidFill>
              </a:rPr>
              <a:t>Groth</a:t>
            </a:r>
            <a:r>
              <a:rPr lang="en-US" dirty="0">
                <a:solidFill>
                  <a:srgbClr val="0070C0"/>
                </a:solidFill>
              </a:rPr>
              <a:t> (Cedar Rapids Kennedy) – Co - Chair</a:t>
            </a:r>
          </a:p>
          <a:p>
            <a:pPr>
              <a:defRPr/>
            </a:pPr>
            <a:r>
              <a:rPr lang="en-US" dirty="0">
                <a:solidFill>
                  <a:srgbClr val="0070C0"/>
                </a:solidFill>
              </a:rPr>
              <a:t>Members</a:t>
            </a:r>
          </a:p>
          <a:p>
            <a:pPr lvl="1">
              <a:defRPr/>
            </a:pPr>
            <a:r>
              <a:rPr lang="en-US" dirty="0">
                <a:solidFill>
                  <a:srgbClr val="0070C0"/>
                </a:solidFill>
              </a:rPr>
              <a:t>Kaelene Voorhees – Davenport Assumption</a:t>
            </a:r>
          </a:p>
          <a:p>
            <a:pPr lvl="1">
              <a:defRPr/>
            </a:pPr>
            <a:r>
              <a:rPr lang="en-US" dirty="0">
                <a:solidFill>
                  <a:srgbClr val="0070C0"/>
                </a:solidFill>
              </a:rPr>
              <a:t>Jennifer McHenry – Iowa City High</a:t>
            </a:r>
          </a:p>
          <a:p>
            <a:pPr lvl="1">
              <a:defRPr/>
            </a:pPr>
            <a:r>
              <a:rPr lang="en-US" dirty="0">
                <a:solidFill>
                  <a:srgbClr val="0070C0"/>
                </a:solidFill>
              </a:rPr>
              <a:t>Suzi Guider – Cedar Rapids Jefferson</a:t>
            </a:r>
          </a:p>
          <a:p>
            <a:pPr lvl="1">
              <a:defRPr/>
            </a:pPr>
            <a:r>
              <a:rPr lang="en-US" dirty="0">
                <a:solidFill>
                  <a:srgbClr val="0070C0"/>
                </a:solidFill>
              </a:rPr>
              <a:t>Jon Hochstetler – Creston High School</a:t>
            </a:r>
          </a:p>
          <a:p>
            <a:pPr>
              <a:defRPr/>
            </a:pPr>
            <a:r>
              <a:rPr lang="en-US" sz="2000" dirty="0">
                <a:solidFill>
                  <a:srgbClr val="0070C0"/>
                </a:solidFill>
              </a:rPr>
              <a:t>Thank you to Jill </a:t>
            </a:r>
            <a:r>
              <a:rPr lang="en-US" sz="2000" dirty="0" err="1">
                <a:solidFill>
                  <a:srgbClr val="0070C0"/>
                </a:solidFill>
              </a:rPr>
              <a:t>Kinzlie</a:t>
            </a:r>
            <a:r>
              <a:rPr lang="en-US" sz="2000" dirty="0">
                <a:solidFill>
                  <a:srgbClr val="0070C0"/>
                </a:solidFill>
              </a:rPr>
              <a:t> for her many years of service as Chair to the Secondary School Committee</a:t>
            </a:r>
          </a:p>
          <a:p>
            <a:pPr>
              <a:defRPr/>
            </a:pPr>
            <a:r>
              <a:rPr lang="en-US" sz="2000" dirty="0">
                <a:solidFill>
                  <a:srgbClr val="0070C0"/>
                </a:solidFill>
              </a:rPr>
              <a:t>Working with </a:t>
            </a:r>
            <a:r>
              <a:rPr lang="en-US" sz="2000" dirty="0" err="1">
                <a:solidFill>
                  <a:srgbClr val="0070C0"/>
                </a:solidFill>
              </a:rPr>
              <a:t>CommunicATions</a:t>
            </a:r>
            <a:r>
              <a:rPr lang="en-US" sz="2000" dirty="0">
                <a:solidFill>
                  <a:srgbClr val="0070C0"/>
                </a:solidFill>
              </a:rPr>
              <a:t> Committee on initiatives</a:t>
            </a:r>
          </a:p>
          <a:p>
            <a:pPr>
              <a:defRPr/>
            </a:pPr>
            <a:r>
              <a:rPr lang="en-US" sz="2000" dirty="0">
                <a:solidFill>
                  <a:srgbClr val="0070C0"/>
                </a:solidFill>
              </a:rPr>
              <a:t>Look for more resources from Secondary School perspective</a:t>
            </a:r>
          </a:p>
          <a:p>
            <a:pPr>
              <a:defRPr/>
            </a:pPr>
            <a:r>
              <a:rPr lang="en-US" sz="2000" dirty="0">
                <a:solidFill>
                  <a:srgbClr val="0070C0"/>
                </a:solidFill>
              </a:rPr>
              <a:t>Continue to fill out your ATLAS survey please. Set a reminder in August to fill out the survey.</a:t>
            </a:r>
          </a:p>
          <a:p>
            <a:pPr>
              <a:defRPr/>
            </a:pPr>
            <a:r>
              <a:rPr lang="en-US" sz="2000" dirty="0">
                <a:solidFill>
                  <a:srgbClr val="0070C0"/>
                </a:solidFill>
              </a:rPr>
              <a:t>IHSAA/IGHSAU have been in contact with IATS about forming a Sports Medicine </a:t>
            </a:r>
            <a:r>
              <a:rPr lang="en-US" sz="2000" dirty="0" err="1">
                <a:solidFill>
                  <a:srgbClr val="0070C0"/>
                </a:solidFill>
              </a:rPr>
              <a:t>Adviosry</a:t>
            </a:r>
            <a:r>
              <a:rPr lang="en-US" sz="2000" dirty="0">
                <a:solidFill>
                  <a:srgbClr val="0070C0"/>
                </a:solidFill>
              </a:rPr>
              <a:t> Council made up of multiple healthcare professionals to help formulate health care for Iowa’s youth athletes</a:t>
            </a:r>
          </a:p>
          <a:p>
            <a:pPr>
              <a:defRPr/>
            </a:pPr>
            <a:r>
              <a:rPr lang="en-US" sz="2000" dirty="0">
                <a:solidFill>
                  <a:srgbClr val="0070C0"/>
                </a:solidFill>
              </a:rPr>
              <a:t>Working to get more schools/ATs to apply for Safe Sports School Awards</a:t>
            </a:r>
          </a:p>
          <a:p>
            <a:pPr>
              <a:defRPr/>
            </a:pPr>
            <a:r>
              <a:rPr lang="en-US" sz="2000" dirty="0">
                <a:solidFill>
                  <a:srgbClr val="0070C0"/>
                </a:solidFill>
              </a:rPr>
              <a:t>Working on a Safety in All Sports Campaign for 2021-22 school year.</a:t>
            </a:r>
          </a:p>
          <a:p>
            <a:pPr>
              <a:defRPr/>
            </a:pPr>
            <a:r>
              <a:rPr lang="en-US" sz="2000" dirty="0">
                <a:solidFill>
                  <a:srgbClr val="0070C0"/>
                </a:solidFill>
              </a:rPr>
              <a:t>If interested in serving on this committee please contact Anna, Lynn or Jason Viel</a:t>
            </a:r>
          </a:p>
          <a:p>
            <a:pPr>
              <a:defRPr/>
            </a:pPr>
            <a:endParaRPr lang="en-US" dirty="0">
              <a:solidFill>
                <a:srgbClr val="0070C0"/>
              </a:solidFill>
            </a:endParaRPr>
          </a:p>
          <a:p>
            <a:pPr>
              <a:defRPr/>
            </a:pPr>
            <a:endParaRPr lang="en-US" dirty="0">
              <a:solidFill>
                <a:srgbClr val="0070C0"/>
              </a:solidFill>
            </a:endParaRPr>
          </a:p>
          <a:p>
            <a:pPr>
              <a:buFontTx/>
              <a:buNone/>
              <a:defRPr/>
            </a:pPr>
            <a:endParaRPr lang="en-US" dirty="0">
              <a:solidFill>
                <a:srgbClr val="0070C0"/>
              </a:solidFill>
            </a:endParaRPr>
          </a:p>
        </p:txBody>
      </p:sp>
      <p:sp>
        <p:nvSpPr>
          <p:cNvPr id="2" name="Title 1"/>
          <p:cNvSpPr>
            <a:spLocks noGrp="1"/>
          </p:cNvSpPr>
          <p:nvPr>
            <p:ph type="title"/>
          </p:nvPr>
        </p:nvSpPr>
        <p:spPr/>
        <p:txBody>
          <a:bodyPr/>
          <a:lstStyle/>
          <a:p>
            <a:pPr>
              <a:defRPr/>
            </a:pPr>
            <a:r>
              <a:rPr lang="en-US" dirty="0">
                <a:solidFill>
                  <a:schemeClr val="bg1"/>
                </a:solidFill>
              </a:rPr>
              <a:t>Secondary School</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58000" y="5168001"/>
            <a:ext cx="2151898" cy="1703853"/>
          </a:xfrm>
          <a:prstGeom prst="rect">
            <a:avLst/>
          </a:prstGeom>
        </p:spPr>
      </p:pic>
      <p:sp>
        <p:nvSpPr>
          <p:cNvPr id="4" name="Rectangle 3">
            <a:extLst>
              <a:ext uri="{FF2B5EF4-FFF2-40B4-BE49-F238E27FC236}">
                <a16:creationId xmlns:a16="http://schemas.microsoft.com/office/drawing/2014/main" id="{466A6AA3-D0D9-4EB8-B537-41E293155FA6}"/>
              </a:ext>
            </a:extLst>
          </p:cNvPr>
          <p:cNvSpPr/>
          <p:nvPr/>
        </p:nvSpPr>
        <p:spPr>
          <a:xfrm>
            <a:off x="762000" y="2967335"/>
            <a:ext cx="6248400" cy="646331"/>
          </a:xfrm>
          <a:prstGeom prst="rect">
            <a:avLst/>
          </a:prstGeom>
        </p:spPr>
        <p:txBody>
          <a:bodyPr wrap="square">
            <a:spAutoFit/>
          </a:bodyPr>
          <a:lstStyle/>
          <a:p>
            <a:pPr>
              <a:defRPr/>
            </a:pPr>
            <a:endParaRPr lang="en-US" dirty="0">
              <a:solidFill>
                <a:srgbClr val="0070C0"/>
              </a:solidFill>
            </a:endParaRPr>
          </a:p>
          <a:p>
            <a:pPr>
              <a:defRPr/>
            </a:pPr>
            <a:endParaRPr lang="en-US" dirty="0">
              <a:solidFill>
                <a:srgbClr val="0070C0"/>
              </a:solidFill>
            </a:endParaRPr>
          </a:p>
        </p:txBody>
      </p:sp>
    </p:spTree>
    <p:extLst>
      <p:ext uri="{BB962C8B-B14F-4D97-AF65-F5344CB8AC3E}">
        <p14:creationId xmlns:p14="http://schemas.microsoft.com/office/powerpoint/2010/main" val="38547430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209800"/>
            <a:ext cx="7408333" cy="4309872"/>
          </a:xfrm>
        </p:spPr>
        <p:txBody>
          <a:bodyPr>
            <a:normAutofit/>
          </a:bodyPr>
          <a:lstStyle/>
          <a:p>
            <a:r>
              <a:rPr lang="en-US" dirty="0">
                <a:solidFill>
                  <a:schemeClr val="accent1">
                    <a:lumMod val="75000"/>
                  </a:schemeClr>
                </a:solidFill>
              </a:rPr>
              <a:t>Iowa Representative: Otto Krueger</a:t>
            </a:r>
          </a:p>
          <a:p>
            <a:pPr lvl="1"/>
            <a:r>
              <a:rPr lang="en-US" dirty="0">
                <a:solidFill>
                  <a:schemeClr val="accent1">
                    <a:lumMod val="75000"/>
                  </a:schemeClr>
                </a:solidFill>
              </a:rPr>
              <a:t>Committee Members:</a:t>
            </a:r>
          </a:p>
          <a:p>
            <a:pPr lvl="2"/>
            <a:r>
              <a:rPr lang="en-US" dirty="0">
                <a:solidFill>
                  <a:schemeClr val="accent1">
                    <a:lumMod val="75000"/>
                  </a:schemeClr>
                </a:solidFill>
              </a:rPr>
              <a:t>Ashley </a:t>
            </a:r>
            <a:r>
              <a:rPr lang="en-US" dirty="0" err="1">
                <a:solidFill>
                  <a:schemeClr val="accent1">
                    <a:lumMod val="75000"/>
                  </a:schemeClr>
                </a:solidFill>
              </a:rPr>
              <a:t>Weier</a:t>
            </a:r>
            <a:endParaRPr lang="en-US" dirty="0">
              <a:solidFill>
                <a:schemeClr val="accent1">
                  <a:lumMod val="75000"/>
                </a:schemeClr>
              </a:solidFill>
            </a:endParaRPr>
          </a:p>
          <a:p>
            <a:pPr lvl="2"/>
            <a:r>
              <a:rPr lang="en-US" dirty="0">
                <a:solidFill>
                  <a:schemeClr val="accent1">
                    <a:lumMod val="75000"/>
                  </a:schemeClr>
                </a:solidFill>
              </a:rPr>
              <a:t>Kylee </a:t>
            </a:r>
            <a:r>
              <a:rPr lang="en-US" dirty="0" err="1">
                <a:solidFill>
                  <a:schemeClr val="accent1">
                    <a:lumMod val="75000"/>
                  </a:schemeClr>
                </a:solidFill>
              </a:rPr>
              <a:t>Zoske</a:t>
            </a:r>
            <a:endParaRPr lang="en-US" dirty="0">
              <a:solidFill>
                <a:schemeClr val="accent1">
                  <a:lumMod val="75000"/>
                </a:schemeClr>
              </a:solidFill>
            </a:endParaRPr>
          </a:p>
          <a:p>
            <a:r>
              <a:rPr lang="en-US" dirty="0">
                <a:solidFill>
                  <a:schemeClr val="accent1">
                    <a:lumMod val="75000"/>
                  </a:schemeClr>
                </a:solidFill>
              </a:rPr>
              <a:t>COPA Con was early this week</a:t>
            </a:r>
          </a:p>
          <a:p>
            <a:pPr marL="0" indent="0">
              <a:buNone/>
            </a:pPr>
            <a:endParaRPr lang="en-US" dirty="0">
              <a:solidFill>
                <a:schemeClr val="accent1">
                  <a:lumMod val="75000"/>
                </a:schemeClr>
              </a:solidFill>
            </a:endParaRPr>
          </a:p>
          <a:p>
            <a:pPr marL="0" indent="0">
              <a:buNone/>
            </a:pPr>
            <a:endParaRPr lang="en-US" dirty="0">
              <a:solidFill>
                <a:schemeClr val="accent1">
                  <a:lumMod val="75000"/>
                </a:schemeClr>
              </a:solidFill>
            </a:endParaRPr>
          </a:p>
        </p:txBody>
      </p:sp>
      <p:sp>
        <p:nvSpPr>
          <p:cNvPr id="3" name="Title 2"/>
          <p:cNvSpPr>
            <a:spLocks noGrp="1"/>
          </p:cNvSpPr>
          <p:nvPr>
            <p:ph type="title"/>
          </p:nvPr>
        </p:nvSpPr>
        <p:spPr/>
        <p:txBody>
          <a:bodyPr>
            <a:normAutofit/>
          </a:bodyPr>
          <a:lstStyle/>
          <a:p>
            <a:r>
              <a:rPr lang="en-US" dirty="0"/>
              <a:t>Council on Practice Advancement</a:t>
            </a:r>
            <a:br>
              <a:rPr lang="en-US" dirty="0"/>
            </a:br>
            <a:r>
              <a:rPr lang="en-US" sz="2000" dirty="0"/>
              <a:t>(Formerly CEPAT)</a:t>
            </a:r>
          </a:p>
        </p:txBody>
      </p:sp>
    </p:spTree>
    <p:extLst>
      <p:ext uri="{BB962C8B-B14F-4D97-AF65-F5344CB8AC3E}">
        <p14:creationId xmlns:p14="http://schemas.microsoft.com/office/powerpoint/2010/main" val="19191533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209800"/>
            <a:ext cx="7408333" cy="4309872"/>
          </a:xfrm>
        </p:spPr>
        <p:txBody>
          <a:bodyPr>
            <a:normAutofit lnSpcReduction="10000"/>
          </a:bodyPr>
          <a:lstStyle/>
          <a:p>
            <a:r>
              <a:rPr lang="en-US" sz="2800" dirty="0">
                <a:solidFill>
                  <a:schemeClr val="accent1">
                    <a:lumMod val="75000"/>
                  </a:schemeClr>
                </a:solidFill>
              </a:rPr>
              <a:t>Iowa Representative: Otto Krueger</a:t>
            </a:r>
          </a:p>
          <a:p>
            <a:pPr lvl="1"/>
            <a:r>
              <a:rPr lang="en-US" sz="2100" dirty="0">
                <a:solidFill>
                  <a:schemeClr val="accent1">
                    <a:lumMod val="75000"/>
                  </a:schemeClr>
                </a:solidFill>
              </a:rPr>
              <a:t>Committee members:</a:t>
            </a:r>
          </a:p>
          <a:p>
            <a:pPr lvl="2"/>
            <a:r>
              <a:rPr lang="en-US" sz="2100" dirty="0">
                <a:solidFill>
                  <a:schemeClr val="accent1">
                    <a:lumMod val="75000"/>
                  </a:schemeClr>
                </a:solidFill>
              </a:rPr>
              <a:t>Ashley </a:t>
            </a:r>
            <a:r>
              <a:rPr lang="en-US" sz="2100" dirty="0" err="1">
                <a:solidFill>
                  <a:schemeClr val="accent1">
                    <a:lumMod val="75000"/>
                  </a:schemeClr>
                </a:solidFill>
              </a:rPr>
              <a:t>Weier</a:t>
            </a:r>
            <a:endParaRPr lang="en-US" sz="2100" dirty="0">
              <a:solidFill>
                <a:schemeClr val="accent1">
                  <a:lumMod val="75000"/>
                </a:schemeClr>
              </a:solidFill>
            </a:endParaRPr>
          </a:p>
          <a:p>
            <a:pPr lvl="2"/>
            <a:r>
              <a:rPr lang="en-US" sz="2100" dirty="0">
                <a:solidFill>
                  <a:schemeClr val="accent1">
                    <a:lumMod val="75000"/>
                  </a:schemeClr>
                </a:solidFill>
              </a:rPr>
              <a:t>Kylee </a:t>
            </a:r>
            <a:r>
              <a:rPr lang="en-US" sz="2100" dirty="0" err="1">
                <a:solidFill>
                  <a:schemeClr val="accent1">
                    <a:lumMod val="75000"/>
                  </a:schemeClr>
                </a:solidFill>
              </a:rPr>
              <a:t>Zoske</a:t>
            </a:r>
            <a:endParaRPr lang="en-US" sz="2100" dirty="0">
              <a:solidFill>
                <a:schemeClr val="accent1">
                  <a:lumMod val="75000"/>
                </a:schemeClr>
              </a:solidFill>
            </a:endParaRPr>
          </a:p>
          <a:p>
            <a:pPr lvl="2"/>
            <a:r>
              <a:rPr lang="en-US" sz="2100" dirty="0">
                <a:solidFill>
                  <a:schemeClr val="accent1">
                    <a:lumMod val="75000"/>
                  </a:schemeClr>
                </a:solidFill>
              </a:rPr>
              <a:t>Sheena Abbot</a:t>
            </a:r>
          </a:p>
          <a:p>
            <a:pPr lvl="2"/>
            <a:r>
              <a:rPr lang="en-US" sz="2100" dirty="0">
                <a:solidFill>
                  <a:schemeClr val="accent1">
                    <a:lumMod val="75000"/>
                  </a:schemeClr>
                </a:solidFill>
              </a:rPr>
              <a:t>Kyle Peterson</a:t>
            </a:r>
          </a:p>
          <a:p>
            <a:pPr lvl="2"/>
            <a:r>
              <a:rPr lang="en-US" sz="2100" dirty="0">
                <a:solidFill>
                  <a:schemeClr val="accent1">
                    <a:lumMod val="75000"/>
                  </a:schemeClr>
                </a:solidFill>
              </a:rPr>
              <a:t>Scott </a:t>
            </a:r>
            <a:r>
              <a:rPr lang="en-US" sz="2100" dirty="0" err="1">
                <a:solidFill>
                  <a:schemeClr val="accent1">
                    <a:lumMod val="75000"/>
                  </a:schemeClr>
                </a:solidFill>
              </a:rPr>
              <a:t>Leinbach</a:t>
            </a:r>
            <a:endParaRPr lang="en-US" sz="2100" dirty="0">
              <a:solidFill>
                <a:schemeClr val="accent1">
                  <a:lumMod val="75000"/>
                </a:schemeClr>
              </a:solidFill>
            </a:endParaRPr>
          </a:p>
          <a:p>
            <a:pPr lvl="1"/>
            <a:r>
              <a:rPr lang="en-US" dirty="0">
                <a:solidFill>
                  <a:schemeClr val="accent1">
                    <a:lumMod val="75000"/>
                  </a:schemeClr>
                </a:solidFill>
              </a:rPr>
              <a:t>COVID caused a delay in being able to contact the correct individuals within </a:t>
            </a:r>
            <a:r>
              <a:rPr lang="en-US" dirty="0" err="1">
                <a:solidFill>
                  <a:schemeClr val="accent1">
                    <a:lumMod val="75000"/>
                  </a:schemeClr>
                </a:solidFill>
              </a:rPr>
              <a:t>payors</a:t>
            </a:r>
            <a:r>
              <a:rPr lang="en-US" dirty="0">
                <a:solidFill>
                  <a:schemeClr val="accent1">
                    <a:lumMod val="75000"/>
                  </a:schemeClr>
                </a:solidFill>
              </a:rPr>
              <a:t>.</a:t>
            </a:r>
          </a:p>
          <a:p>
            <a:pPr lvl="2"/>
            <a:r>
              <a:rPr lang="en-US" dirty="0">
                <a:solidFill>
                  <a:schemeClr val="accent1">
                    <a:lumMod val="75000"/>
                  </a:schemeClr>
                </a:solidFill>
              </a:rPr>
              <a:t>Most insurance companies sent these workers to work from home causing meetings to not be in person </a:t>
            </a:r>
            <a:r>
              <a:rPr lang="en-US" dirty="0" err="1">
                <a:solidFill>
                  <a:schemeClr val="accent1">
                    <a:lumMod val="75000"/>
                  </a:schemeClr>
                </a:solidFill>
              </a:rPr>
              <a:t>etc</a:t>
            </a:r>
            <a:br>
              <a:rPr lang="en-US" dirty="0"/>
            </a:br>
            <a:endParaRPr lang="en-US" dirty="0">
              <a:solidFill>
                <a:schemeClr val="accent1">
                  <a:lumMod val="75000"/>
                </a:schemeClr>
              </a:solidFill>
            </a:endParaRPr>
          </a:p>
          <a:p>
            <a:pPr lvl="1"/>
            <a:endParaRPr lang="en-US" dirty="0">
              <a:solidFill>
                <a:schemeClr val="accent1">
                  <a:lumMod val="75000"/>
                </a:schemeClr>
              </a:solidFill>
            </a:endParaRPr>
          </a:p>
          <a:p>
            <a:pPr marL="0" indent="0">
              <a:buNone/>
            </a:pPr>
            <a:endParaRPr lang="en-US" dirty="0">
              <a:solidFill>
                <a:schemeClr val="accent1">
                  <a:lumMod val="75000"/>
                </a:schemeClr>
              </a:solidFill>
            </a:endParaRPr>
          </a:p>
          <a:p>
            <a:pPr marL="0" indent="0">
              <a:buNone/>
            </a:pPr>
            <a:endParaRPr lang="en-US" dirty="0">
              <a:solidFill>
                <a:schemeClr val="accent1">
                  <a:lumMod val="75000"/>
                </a:schemeClr>
              </a:solidFill>
            </a:endParaRPr>
          </a:p>
        </p:txBody>
      </p:sp>
      <p:sp>
        <p:nvSpPr>
          <p:cNvPr id="3" name="Title 2"/>
          <p:cNvSpPr>
            <a:spLocks noGrp="1"/>
          </p:cNvSpPr>
          <p:nvPr>
            <p:ph type="title"/>
          </p:nvPr>
        </p:nvSpPr>
        <p:spPr/>
        <p:txBody>
          <a:bodyPr>
            <a:normAutofit/>
          </a:bodyPr>
          <a:lstStyle/>
          <a:p>
            <a:r>
              <a:rPr lang="en-US" dirty="0"/>
              <a:t>Third Party Reimbursement</a:t>
            </a:r>
            <a:br>
              <a:rPr lang="en-US" dirty="0"/>
            </a:br>
            <a:endParaRPr lang="en-US" sz="2000" dirty="0"/>
          </a:p>
        </p:txBody>
      </p:sp>
    </p:spTree>
    <p:extLst>
      <p:ext uri="{BB962C8B-B14F-4D97-AF65-F5344CB8AC3E}">
        <p14:creationId xmlns:p14="http://schemas.microsoft.com/office/powerpoint/2010/main" val="9573871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7833" y="1981200"/>
            <a:ext cx="7408333" cy="3450696"/>
          </a:xfrm>
        </p:spPr>
        <p:txBody>
          <a:bodyPr>
            <a:normAutofit fontScale="85000" lnSpcReduction="20000"/>
          </a:bodyPr>
          <a:lstStyle/>
          <a:p>
            <a:r>
              <a:rPr lang="en-US" dirty="0">
                <a:solidFill>
                  <a:schemeClr val="accent1">
                    <a:lumMod val="75000"/>
                  </a:schemeClr>
                </a:solidFill>
              </a:rPr>
              <a:t>Chair: Abu Ibrahim</a:t>
            </a:r>
          </a:p>
          <a:p>
            <a:r>
              <a:rPr lang="en-US" sz="2000" dirty="0">
                <a:solidFill>
                  <a:schemeClr val="accent1">
                    <a:lumMod val="75000"/>
                  </a:schemeClr>
                </a:solidFill>
              </a:rPr>
              <a:t>Committee Members: </a:t>
            </a:r>
          </a:p>
          <a:p>
            <a:pPr lvl="1"/>
            <a:r>
              <a:rPr lang="en-US" sz="1800" dirty="0">
                <a:solidFill>
                  <a:schemeClr val="accent1">
                    <a:lumMod val="75000"/>
                  </a:schemeClr>
                </a:solidFill>
              </a:rPr>
              <a:t>Karina Sanchez</a:t>
            </a:r>
          </a:p>
          <a:p>
            <a:pPr lvl="1"/>
            <a:r>
              <a:rPr lang="en-US" sz="1800" dirty="0" err="1">
                <a:solidFill>
                  <a:schemeClr val="accent1">
                    <a:lumMod val="75000"/>
                  </a:schemeClr>
                </a:solidFill>
              </a:rPr>
              <a:t>Minela</a:t>
            </a:r>
            <a:r>
              <a:rPr lang="en-US" sz="1800" dirty="0">
                <a:solidFill>
                  <a:schemeClr val="accent1">
                    <a:lumMod val="75000"/>
                  </a:schemeClr>
                </a:solidFill>
              </a:rPr>
              <a:t> </a:t>
            </a:r>
            <a:r>
              <a:rPr lang="en-US" sz="1800" dirty="0" err="1">
                <a:solidFill>
                  <a:schemeClr val="accent1">
                    <a:lumMod val="75000"/>
                  </a:schemeClr>
                </a:solidFill>
              </a:rPr>
              <a:t>Saric</a:t>
            </a:r>
            <a:endParaRPr lang="en-US" sz="1800" dirty="0">
              <a:solidFill>
                <a:schemeClr val="accent1">
                  <a:lumMod val="75000"/>
                </a:schemeClr>
              </a:solidFill>
            </a:endParaRPr>
          </a:p>
          <a:p>
            <a:r>
              <a:rPr lang="en-US" sz="2000" dirty="0">
                <a:solidFill>
                  <a:schemeClr val="accent1">
                    <a:lumMod val="75000"/>
                  </a:schemeClr>
                </a:solidFill>
              </a:rPr>
              <a:t>The IATS Ethnic Diversity Advisory Committee (EDAC) serves in an advisory capacity to the IATS Board of Directors, aiming to identify and address issues relevant to the ethnically diverse populations to serve better the needs of our patients, as well as members of the profession.  EDAC advocates sensitivity toward cultural diversity, development of cultural competence within the profession, and promotion of athletic trainers as leaders in issues related to cultural competence and professional diversity within the health care professions.</a:t>
            </a:r>
          </a:p>
          <a:p>
            <a:r>
              <a:rPr lang="en-US" sz="2000" dirty="0">
                <a:solidFill>
                  <a:schemeClr val="accent1">
                    <a:lumMod val="75000"/>
                  </a:schemeClr>
                </a:solidFill>
              </a:rPr>
              <a:t>Assisted in Revamping of IATS EDAC Page, Began to explore what the committee will advocate for including, Diversity, Equity, and Inclusion efforts, and Be The Match bone marrow donation at the Annual Meeting. </a:t>
            </a:r>
          </a:p>
        </p:txBody>
      </p:sp>
      <p:sp>
        <p:nvSpPr>
          <p:cNvPr id="2" name="Title 1"/>
          <p:cNvSpPr>
            <a:spLocks noGrp="1"/>
          </p:cNvSpPr>
          <p:nvPr>
            <p:ph type="title"/>
          </p:nvPr>
        </p:nvSpPr>
        <p:spPr/>
        <p:txBody>
          <a:bodyPr>
            <a:normAutofit/>
          </a:bodyPr>
          <a:lstStyle/>
          <a:p>
            <a:r>
              <a:rPr lang="en-US" dirty="0"/>
              <a:t>EDAC</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58000" y="5199733"/>
            <a:ext cx="2304298" cy="1824522"/>
          </a:xfrm>
          <a:prstGeom prst="rect">
            <a:avLst/>
          </a:prstGeom>
        </p:spPr>
      </p:pic>
    </p:spTree>
    <p:extLst>
      <p:ext uri="{BB962C8B-B14F-4D97-AF65-F5344CB8AC3E}">
        <p14:creationId xmlns:p14="http://schemas.microsoft.com/office/powerpoint/2010/main" val="41616119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067" y="2590800"/>
            <a:ext cx="7408333" cy="4114799"/>
          </a:xfrm>
        </p:spPr>
        <p:txBody>
          <a:bodyPr>
            <a:normAutofit/>
          </a:bodyPr>
          <a:lstStyle/>
          <a:p>
            <a:r>
              <a:rPr lang="en-US" dirty="0">
                <a:solidFill>
                  <a:schemeClr val="accent1">
                    <a:lumMod val="75000"/>
                  </a:schemeClr>
                </a:solidFill>
              </a:rPr>
              <a:t>Chair – Megan Brady</a:t>
            </a:r>
          </a:p>
          <a:p>
            <a:r>
              <a:rPr lang="en-US" sz="1600" dirty="0">
                <a:solidFill>
                  <a:schemeClr val="accent1">
                    <a:lumMod val="75000"/>
                  </a:schemeClr>
                </a:solidFill>
              </a:rPr>
              <a:t>Committee</a:t>
            </a:r>
          </a:p>
          <a:p>
            <a:pPr lvl="1"/>
            <a:r>
              <a:rPr lang="en-US" sz="1600" dirty="0">
                <a:solidFill>
                  <a:schemeClr val="accent1">
                    <a:lumMod val="75000"/>
                  </a:schemeClr>
                </a:solidFill>
              </a:rPr>
              <a:t>Lisa </a:t>
            </a:r>
            <a:r>
              <a:rPr lang="en-US" sz="1600" dirty="0" err="1">
                <a:solidFill>
                  <a:schemeClr val="accent1">
                    <a:lumMod val="75000"/>
                  </a:schemeClr>
                </a:solidFill>
              </a:rPr>
              <a:t>Bengston</a:t>
            </a:r>
            <a:endParaRPr lang="en-US" sz="1600" dirty="0">
              <a:solidFill>
                <a:schemeClr val="accent1">
                  <a:lumMod val="75000"/>
                </a:schemeClr>
              </a:solidFill>
            </a:endParaRPr>
          </a:p>
          <a:p>
            <a:pPr lvl="1"/>
            <a:r>
              <a:rPr lang="en-US" sz="1600" dirty="0">
                <a:solidFill>
                  <a:schemeClr val="accent1">
                    <a:lumMod val="75000"/>
                  </a:schemeClr>
                </a:solidFill>
              </a:rPr>
              <a:t>Kurt </a:t>
            </a:r>
            <a:r>
              <a:rPr lang="en-US" sz="1600" dirty="0" err="1">
                <a:solidFill>
                  <a:schemeClr val="accent1">
                    <a:lumMod val="75000"/>
                  </a:schemeClr>
                </a:solidFill>
              </a:rPr>
              <a:t>Flathers</a:t>
            </a:r>
            <a:endParaRPr lang="en-US" sz="1600" dirty="0">
              <a:solidFill>
                <a:schemeClr val="accent1">
                  <a:lumMod val="75000"/>
                </a:schemeClr>
              </a:solidFill>
            </a:endParaRPr>
          </a:p>
          <a:p>
            <a:pPr lvl="1"/>
            <a:r>
              <a:rPr lang="en-US" sz="1600" dirty="0">
                <a:solidFill>
                  <a:schemeClr val="accent1">
                    <a:lumMod val="75000"/>
                  </a:schemeClr>
                </a:solidFill>
              </a:rPr>
              <a:t>Jessica Woolridge</a:t>
            </a:r>
          </a:p>
          <a:p>
            <a:r>
              <a:rPr lang="en-US" sz="1600" dirty="0">
                <a:solidFill>
                  <a:schemeClr val="accent1">
                    <a:lumMod val="75000"/>
                  </a:schemeClr>
                </a:solidFill>
              </a:rPr>
              <a:t>2020 Award Winners</a:t>
            </a:r>
          </a:p>
          <a:p>
            <a:pPr lvl="1"/>
            <a:r>
              <a:rPr lang="en-US" sz="1600" dirty="0">
                <a:solidFill>
                  <a:schemeClr val="accent1">
                    <a:lumMod val="75000"/>
                  </a:schemeClr>
                </a:solidFill>
              </a:rPr>
              <a:t>Hall of Honor – Troy </a:t>
            </a:r>
            <a:r>
              <a:rPr lang="en-US" sz="1600" dirty="0" err="1">
                <a:solidFill>
                  <a:schemeClr val="accent1">
                    <a:lumMod val="75000"/>
                  </a:schemeClr>
                </a:solidFill>
              </a:rPr>
              <a:t>Kleese</a:t>
            </a:r>
            <a:endParaRPr lang="en-US" sz="1600" dirty="0">
              <a:solidFill>
                <a:schemeClr val="accent1">
                  <a:lumMod val="75000"/>
                </a:schemeClr>
              </a:solidFill>
            </a:endParaRPr>
          </a:p>
          <a:p>
            <a:pPr lvl="1"/>
            <a:r>
              <a:rPr lang="en-US" sz="1600" dirty="0">
                <a:solidFill>
                  <a:schemeClr val="accent1">
                    <a:lumMod val="75000"/>
                  </a:schemeClr>
                </a:solidFill>
              </a:rPr>
              <a:t>Award of Merit – Dr. Shawn Spooner (Unity Point Des Moines)</a:t>
            </a:r>
          </a:p>
          <a:p>
            <a:pPr lvl="1"/>
            <a:r>
              <a:rPr lang="en-US" sz="1600" dirty="0">
                <a:solidFill>
                  <a:schemeClr val="accent1">
                    <a:lumMod val="75000"/>
                  </a:schemeClr>
                </a:solidFill>
              </a:rPr>
              <a:t>Educator of the Year – Shannon Peel – ISU</a:t>
            </a:r>
          </a:p>
          <a:p>
            <a:pPr lvl="1"/>
            <a:r>
              <a:rPr lang="en-US" sz="1600" dirty="0">
                <a:solidFill>
                  <a:schemeClr val="accent1">
                    <a:lumMod val="75000"/>
                  </a:schemeClr>
                </a:solidFill>
              </a:rPr>
              <a:t>Volunteer of the Year – Christine Black – Drake University</a:t>
            </a:r>
          </a:p>
          <a:p>
            <a:pPr lvl="1"/>
            <a:r>
              <a:rPr lang="en-US" sz="1600" dirty="0">
                <a:solidFill>
                  <a:schemeClr val="accent1">
                    <a:lumMod val="75000"/>
                  </a:schemeClr>
                </a:solidFill>
              </a:rPr>
              <a:t>Secondary School AT of the Year – Kayla Hutton, </a:t>
            </a:r>
            <a:r>
              <a:rPr lang="en-US" sz="1600" dirty="0" err="1">
                <a:solidFill>
                  <a:schemeClr val="accent1">
                    <a:lumMod val="75000"/>
                  </a:schemeClr>
                </a:solidFill>
              </a:rPr>
              <a:t>Athletico</a:t>
            </a:r>
            <a:r>
              <a:rPr lang="en-US" sz="1600" dirty="0">
                <a:solidFill>
                  <a:schemeClr val="accent1">
                    <a:lumMod val="75000"/>
                  </a:schemeClr>
                </a:solidFill>
              </a:rPr>
              <a:t> PT, </a:t>
            </a:r>
          </a:p>
          <a:p>
            <a:pPr marL="627063" lvl="2" indent="0">
              <a:buNone/>
            </a:pPr>
            <a:r>
              <a:rPr lang="en-US" sz="1400" dirty="0">
                <a:solidFill>
                  <a:schemeClr val="accent1">
                    <a:lumMod val="75000"/>
                  </a:schemeClr>
                </a:solidFill>
              </a:rPr>
              <a:t>Dike-New Hartford HS</a:t>
            </a:r>
          </a:p>
          <a:p>
            <a:pPr lvl="1"/>
            <a:r>
              <a:rPr lang="en-US" sz="1600" dirty="0">
                <a:solidFill>
                  <a:schemeClr val="accent1">
                    <a:lumMod val="75000"/>
                  </a:schemeClr>
                </a:solidFill>
              </a:rPr>
              <a:t>College/University AT of the Year – Timothy </a:t>
            </a:r>
            <a:r>
              <a:rPr lang="en-US" sz="1600" dirty="0" err="1">
                <a:solidFill>
                  <a:schemeClr val="accent1">
                    <a:lumMod val="75000"/>
                  </a:schemeClr>
                </a:solidFill>
              </a:rPr>
              <a:t>Weesner</a:t>
            </a:r>
            <a:r>
              <a:rPr lang="en-US" sz="1600" dirty="0">
                <a:solidFill>
                  <a:schemeClr val="accent1">
                    <a:lumMod val="75000"/>
                  </a:schemeClr>
                </a:solidFill>
              </a:rPr>
              <a:t> - ISU</a:t>
            </a:r>
          </a:p>
          <a:p>
            <a:pPr lvl="1"/>
            <a:endParaRPr lang="en-US" dirty="0">
              <a:solidFill>
                <a:schemeClr val="accent1">
                  <a:lumMod val="75000"/>
                </a:schemeClr>
              </a:solidFill>
            </a:endParaRPr>
          </a:p>
          <a:p>
            <a:pPr marL="0" indent="0">
              <a:buNone/>
            </a:pPr>
            <a:endParaRPr lang="en-US" dirty="0"/>
          </a:p>
        </p:txBody>
      </p:sp>
      <p:sp>
        <p:nvSpPr>
          <p:cNvPr id="2" name="Title 1"/>
          <p:cNvSpPr>
            <a:spLocks noGrp="1"/>
          </p:cNvSpPr>
          <p:nvPr>
            <p:ph type="title"/>
          </p:nvPr>
        </p:nvSpPr>
        <p:spPr/>
        <p:txBody>
          <a:bodyPr/>
          <a:lstStyle/>
          <a:p>
            <a:r>
              <a:rPr lang="en-US" dirty="0"/>
              <a:t>Honors &amp; Awards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58000" y="5199733"/>
            <a:ext cx="2304298" cy="1824522"/>
          </a:xfrm>
          <a:prstGeom prst="rect">
            <a:avLst/>
          </a:prstGeom>
        </p:spPr>
      </p:pic>
    </p:spTree>
    <p:extLst>
      <p:ext uri="{BB962C8B-B14F-4D97-AF65-F5344CB8AC3E}">
        <p14:creationId xmlns:p14="http://schemas.microsoft.com/office/powerpoint/2010/main" val="24077845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067" y="2590800"/>
            <a:ext cx="7408333" cy="4114799"/>
          </a:xfrm>
        </p:spPr>
        <p:txBody>
          <a:bodyPr>
            <a:normAutofit/>
          </a:bodyPr>
          <a:lstStyle/>
          <a:p>
            <a:pPr lvl="1"/>
            <a:r>
              <a:rPr lang="en-US" dirty="0"/>
              <a:t>Nominations for Honors and Awards are open until the end of April</a:t>
            </a:r>
          </a:p>
          <a:p>
            <a:pPr lvl="1"/>
            <a:r>
              <a:rPr lang="en-US" dirty="0"/>
              <a:t>Please go to the IATS Webpage, click on committees tab and then Honors and Awards to see what awards we have and qualifications for each award. </a:t>
            </a:r>
          </a:p>
          <a:p>
            <a:pPr lvl="1"/>
            <a:r>
              <a:rPr lang="en-US" dirty="0"/>
              <a:t>We have so many deserving ATs in Iowa and need to make sure we are honoring them. </a:t>
            </a:r>
          </a:p>
        </p:txBody>
      </p:sp>
      <p:sp>
        <p:nvSpPr>
          <p:cNvPr id="2" name="Title 1"/>
          <p:cNvSpPr>
            <a:spLocks noGrp="1"/>
          </p:cNvSpPr>
          <p:nvPr>
            <p:ph type="title"/>
          </p:nvPr>
        </p:nvSpPr>
        <p:spPr/>
        <p:txBody>
          <a:bodyPr/>
          <a:lstStyle/>
          <a:p>
            <a:r>
              <a:rPr lang="en-US" dirty="0"/>
              <a:t>Honors &amp; Awards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58000" y="5199733"/>
            <a:ext cx="2304298" cy="1824522"/>
          </a:xfrm>
          <a:prstGeom prst="rect">
            <a:avLst/>
          </a:prstGeom>
        </p:spPr>
      </p:pic>
    </p:spTree>
    <p:extLst>
      <p:ext uri="{BB962C8B-B14F-4D97-AF65-F5344CB8AC3E}">
        <p14:creationId xmlns:p14="http://schemas.microsoft.com/office/powerpoint/2010/main" val="3976967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r>
              <a:rPr lang="en-US" dirty="0">
                <a:solidFill>
                  <a:srgbClr val="0070C0"/>
                </a:solidFill>
              </a:rPr>
              <a:t>Call to order</a:t>
            </a:r>
          </a:p>
          <a:p>
            <a:pPr>
              <a:defRPr/>
            </a:pPr>
            <a:r>
              <a:rPr lang="en-US" dirty="0">
                <a:solidFill>
                  <a:srgbClr val="0070C0"/>
                </a:solidFill>
              </a:rPr>
              <a:t>Approval of minutes from May 28, 2020 virtual meeting </a:t>
            </a:r>
          </a:p>
          <a:p>
            <a:pPr lvl="1">
              <a:defRPr/>
            </a:pPr>
            <a:r>
              <a:rPr lang="en-US" dirty="0">
                <a:solidFill>
                  <a:srgbClr val="0070C0"/>
                </a:solidFill>
              </a:rPr>
              <a:t>Available on www.iowaats.com</a:t>
            </a:r>
          </a:p>
        </p:txBody>
      </p:sp>
      <p:sp>
        <p:nvSpPr>
          <p:cNvPr id="2" name="Title 1"/>
          <p:cNvSpPr>
            <a:spLocks noGrp="1"/>
          </p:cNvSpPr>
          <p:nvPr>
            <p:ph type="title"/>
          </p:nvPr>
        </p:nvSpPr>
        <p:spPr/>
        <p:txBody>
          <a:bodyPr/>
          <a:lstStyle/>
          <a:p>
            <a:pPr>
              <a:defRPr/>
            </a:pPr>
            <a:r>
              <a:rPr lang="en-US" dirty="0">
                <a:solidFill>
                  <a:schemeClr val="bg1"/>
                </a:solidFill>
              </a:rPr>
              <a:t>Business</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05600" y="5047333"/>
            <a:ext cx="2304298" cy="1824522"/>
          </a:xfrm>
          <a:prstGeom prst="rect">
            <a:avLst/>
          </a:prstGeom>
        </p:spPr>
      </p:pic>
    </p:spTree>
    <p:extLst>
      <p:ext uri="{BB962C8B-B14F-4D97-AF65-F5344CB8AC3E}">
        <p14:creationId xmlns:p14="http://schemas.microsoft.com/office/powerpoint/2010/main" val="33585226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67833" y="1934678"/>
            <a:ext cx="7408333" cy="4237522"/>
          </a:xfrm>
        </p:spPr>
        <p:txBody>
          <a:bodyPr>
            <a:normAutofit/>
          </a:bodyPr>
          <a:lstStyle/>
          <a:p>
            <a:r>
              <a:rPr lang="en-US" sz="2000" dirty="0">
                <a:solidFill>
                  <a:schemeClr val="accent1">
                    <a:lumMod val="75000"/>
                  </a:schemeClr>
                </a:solidFill>
              </a:rPr>
              <a:t>Iowa Rep: Vic Miller (ISU)</a:t>
            </a:r>
          </a:p>
          <a:p>
            <a:r>
              <a:rPr lang="en-US" sz="1800" dirty="0">
                <a:solidFill>
                  <a:schemeClr val="accent1">
                    <a:lumMod val="75000"/>
                  </a:schemeClr>
                </a:solidFill>
              </a:rPr>
              <a:t>No Report</a:t>
            </a:r>
          </a:p>
          <a:p>
            <a:pPr marL="0" indent="0">
              <a:buNone/>
            </a:pPr>
            <a:endParaRPr lang="en-US" sz="1600" dirty="0"/>
          </a:p>
          <a:p>
            <a:endParaRPr lang="en-US" dirty="0">
              <a:solidFill>
                <a:schemeClr val="accent1">
                  <a:lumMod val="75000"/>
                </a:schemeClr>
              </a:solidFill>
            </a:endParaRPr>
          </a:p>
          <a:p>
            <a:endParaRPr lang="en-US" sz="1600" dirty="0"/>
          </a:p>
        </p:txBody>
      </p:sp>
      <p:sp>
        <p:nvSpPr>
          <p:cNvPr id="3" name="Title 2"/>
          <p:cNvSpPr>
            <a:spLocks noGrp="1"/>
          </p:cNvSpPr>
          <p:nvPr>
            <p:ph type="title"/>
          </p:nvPr>
        </p:nvSpPr>
        <p:spPr>
          <a:xfrm>
            <a:off x="457200" y="338328"/>
            <a:ext cx="8229600" cy="1566672"/>
          </a:xfrm>
        </p:spPr>
        <p:txBody>
          <a:bodyPr>
            <a:normAutofit fontScale="90000"/>
          </a:bodyPr>
          <a:lstStyle/>
          <a:p>
            <a:r>
              <a:rPr lang="en-US" dirty="0"/>
              <a:t>Intercollegiate Council for Sports Medicine</a:t>
            </a:r>
            <a:br>
              <a:rPr lang="en-US" dirty="0"/>
            </a:br>
            <a:r>
              <a:rPr lang="en-US" sz="1600" dirty="0"/>
              <a:t>(formerly CUATC)</a:t>
            </a:r>
            <a:endParaRPr lang="en-US" dirty="0"/>
          </a:p>
        </p:txBody>
      </p:sp>
    </p:spTree>
    <p:extLst>
      <p:ext uri="{BB962C8B-B14F-4D97-AF65-F5344CB8AC3E}">
        <p14:creationId xmlns:p14="http://schemas.microsoft.com/office/powerpoint/2010/main" val="31835423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PAC Fund</a:t>
            </a:r>
          </a:p>
        </p:txBody>
      </p:sp>
      <p:sp>
        <p:nvSpPr>
          <p:cNvPr id="4" name="Content Placeholder 2"/>
          <p:cNvSpPr txBox="1">
            <a:spLocks/>
          </p:cNvSpPr>
          <p:nvPr/>
        </p:nvSpPr>
        <p:spPr>
          <a:xfrm>
            <a:off x="1024467" y="2827867"/>
            <a:ext cx="7408333" cy="3450696"/>
          </a:xfrm>
          <a:prstGeom prst="rect">
            <a:avLst/>
          </a:prstGeom>
        </p:spPr>
        <p:txBody>
          <a:bodyPr vert="horz" lIns="91440" tIns="45720" rIns="91440" bIns="45720" rtlCol="0">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lvl="1"/>
            <a:r>
              <a:rPr lang="en-US" sz="3200" dirty="0">
                <a:solidFill>
                  <a:schemeClr val="accent1">
                    <a:lumMod val="75000"/>
                  </a:schemeClr>
                </a:solidFill>
              </a:rPr>
              <a:t>Coalition for Iowa Athletic Trainers (CIAT)</a:t>
            </a:r>
          </a:p>
          <a:p>
            <a:pPr lvl="1"/>
            <a:r>
              <a:rPr lang="en-US" sz="3200" dirty="0">
                <a:solidFill>
                  <a:schemeClr val="accent1">
                    <a:lumMod val="75000"/>
                  </a:schemeClr>
                </a:solidFill>
              </a:rPr>
              <a:t>Chair: Dustin Briggs</a:t>
            </a:r>
          </a:p>
          <a:p>
            <a:pPr lvl="1"/>
            <a:endParaRPr lang="en-US" sz="3200" dirty="0">
              <a:solidFill>
                <a:schemeClr val="accent1">
                  <a:lumMod val="75000"/>
                </a:schemeClr>
              </a:solidFill>
            </a:endParaRPr>
          </a:p>
          <a:p>
            <a:pPr lvl="1"/>
            <a:r>
              <a:rPr lang="en-US" sz="3200" dirty="0">
                <a:solidFill>
                  <a:schemeClr val="accent1">
                    <a:lumMod val="75000"/>
                  </a:schemeClr>
                </a:solidFill>
              </a:rPr>
              <a:t>Fundraising ideas welcome</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05600" y="5047333"/>
            <a:ext cx="2304298" cy="1824522"/>
          </a:xfrm>
          <a:prstGeom prst="rect">
            <a:avLst/>
          </a:prstGeom>
        </p:spPr>
      </p:pic>
    </p:spTree>
    <p:extLst>
      <p:ext uri="{BB962C8B-B14F-4D97-AF65-F5344CB8AC3E}">
        <p14:creationId xmlns:p14="http://schemas.microsoft.com/office/powerpoint/2010/main" val="40979060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7833" y="1981200"/>
            <a:ext cx="7408333" cy="3450696"/>
          </a:xfrm>
        </p:spPr>
        <p:txBody>
          <a:bodyPr>
            <a:normAutofit fontScale="85000" lnSpcReduction="20000"/>
          </a:bodyPr>
          <a:lstStyle/>
          <a:p>
            <a:r>
              <a:rPr lang="en-US" dirty="0">
                <a:solidFill>
                  <a:schemeClr val="accent1">
                    <a:lumMod val="75000"/>
                  </a:schemeClr>
                </a:solidFill>
              </a:rPr>
              <a:t>Co-Chair: Chris Viesselman and Nate Newman</a:t>
            </a:r>
          </a:p>
          <a:p>
            <a:r>
              <a:rPr lang="en-US" sz="2000" dirty="0">
                <a:solidFill>
                  <a:schemeClr val="accent1">
                    <a:lumMod val="75000"/>
                  </a:schemeClr>
                </a:solidFill>
              </a:rPr>
              <a:t>Committee Members</a:t>
            </a:r>
          </a:p>
          <a:p>
            <a:pPr lvl="1"/>
            <a:r>
              <a:rPr lang="en-US" sz="1800" dirty="0">
                <a:solidFill>
                  <a:schemeClr val="accent1">
                    <a:lumMod val="75000"/>
                  </a:schemeClr>
                </a:solidFill>
              </a:rPr>
              <a:t>Molly McDonald Figgins</a:t>
            </a:r>
          </a:p>
          <a:p>
            <a:pPr lvl="1"/>
            <a:r>
              <a:rPr lang="en-US" sz="1800" dirty="0">
                <a:solidFill>
                  <a:schemeClr val="accent1">
                    <a:lumMod val="75000"/>
                  </a:schemeClr>
                </a:solidFill>
              </a:rPr>
              <a:t>Mark </a:t>
            </a:r>
            <a:r>
              <a:rPr lang="en-US" sz="1800" dirty="0" err="1">
                <a:solidFill>
                  <a:schemeClr val="accent1">
                    <a:lumMod val="75000"/>
                  </a:schemeClr>
                </a:solidFill>
              </a:rPr>
              <a:t>Hecimovich</a:t>
            </a:r>
            <a:endParaRPr lang="en-US" sz="1800" dirty="0">
              <a:solidFill>
                <a:schemeClr val="accent1">
                  <a:lumMod val="75000"/>
                </a:schemeClr>
              </a:solidFill>
            </a:endParaRPr>
          </a:p>
          <a:p>
            <a:r>
              <a:rPr lang="en-US" sz="2000" dirty="0">
                <a:solidFill>
                  <a:schemeClr val="accent1">
                    <a:lumMod val="75000"/>
                  </a:schemeClr>
                </a:solidFill>
              </a:rPr>
              <a:t>Mission - </a:t>
            </a:r>
            <a:r>
              <a:rPr lang="en-US" sz="2000" dirty="0">
                <a:solidFill>
                  <a:schemeClr val="bg2">
                    <a:lumMod val="50000"/>
                  </a:schemeClr>
                </a:solidFill>
              </a:rPr>
              <a:t> Supporting and advancing the athletic training profession through research and education. PEC supports the collaborative relationship between the profession of athletic training and the educational process. The PEC emphasizes best practices in athletic training education, faculty and preceptor development, research and the overall enhancement of professional education in the state of Iowa and beyond.</a:t>
            </a:r>
          </a:p>
          <a:p>
            <a:r>
              <a:rPr lang="en-US" sz="2000" dirty="0">
                <a:solidFill>
                  <a:schemeClr val="accent1">
                    <a:lumMod val="75000"/>
                  </a:schemeClr>
                </a:solidFill>
              </a:rPr>
              <a:t>Recruitment and evaluation of student poster presentations</a:t>
            </a:r>
          </a:p>
          <a:p>
            <a:r>
              <a:rPr lang="en-US" sz="2000" dirty="0">
                <a:solidFill>
                  <a:schemeClr val="accent1">
                    <a:lumMod val="75000"/>
                  </a:schemeClr>
                </a:solidFill>
              </a:rPr>
              <a:t>Development of education focused presentations for IATS</a:t>
            </a:r>
          </a:p>
          <a:p>
            <a:r>
              <a:rPr lang="en-US" sz="2000" dirty="0">
                <a:solidFill>
                  <a:schemeClr val="accent1">
                    <a:lumMod val="75000"/>
                  </a:schemeClr>
                </a:solidFill>
              </a:rPr>
              <a:t>Organize student advocacy day in conjunction with Hit the Hill Day</a:t>
            </a:r>
          </a:p>
          <a:p>
            <a:r>
              <a:rPr lang="en-US" sz="2000" dirty="0">
                <a:solidFill>
                  <a:schemeClr val="accent1">
                    <a:lumMod val="75000"/>
                  </a:schemeClr>
                </a:solidFill>
              </a:rPr>
              <a:t>Organize virtual meetings with athletic training educator across the state</a:t>
            </a:r>
          </a:p>
        </p:txBody>
      </p:sp>
      <p:sp>
        <p:nvSpPr>
          <p:cNvPr id="2" name="Title 1"/>
          <p:cNvSpPr>
            <a:spLocks noGrp="1"/>
          </p:cNvSpPr>
          <p:nvPr>
            <p:ph type="title"/>
          </p:nvPr>
        </p:nvSpPr>
        <p:spPr/>
        <p:txBody>
          <a:bodyPr>
            <a:normAutofit fontScale="90000"/>
          </a:bodyPr>
          <a:lstStyle/>
          <a:p>
            <a:r>
              <a:rPr lang="en-US" dirty="0"/>
              <a:t>Professional Educators Committee</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58000" y="5199733"/>
            <a:ext cx="2304298" cy="1824522"/>
          </a:xfrm>
          <a:prstGeom prst="rect">
            <a:avLst/>
          </a:prstGeom>
        </p:spPr>
      </p:pic>
    </p:spTree>
    <p:extLst>
      <p:ext uri="{BB962C8B-B14F-4D97-AF65-F5344CB8AC3E}">
        <p14:creationId xmlns:p14="http://schemas.microsoft.com/office/powerpoint/2010/main" val="19175443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67833" y="1981200"/>
            <a:ext cx="7408333" cy="3450696"/>
          </a:xfrm>
        </p:spPr>
        <p:txBody>
          <a:bodyPr>
            <a:normAutofit fontScale="62500" lnSpcReduction="20000"/>
          </a:bodyPr>
          <a:lstStyle/>
          <a:p>
            <a:r>
              <a:rPr lang="en-US" dirty="0">
                <a:solidFill>
                  <a:schemeClr val="accent1">
                    <a:lumMod val="75000"/>
                  </a:schemeClr>
                </a:solidFill>
              </a:rPr>
              <a:t>Chair: Katie </a:t>
            </a:r>
            <a:r>
              <a:rPr lang="en-US" dirty="0" err="1">
                <a:solidFill>
                  <a:schemeClr val="accent1">
                    <a:lumMod val="75000"/>
                  </a:schemeClr>
                </a:solidFill>
              </a:rPr>
              <a:t>Staiert</a:t>
            </a:r>
            <a:endParaRPr lang="en-US" dirty="0">
              <a:solidFill>
                <a:schemeClr val="accent1">
                  <a:lumMod val="75000"/>
                </a:schemeClr>
              </a:solidFill>
            </a:endParaRPr>
          </a:p>
          <a:p>
            <a:pPr lvl="1"/>
            <a:r>
              <a:rPr lang="en-US" dirty="0">
                <a:solidFill>
                  <a:schemeClr val="accent1">
                    <a:lumMod val="75000"/>
                  </a:schemeClr>
                </a:solidFill>
              </a:rPr>
              <a:t>Members:</a:t>
            </a:r>
          </a:p>
          <a:p>
            <a:pPr lvl="2"/>
            <a:r>
              <a:rPr lang="en-US" dirty="0">
                <a:solidFill>
                  <a:schemeClr val="accent1">
                    <a:lumMod val="75000"/>
                  </a:schemeClr>
                </a:solidFill>
              </a:rPr>
              <a:t>Jessica Rummery</a:t>
            </a:r>
          </a:p>
          <a:p>
            <a:pPr lvl="2"/>
            <a:r>
              <a:rPr lang="en-US" dirty="0">
                <a:solidFill>
                  <a:schemeClr val="accent1">
                    <a:lumMod val="75000"/>
                  </a:schemeClr>
                </a:solidFill>
              </a:rPr>
              <a:t>Chelsea Lowe</a:t>
            </a:r>
          </a:p>
          <a:p>
            <a:r>
              <a:rPr lang="en-US" dirty="0">
                <a:solidFill>
                  <a:schemeClr val="bg2">
                    <a:lumMod val="50000"/>
                  </a:schemeClr>
                </a:solidFill>
              </a:rPr>
              <a:t>Grew our committee, now 3 strong!</a:t>
            </a:r>
          </a:p>
          <a:p>
            <a:r>
              <a:rPr lang="en-US" dirty="0">
                <a:solidFill>
                  <a:schemeClr val="bg2">
                    <a:lumMod val="50000"/>
                  </a:schemeClr>
                </a:solidFill>
              </a:rPr>
              <a:t>Live with Lobbyist event</a:t>
            </a:r>
          </a:p>
          <a:p>
            <a:r>
              <a:rPr lang="en-US" dirty="0">
                <a:solidFill>
                  <a:schemeClr val="bg2">
                    <a:lumMod val="50000"/>
                  </a:schemeClr>
                </a:solidFill>
              </a:rPr>
              <a:t>Rebranding committee logos and IATS </a:t>
            </a:r>
            <a:r>
              <a:rPr lang="en-US" dirty="0" err="1">
                <a:solidFill>
                  <a:schemeClr val="bg2">
                    <a:lumMod val="50000"/>
                  </a:schemeClr>
                </a:solidFill>
              </a:rPr>
              <a:t>CommunicATions</a:t>
            </a:r>
            <a:r>
              <a:rPr lang="en-US" dirty="0">
                <a:solidFill>
                  <a:schemeClr val="bg2">
                    <a:lumMod val="50000"/>
                  </a:schemeClr>
                </a:solidFill>
              </a:rPr>
              <a:t> efforts</a:t>
            </a:r>
          </a:p>
          <a:p>
            <a:r>
              <a:rPr lang="en-US" dirty="0">
                <a:solidFill>
                  <a:schemeClr val="bg2">
                    <a:lumMod val="50000"/>
                  </a:schemeClr>
                </a:solidFill>
              </a:rPr>
              <a:t>Revamping website</a:t>
            </a:r>
          </a:p>
          <a:p>
            <a:r>
              <a:rPr lang="en-US" dirty="0">
                <a:solidFill>
                  <a:schemeClr val="bg2">
                    <a:lumMod val="50000"/>
                  </a:schemeClr>
                </a:solidFill>
              </a:rPr>
              <a:t>Committee introductions and Virtual Hit the Hill day for NATM</a:t>
            </a:r>
          </a:p>
          <a:p>
            <a:r>
              <a:rPr lang="en-US" dirty="0">
                <a:solidFill>
                  <a:schemeClr val="bg2">
                    <a:lumMod val="50000"/>
                  </a:schemeClr>
                </a:solidFill>
              </a:rPr>
              <a:t>Beginning quarterly newsletter to members</a:t>
            </a:r>
          </a:p>
          <a:p>
            <a:r>
              <a:rPr lang="en-US" dirty="0">
                <a:solidFill>
                  <a:schemeClr val="bg2">
                    <a:lumMod val="50000"/>
                  </a:schemeClr>
                </a:solidFill>
              </a:rPr>
              <a:t>Refer to Digital Media Request form on website. </a:t>
            </a:r>
          </a:p>
          <a:p>
            <a:r>
              <a:rPr lang="en-US" dirty="0">
                <a:solidFill>
                  <a:schemeClr val="bg2">
                    <a:lumMod val="50000"/>
                  </a:schemeClr>
                </a:solidFill>
              </a:rPr>
              <a:t>If you have an event coming up you want IATS to know about or our help with get us involved by contacting our committee: </a:t>
            </a:r>
            <a:r>
              <a:rPr lang="en-US" u="sng" dirty="0">
                <a:solidFill>
                  <a:schemeClr val="bg2">
                    <a:lumMod val="50000"/>
                  </a:schemeClr>
                </a:solidFill>
                <a:hlinkClick r:id="rId2"/>
              </a:rPr>
              <a:t>IATSPR@gmail.com</a:t>
            </a:r>
            <a:r>
              <a:rPr lang="en-US" dirty="0">
                <a:solidFill>
                  <a:schemeClr val="bg2">
                    <a:lumMod val="50000"/>
                  </a:schemeClr>
                </a:solidFill>
              </a:rPr>
              <a:t> cc our chair </a:t>
            </a:r>
            <a:r>
              <a:rPr lang="en-US" u="sng" dirty="0">
                <a:solidFill>
                  <a:schemeClr val="bg2">
                    <a:lumMod val="50000"/>
                  </a:schemeClr>
                </a:solidFill>
                <a:hlinkClick r:id="rId3"/>
              </a:rPr>
              <a:t>Kathryn-staiert@uiowa.edu</a:t>
            </a:r>
            <a:br>
              <a:rPr lang="en-US" dirty="0"/>
            </a:br>
            <a:endParaRPr lang="en-US" dirty="0">
              <a:solidFill>
                <a:schemeClr val="accent1">
                  <a:lumMod val="75000"/>
                </a:schemeClr>
              </a:solidFill>
            </a:endParaRPr>
          </a:p>
        </p:txBody>
      </p:sp>
      <p:sp>
        <p:nvSpPr>
          <p:cNvPr id="3" name="Title 2"/>
          <p:cNvSpPr>
            <a:spLocks noGrp="1"/>
          </p:cNvSpPr>
          <p:nvPr>
            <p:ph type="title"/>
          </p:nvPr>
        </p:nvSpPr>
        <p:spPr/>
        <p:txBody>
          <a:bodyPr/>
          <a:lstStyle/>
          <a:p>
            <a:r>
              <a:rPr lang="en-US" dirty="0"/>
              <a:t>Public Relations</a:t>
            </a:r>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05600" y="5047333"/>
            <a:ext cx="2304298" cy="1824522"/>
          </a:xfrm>
          <a:prstGeom prst="rect">
            <a:avLst/>
          </a:prstGeom>
        </p:spPr>
      </p:pic>
    </p:spTree>
    <p:extLst>
      <p:ext uri="{BB962C8B-B14F-4D97-AF65-F5344CB8AC3E}">
        <p14:creationId xmlns:p14="http://schemas.microsoft.com/office/powerpoint/2010/main" val="36689226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7833" y="1447800"/>
            <a:ext cx="7408333" cy="4191000"/>
          </a:xfrm>
        </p:spPr>
        <p:txBody>
          <a:bodyPr>
            <a:normAutofit fontScale="55000" lnSpcReduction="20000"/>
          </a:bodyPr>
          <a:lstStyle/>
          <a:p>
            <a:pPr marL="0" indent="0" algn="ctr">
              <a:buNone/>
            </a:pPr>
            <a:r>
              <a:rPr lang="en-US" sz="3400" dirty="0">
                <a:solidFill>
                  <a:schemeClr val="accent1">
                    <a:lumMod val="50000"/>
                  </a:schemeClr>
                </a:solidFill>
              </a:rPr>
              <a:t>Chair (Advisor): Jessica </a:t>
            </a:r>
            <a:r>
              <a:rPr lang="en-US" sz="3400" dirty="0" err="1">
                <a:solidFill>
                  <a:schemeClr val="accent1">
                    <a:lumMod val="50000"/>
                  </a:schemeClr>
                </a:solidFill>
              </a:rPr>
              <a:t>Drenth</a:t>
            </a:r>
            <a:endParaRPr lang="en-US" sz="3400" dirty="0">
              <a:solidFill>
                <a:schemeClr val="accent1">
                  <a:lumMod val="50000"/>
                </a:schemeClr>
              </a:solidFill>
            </a:endParaRPr>
          </a:p>
          <a:p>
            <a:r>
              <a:rPr lang="en-US" sz="2900" dirty="0">
                <a:solidFill>
                  <a:schemeClr val="accent1">
                    <a:lumMod val="75000"/>
                  </a:schemeClr>
                </a:solidFill>
              </a:rPr>
              <a:t>Committee 2020-21: </a:t>
            </a:r>
          </a:p>
          <a:p>
            <a:pPr lvl="1"/>
            <a:r>
              <a:rPr lang="en-US" sz="2900" dirty="0">
                <a:solidFill>
                  <a:schemeClr val="accent1">
                    <a:lumMod val="75000"/>
                  </a:schemeClr>
                </a:solidFill>
              </a:rPr>
              <a:t>President – Alyssa Clark (</a:t>
            </a:r>
            <a:r>
              <a:rPr lang="en-US" sz="2900" dirty="0" err="1">
                <a:solidFill>
                  <a:schemeClr val="accent1">
                    <a:lumMod val="75000"/>
                  </a:schemeClr>
                </a:solidFill>
              </a:rPr>
              <a:t>Loras</a:t>
            </a:r>
            <a:r>
              <a:rPr lang="en-US" sz="2900" dirty="0">
                <a:solidFill>
                  <a:schemeClr val="accent1">
                    <a:lumMod val="75000"/>
                  </a:schemeClr>
                </a:solidFill>
              </a:rPr>
              <a:t>)</a:t>
            </a:r>
          </a:p>
          <a:p>
            <a:pPr lvl="1"/>
            <a:r>
              <a:rPr lang="en-US" sz="2900" dirty="0">
                <a:solidFill>
                  <a:schemeClr val="accent1">
                    <a:lumMod val="75000"/>
                  </a:schemeClr>
                </a:solidFill>
              </a:rPr>
              <a:t>VP – </a:t>
            </a:r>
            <a:r>
              <a:rPr lang="en-US" sz="2900" dirty="0" err="1">
                <a:solidFill>
                  <a:schemeClr val="accent1">
                    <a:lumMod val="75000"/>
                  </a:schemeClr>
                </a:solidFill>
              </a:rPr>
              <a:t>Rozlyn</a:t>
            </a:r>
            <a:r>
              <a:rPr lang="en-US" sz="2900" dirty="0">
                <a:solidFill>
                  <a:schemeClr val="accent1">
                    <a:lumMod val="75000"/>
                  </a:schemeClr>
                </a:solidFill>
              </a:rPr>
              <a:t> Elbert (ISU)</a:t>
            </a:r>
          </a:p>
          <a:p>
            <a:pPr lvl="1"/>
            <a:r>
              <a:rPr lang="en-US" sz="2900" dirty="0">
                <a:solidFill>
                  <a:schemeClr val="accent1">
                    <a:lumMod val="75000"/>
                  </a:schemeClr>
                </a:solidFill>
              </a:rPr>
              <a:t>Secretary – Aspen Clark (Central)</a:t>
            </a:r>
          </a:p>
          <a:p>
            <a:pPr lvl="1"/>
            <a:r>
              <a:rPr lang="en-US" sz="2900" dirty="0">
                <a:solidFill>
                  <a:schemeClr val="accent1">
                    <a:lumMod val="75000"/>
                  </a:schemeClr>
                </a:solidFill>
              </a:rPr>
              <a:t>Treasurer – John </a:t>
            </a:r>
            <a:r>
              <a:rPr lang="en-US" sz="2900" dirty="0" err="1">
                <a:solidFill>
                  <a:schemeClr val="accent1">
                    <a:lumMod val="75000"/>
                  </a:schemeClr>
                </a:solidFill>
              </a:rPr>
              <a:t>Linforth</a:t>
            </a:r>
            <a:r>
              <a:rPr lang="en-US" sz="2900" dirty="0">
                <a:solidFill>
                  <a:schemeClr val="accent1">
                    <a:lumMod val="75000"/>
                  </a:schemeClr>
                </a:solidFill>
              </a:rPr>
              <a:t> (Central)</a:t>
            </a:r>
          </a:p>
          <a:p>
            <a:r>
              <a:rPr lang="en-US" dirty="0">
                <a:solidFill>
                  <a:schemeClr val="tx2">
                    <a:lumMod val="60000"/>
                    <a:lumOff val="40000"/>
                  </a:schemeClr>
                </a:solidFill>
              </a:rPr>
              <a:t>This year we have had participation from Central College, Clarke College, Iowa State University (ISU), </a:t>
            </a:r>
            <a:r>
              <a:rPr lang="en-US" dirty="0" err="1">
                <a:solidFill>
                  <a:schemeClr val="tx2">
                    <a:lumMod val="60000"/>
                    <a:lumOff val="40000"/>
                  </a:schemeClr>
                </a:solidFill>
              </a:rPr>
              <a:t>Loras</a:t>
            </a:r>
            <a:r>
              <a:rPr lang="en-US" dirty="0">
                <a:solidFill>
                  <a:schemeClr val="tx2">
                    <a:lumMod val="60000"/>
                    <a:lumOff val="40000"/>
                  </a:schemeClr>
                </a:solidFill>
              </a:rPr>
              <a:t> College, University of Iowa (UI), Northwestern and Grandview. Buena Vista, University of Northern Iowa (UNI), and Drake expressed interest in participating, however, have not  been on a meeting call yet. There were six schools whom participated in the quiz bowl question creation (2 less than last year) and collection:  </a:t>
            </a:r>
            <a:r>
              <a:rPr lang="en-US" dirty="0" err="1">
                <a:solidFill>
                  <a:schemeClr val="tx2">
                    <a:lumMod val="60000"/>
                    <a:lumOff val="40000"/>
                  </a:schemeClr>
                </a:solidFill>
              </a:rPr>
              <a:t>Loras</a:t>
            </a:r>
            <a:r>
              <a:rPr lang="en-US" dirty="0">
                <a:solidFill>
                  <a:schemeClr val="tx2">
                    <a:lumMod val="60000"/>
                    <a:lumOff val="40000"/>
                  </a:schemeClr>
                </a:solidFill>
              </a:rPr>
              <a:t>, Central, U of I, Clarke, Grandview, and Drake. UNI, Drake, Northwestern, and ISU did not actually have teams take the quiz. The quiz rankings  were as follows: </a:t>
            </a:r>
            <a:r>
              <a:rPr lang="en-US" dirty="0" err="1">
                <a:solidFill>
                  <a:schemeClr val="tx2">
                    <a:lumMod val="60000"/>
                    <a:lumOff val="40000"/>
                  </a:schemeClr>
                </a:solidFill>
              </a:rPr>
              <a:t>Loras</a:t>
            </a:r>
            <a:r>
              <a:rPr lang="en-US" dirty="0">
                <a:solidFill>
                  <a:schemeClr val="tx2">
                    <a:lumMod val="60000"/>
                    <a:lumOff val="40000"/>
                  </a:schemeClr>
                </a:solidFill>
              </a:rPr>
              <a:t> (85%, won another year in a row), U of I (73%), Central (70%), Grandview (66%), and Clarke (65%). </a:t>
            </a:r>
          </a:p>
          <a:p>
            <a:r>
              <a:rPr lang="en-US" dirty="0">
                <a:solidFill>
                  <a:schemeClr val="tx2">
                    <a:lumMod val="60000"/>
                    <a:lumOff val="40000"/>
                  </a:schemeClr>
                </a:solidFill>
              </a:rPr>
              <a:t>This year we have had a  good social media presence using twitter, Instagram, Facebook. However, last year might have been stronger, this year we faced notable constraints due to COVID-19 limiting clinical rotations/didactic experiences and impacting our presence on social media. Currently, we are outlining  our activity for National Athletic Training Month, there will be a competition focusing around athletic trainers being essential to health care and  include professional promotion.</a:t>
            </a:r>
            <a:r>
              <a:rPr lang="en-US" dirty="0"/>
              <a:t>  </a:t>
            </a:r>
          </a:p>
        </p:txBody>
      </p:sp>
      <p:sp>
        <p:nvSpPr>
          <p:cNvPr id="2" name="Title 1"/>
          <p:cNvSpPr>
            <a:spLocks noGrp="1"/>
          </p:cNvSpPr>
          <p:nvPr>
            <p:ph type="title"/>
          </p:nvPr>
        </p:nvSpPr>
        <p:spPr/>
        <p:txBody>
          <a:bodyPr/>
          <a:lstStyle/>
          <a:p>
            <a:r>
              <a:rPr lang="en-US" dirty="0"/>
              <a:t>Student Leadership Council</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58000" y="5199733"/>
            <a:ext cx="2304298" cy="1824522"/>
          </a:xfrm>
          <a:prstGeom prst="rect">
            <a:avLst/>
          </a:prstGeom>
        </p:spPr>
      </p:pic>
    </p:spTree>
    <p:extLst>
      <p:ext uri="{BB962C8B-B14F-4D97-AF65-F5344CB8AC3E}">
        <p14:creationId xmlns:p14="http://schemas.microsoft.com/office/powerpoint/2010/main" val="9317296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7833" y="1447800"/>
            <a:ext cx="7408333" cy="4191000"/>
          </a:xfrm>
        </p:spPr>
        <p:txBody>
          <a:bodyPr>
            <a:normAutofit fontScale="47500" lnSpcReduction="20000"/>
          </a:bodyPr>
          <a:lstStyle/>
          <a:p>
            <a:pPr algn="ctr"/>
            <a:endParaRPr lang="en-US" sz="3600" dirty="0"/>
          </a:p>
          <a:p>
            <a:r>
              <a:rPr lang="en-US" sz="3600" dirty="0"/>
              <a:t>We need to continue to conceptualize solutions to increase athletic training student participation statewide on the conference calls, quiz bowl  creation/participation, IATS student meeting, NATA month challenge, etc. </a:t>
            </a:r>
          </a:p>
          <a:p>
            <a:r>
              <a:rPr lang="en-US" sz="3600" dirty="0"/>
              <a:t>This year it has improved with doing all Zoom/WebEx Video Meetings,  however, predominantly is still the SLC officers speaking—we really want to know what the other schools feel/think on all topics. </a:t>
            </a:r>
          </a:p>
          <a:p>
            <a:r>
              <a:rPr lang="en-US" sz="3600" dirty="0"/>
              <a:t>We have placed  effort in an attempt to include all program directors in email threads/communication with the hopes to aid in student involvement/participation. </a:t>
            </a:r>
          </a:p>
          <a:p>
            <a:pPr lvl="1"/>
            <a:r>
              <a:rPr lang="en-US" sz="3400" dirty="0"/>
              <a:t>If  anyone has any ideas we’d love to hear from them to continue developing and advancing this committee. </a:t>
            </a:r>
          </a:p>
          <a:p>
            <a:pPr lvl="1"/>
            <a:r>
              <a:rPr lang="en-US" sz="3400" dirty="0"/>
              <a:t>Nate Newman presented an idea to have  a student meeting at a completely separate date/location from our annual meeting with separate focus around important issues for students last  year but with the pandemic we have not moved forward from that—does anyone (program directors/advisors) have thoughts or feedback on  that?! </a:t>
            </a:r>
            <a:endParaRPr lang="en-US" sz="3200" dirty="0">
              <a:solidFill>
                <a:schemeClr val="accent1">
                  <a:lumMod val="50000"/>
                </a:schemeClr>
              </a:solidFill>
            </a:endParaRPr>
          </a:p>
        </p:txBody>
      </p:sp>
      <p:sp>
        <p:nvSpPr>
          <p:cNvPr id="2" name="Title 1"/>
          <p:cNvSpPr>
            <a:spLocks noGrp="1"/>
          </p:cNvSpPr>
          <p:nvPr>
            <p:ph type="title"/>
          </p:nvPr>
        </p:nvSpPr>
        <p:spPr/>
        <p:txBody>
          <a:bodyPr>
            <a:normAutofit fontScale="90000"/>
          </a:bodyPr>
          <a:lstStyle/>
          <a:p>
            <a:r>
              <a:rPr lang="en-US" dirty="0"/>
              <a:t>Student Leadership Council (Cont.)</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58000" y="5199733"/>
            <a:ext cx="2304298" cy="1824522"/>
          </a:xfrm>
          <a:prstGeom prst="rect">
            <a:avLst/>
          </a:prstGeom>
        </p:spPr>
      </p:pic>
    </p:spTree>
    <p:extLst>
      <p:ext uri="{BB962C8B-B14F-4D97-AF65-F5344CB8AC3E}">
        <p14:creationId xmlns:p14="http://schemas.microsoft.com/office/powerpoint/2010/main" val="26596121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67833" y="1828800"/>
            <a:ext cx="7408333" cy="3450696"/>
          </a:xfrm>
        </p:spPr>
        <p:txBody>
          <a:bodyPr>
            <a:normAutofit fontScale="77500" lnSpcReduction="20000"/>
          </a:bodyPr>
          <a:lstStyle/>
          <a:p>
            <a:r>
              <a:rPr lang="en-US" dirty="0">
                <a:solidFill>
                  <a:schemeClr val="accent1">
                    <a:lumMod val="75000"/>
                  </a:schemeClr>
                </a:solidFill>
              </a:rPr>
              <a:t>Chair: Carissa </a:t>
            </a:r>
            <a:r>
              <a:rPr lang="en-US" dirty="0" err="1">
                <a:solidFill>
                  <a:schemeClr val="accent1">
                    <a:lumMod val="75000"/>
                  </a:schemeClr>
                </a:solidFill>
              </a:rPr>
              <a:t>Tigges</a:t>
            </a:r>
            <a:endParaRPr lang="en-US" dirty="0">
              <a:solidFill>
                <a:schemeClr val="accent1">
                  <a:lumMod val="75000"/>
                </a:schemeClr>
              </a:solidFill>
            </a:endParaRPr>
          </a:p>
          <a:p>
            <a:r>
              <a:rPr lang="en-US" dirty="0"/>
              <a:t>NATA is splitting the YP committee into two separate committees to better serve its members</a:t>
            </a:r>
          </a:p>
          <a:p>
            <a:r>
              <a:rPr lang="en-US" dirty="0"/>
              <a:t>Early Professional Committee (EPC) – will be made up of ATs with 0-6 years of experience</a:t>
            </a:r>
          </a:p>
          <a:p>
            <a:r>
              <a:rPr lang="en-US" dirty="0"/>
              <a:t>Career Advancement Committee (CAC) – will be made up of ATs with 7-12 years of experience</a:t>
            </a:r>
          </a:p>
          <a:p>
            <a:r>
              <a:rPr lang="en-US" dirty="0"/>
              <a:t>IATS is looking for members for both committees if interested please contact Jason Viel or Michael Donahue and they will get you to the correct committee chair</a:t>
            </a:r>
          </a:p>
          <a:p>
            <a:r>
              <a:rPr lang="en-US" dirty="0"/>
              <a:t>Look for plenty  more from both committees as they get up and running. </a:t>
            </a:r>
            <a:br>
              <a:rPr lang="en-US" dirty="0"/>
            </a:br>
            <a:endParaRPr lang="en-US" dirty="0"/>
          </a:p>
        </p:txBody>
      </p:sp>
      <p:sp>
        <p:nvSpPr>
          <p:cNvPr id="3" name="Title 2"/>
          <p:cNvSpPr>
            <a:spLocks noGrp="1"/>
          </p:cNvSpPr>
          <p:nvPr>
            <p:ph type="title"/>
          </p:nvPr>
        </p:nvSpPr>
        <p:spPr/>
        <p:txBody>
          <a:bodyPr/>
          <a:lstStyle/>
          <a:p>
            <a:r>
              <a:rPr lang="en-US" dirty="0"/>
              <a:t>Young Professionals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05600" y="5047333"/>
            <a:ext cx="2304298" cy="1824522"/>
          </a:xfrm>
          <a:prstGeom prst="rect">
            <a:avLst/>
          </a:prstGeom>
        </p:spPr>
      </p:pic>
    </p:spTree>
    <p:extLst>
      <p:ext uri="{BB962C8B-B14F-4D97-AF65-F5344CB8AC3E}">
        <p14:creationId xmlns:p14="http://schemas.microsoft.com/office/powerpoint/2010/main" val="22011192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67833" y="1905000"/>
            <a:ext cx="7408333" cy="3886200"/>
          </a:xfrm>
        </p:spPr>
        <p:txBody>
          <a:bodyPr>
            <a:normAutofit fontScale="70000" lnSpcReduction="20000"/>
          </a:bodyPr>
          <a:lstStyle/>
          <a:p>
            <a:r>
              <a:rPr lang="en-US" sz="3800" dirty="0">
                <a:solidFill>
                  <a:schemeClr val="accent2">
                    <a:lumMod val="75000"/>
                  </a:schemeClr>
                </a:solidFill>
              </a:rPr>
              <a:t>NPI numbers</a:t>
            </a:r>
          </a:p>
          <a:p>
            <a:r>
              <a:rPr lang="en-US" sz="3800" dirty="0">
                <a:solidFill>
                  <a:schemeClr val="accent2">
                    <a:lumMod val="75000"/>
                  </a:schemeClr>
                </a:solidFill>
              </a:rPr>
              <a:t>COVID19 impact</a:t>
            </a:r>
          </a:p>
          <a:p>
            <a:pPr lvl="1"/>
            <a:r>
              <a:rPr lang="en-US" sz="3600" dirty="0">
                <a:solidFill>
                  <a:schemeClr val="accent2">
                    <a:lumMod val="75000"/>
                  </a:schemeClr>
                </a:solidFill>
              </a:rPr>
              <a:t>It was a tough year “</a:t>
            </a:r>
            <a:r>
              <a:rPr lang="en-US" sz="3600" dirty="0" err="1">
                <a:solidFill>
                  <a:schemeClr val="accent2">
                    <a:lumMod val="75000"/>
                  </a:schemeClr>
                </a:solidFill>
              </a:rPr>
              <a:t>nuf</a:t>
            </a:r>
            <a:r>
              <a:rPr lang="en-US" sz="3600" dirty="0">
                <a:solidFill>
                  <a:schemeClr val="accent2">
                    <a:lumMod val="75000"/>
                  </a:schemeClr>
                </a:solidFill>
              </a:rPr>
              <a:t> said”</a:t>
            </a:r>
          </a:p>
          <a:p>
            <a:pPr lvl="1"/>
            <a:r>
              <a:rPr lang="en-US" sz="3600" dirty="0">
                <a:solidFill>
                  <a:schemeClr val="accent2">
                    <a:lumMod val="75000"/>
                  </a:schemeClr>
                </a:solidFill>
              </a:rPr>
              <a:t>Please remember that if you need help AT Cares is there for us and individuals</a:t>
            </a:r>
          </a:p>
          <a:p>
            <a:r>
              <a:rPr lang="en-US" sz="3800" dirty="0">
                <a:solidFill>
                  <a:schemeClr val="accent2">
                    <a:lumMod val="75000"/>
                  </a:schemeClr>
                </a:solidFill>
              </a:rPr>
              <a:t>We have increased member involvement but always looking for more ATs to get involved. </a:t>
            </a:r>
          </a:p>
          <a:p>
            <a:pPr lvl="1"/>
            <a:r>
              <a:rPr lang="en-US" sz="3600" dirty="0">
                <a:solidFill>
                  <a:schemeClr val="accent2">
                    <a:lumMod val="75000"/>
                  </a:schemeClr>
                </a:solidFill>
              </a:rPr>
              <a:t>The state level is where we make the most difference in the profession because it directly impacts you and your practice. </a:t>
            </a:r>
          </a:p>
          <a:p>
            <a:endParaRPr lang="en-US" dirty="0"/>
          </a:p>
        </p:txBody>
      </p:sp>
      <p:sp>
        <p:nvSpPr>
          <p:cNvPr id="3" name="Title 2"/>
          <p:cNvSpPr>
            <a:spLocks noGrp="1"/>
          </p:cNvSpPr>
          <p:nvPr>
            <p:ph type="title"/>
          </p:nvPr>
        </p:nvSpPr>
        <p:spPr/>
        <p:txBody>
          <a:bodyPr/>
          <a:lstStyle/>
          <a:p>
            <a:r>
              <a:rPr lang="en-US" dirty="0"/>
              <a:t>Presidents Report</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05600" y="5047333"/>
            <a:ext cx="2304298" cy="1824522"/>
          </a:xfrm>
          <a:prstGeom prst="rect">
            <a:avLst/>
          </a:prstGeom>
        </p:spPr>
      </p:pic>
    </p:spTree>
    <p:extLst>
      <p:ext uri="{BB962C8B-B14F-4D97-AF65-F5344CB8AC3E}">
        <p14:creationId xmlns:p14="http://schemas.microsoft.com/office/powerpoint/2010/main" val="35948150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1"/>
            <a:endParaRPr lang="en-US" dirty="0">
              <a:solidFill>
                <a:srgbClr val="0070C0"/>
              </a:solidFill>
            </a:endParaRPr>
          </a:p>
          <a:p>
            <a:endParaRPr lang="en-US" dirty="0">
              <a:solidFill>
                <a:srgbClr val="0070C0"/>
              </a:solidFill>
            </a:endParaRPr>
          </a:p>
        </p:txBody>
      </p:sp>
      <p:sp>
        <p:nvSpPr>
          <p:cNvPr id="3" name="Title 2"/>
          <p:cNvSpPr>
            <a:spLocks noGrp="1"/>
          </p:cNvSpPr>
          <p:nvPr>
            <p:ph type="title"/>
          </p:nvPr>
        </p:nvSpPr>
        <p:spPr/>
        <p:txBody>
          <a:bodyPr/>
          <a:lstStyle/>
          <a:p>
            <a:r>
              <a:rPr lang="en-US" dirty="0"/>
              <a:t>President’s Report</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05600" y="5047333"/>
            <a:ext cx="2304298" cy="1824522"/>
          </a:xfrm>
          <a:prstGeom prst="rect">
            <a:avLst/>
          </a:prstGeom>
        </p:spPr>
      </p:pic>
      <p:sp>
        <p:nvSpPr>
          <p:cNvPr id="5" name="Content Placeholder 1">
            <a:extLst>
              <a:ext uri="{FF2B5EF4-FFF2-40B4-BE49-F238E27FC236}">
                <a16:creationId xmlns:a16="http://schemas.microsoft.com/office/drawing/2014/main" id="{003363EF-9AB4-437D-A0C5-8C66EEF832F4}"/>
              </a:ext>
            </a:extLst>
          </p:cNvPr>
          <p:cNvSpPr txBox="1">
            <a:spLocks/>
          </p:cNvSpPr>
          <p:nvPr/>
        </p:nvSpPr>
        <p:spPr>
          <a:xfrm>
            <a:off x="838200" y="2438400"/>
            <a:ext cx="7408333" cy="3450696"/>
          </a:xfrm>
          <a:prstGeom prst="rect">
            <a:avLst/>
          </a:prstGeom>
        </p:spPr>
        <p:txBody>
          <a:bodyPr vert="horz" lIns="91440" tIns="45720" rIns="91440" bIns="45720" rtlCol="0">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endParaRPr lang="en-US" dirty="0">
              <a:solidFill>
                <a:schemeClr val="bg2">
                  <a:lumMod val="50000"/>
                </a:schemeClr>
              </a:solidFill>
            </a:endParaRPr>
          </a:p>
        </p:txBody>
      </p:sp>
      <p:sp>
        <p:nvSpPr>
          <p:cNvPr id="6" name="TextBox 5"/>
          <p:cNvSpPr txBox="1"/>
          <p:nvPr/>
        </p:nvSpPr>
        <p:spPr>
          <a:xfrm>
            <a:off x="1066800" y="1828123"/>
            <a:ext cx="7391400" cy="3139321"/>
          </a:xfrm>
          <a:prstGeom prst="rect">
            <a:avLst/>
          </a:prstGeom>
          <a:noFill/>
        </p:spPr>
        <p:txBody>
          <a:bodyPr wrap="square" rtlCol="0">
            <a:spAutoFit/>
          </a:bodyPr>
          <a:lstStyle/>
          <a:p>
            <a:r>
              <a:rPr lang="en-US" dirty="0">
                <a:solidFill>
                  <a:schemeClr val="accent2">
                    <a:lumMod val="75000"/>
                  </a:schemeClr>
                </a:solidFill>
              </a:rPr>
              <a:t>MAATA updates</a:t>
            </a:r>
          </a:p>
          <a:p>
            <a:pPr marL="285750" indent="-285750">
              <a:buFont typeface="Arial" panose="020B0604020202020204" pitchFamily="34" charset="0"/>
              <a:buChar char="•"/>
            </a:pPr>
            <a:r>
              <a:rPr lang="en-US" dirty="0">
                <a:solidFill>
                  <a:schemeClr val="accent2">
                    <a:lumMod val="75000"/>
                  </a:schemeClr>
                </a:solidFill>
              </a:rPr>
              <a:t>Leadership training for District BOD</a:t>
            </a:r>
          </a:p>
          <a:p>
            <a:pPr marL="285750" indent="-285750">
              <a:buFont typeface="Arial" panose="020B0604020202020204" pitchFamily="34" charset="0"/>
              <a:buChar char="•"/>
            </a:pPr>
            <a:r>
              <a:rPr lang="en-US" dirty="0">
                <a:solidFill>
                  <a:schemeClr val="accent2">
                    <a:lumMod val="75000"/>
                  </a:schemeClr>
                </a:solidFill>
              </a:rPr>
              <a:t>Strategic Planning for the District BOD</a:t>
            </a:r>
          </a:p>
          <a:p>
            <a:pPr marL="285750" indent="-285750">
              <a:buFont typeface="Arial" panose="020B0604020202020204" pitchFamily="34" charset="0"/>
              <a:buChar char="•"/>
            </a:pPr>
            <a:r>
              <a:rPr lang="en-US" dirty="0">
                <a:solidFill>
                  <a:schemeClr val="accent2">
                    <a:lumMod val="75000"/>
                  </a:schemeClr>
                </a:solidFill>
              </a:rPr>
              <a:t>MAATA will look to bring in all State Leaders (Executive Committee) sometime this summer to complete leadership training with Denise Fandel’s Breakthrough Growth company</a:t>
            </a:r>
          </a:p>
          <a:p>
            <a:pPr marL="285750" indent="-285750">
              <a:buFont typeface="Arial" panose="020B0604020202020204" pitchFamily="34" charset="0"/>
              <a:buChar char="•"/>
            </a:pPr>
            <a:r>
              <a:rPr lang="en-US" dirty="0">
                <a:solidFill>
                  <a:schemeClr val="accent2">
                    <a:lumMod val="75000"/>
                  </a:schemeClr>
                </a:solidFill>
              </a:rPr>
              <a:t>IATS Executive Committee along with all of our Committee Chairs will look to do a State Joint Committee Meeting and Strategic Planning with Denise Fandel after leadership training is completed in the summer.</a:t>
            </a:r>
          </a:p>
          <a:p>
            <a:pPr marL="285750" indent="-285750">
              <a:buFont typeface="Arial" panose="020B0604020202020204" pitchFamily="34" charset="0"/>
              <a:buChar char="•"/>
            </a:pPr>
            <a:endParaRPr lang="en-US" dirty="0">
              <a:solidFill>
                <a:schemeClr val="accent1">
                  <a:lumMod val="75000"/>
                </a:schemeClr>
              </a:solidFill>
            </a:endParaRPr>
          </a:p>
          <a:p>
            <a:pPr marL="285750" indent="-285750">
              <a:buFont typeface="Arial" panose="020B0604020202020204" pitchFamily="34" charset="0"/>
              <a:buChar char="•"/>
            </a:pPr>
            <a:endParaRPr lang="en-US" dirty="0">
              <a:solidFill>
                <a:schemeClr val="bg2">
                  <a:lumMod val="50000"/>
                </a:schemeClr>
              </a:solidFill>
            </a:endParaRPr>
          </a:p>
        </p:txBody>
      </p:sp>
    </p:spTree>
    <p:extLst>
      <p:ext uri="{BB962C8B-B14F-4D97-AF65-F5344CB8AC3E}">
        <p14:creationId xmlns:p14="http://schemas.microsoft.com/office/powerpoint/2010/main" val="601473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2438400"/>
            <a:ext cx="7408333" cy="3962400"/>
          </a:xfrm>
        </p:spPr>
        <p:txBody>
          <a:bodyPr>
            <a:normAutofit/>
          </a:bodyPr>
          <a:lstStyle/>
          <a:p>
            <a:endParaRPr lang="en-US" dirty="0">
              <a:solidFill>
                <a:schemeClr val="bg2">
                  <a:lumMod val="50000"/>
                </a:schemeClr>
              </a:solidFill>
            </a:endParaRPr>
          </a:p>
          <a:p>
            <a:endParaRPr lang="en-US" dirty="0">
              <a:solidFill>
                <a:schemeClr val="bg2">
                  <a:lumMod val="50000"/>
                </a:schemeClr>
              </a:solidFill>
            </a:endParaRPr>
          </a:p>
        </p:txBody>
      </p:sp>
      <p:sp>
        <p:nvSpPr>
          <p:cNvPr id="3" name="Title 2"/>
          <p:cNvSpPr>
            <a:spLocks noGrp="1"/>
          </p:cNvSpPr>
          <p:nvPr>
            <p:ph type="title"/>
          </p:nvPr>
        </p:nvSpPr>
        <p:spPr>
          <a:xfrm>
            <a:off x="427565" y="304800"/>
            <a:ext cx="8229600" cy="1252728"/>
          </a:xfrm>
        </p:spPr>
        <p:txBody>
          <a:bodyPr/>
          <a:lstStyle/>
          <a:p>
            <a:r>
              <a:rPr lang="en-US" dirty="0"/>
              <a:t>President’s Report</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2800" y="5409339"/>
            <a:ext cx="1847098" cy="1462515"/>
          </a:xfrm>
          <a:prstGeom prst="rect">
            <a:avLst/>
          </a:prstGeom>
        </p:spPr>
      </p:pic>
      <p:sp>
        <p:nvSpPr>
          <p:cNvPr id="6" name="TextBox 5"/>
          <p:cNvSpPr txBox="1"/>
          <p:nvPr/>
        </p:nvSpPr>
        <p:spPr>
          <a:xfrm>
            <a:off x="1066800" y="2209800"/>
            <a:ext cx="6598919" cy="677108"/>
          </a:xfrm>
          <a:prstGeom prst="rect">
            <a:avLst/>
          </a:prstGeom>
          <a:noFill/>
        </p:spPr>
        <p:txBody>
          <a:bodyPr wrap="square" rtlCol="0">
            <a:spAutoFit/>
          </a:bodyPr>
          <a:lstStyle/>
          <a:p>
            <a:endParaRPr lang="en-US" sz="2000" dirty="0">
              <a:solidFill>
                <a:schemeClr val="accent1">
                  <a:lumMod val="75000"/>
                </a:schemeClr>
              </a:solidFill>
            </a:endParaRPr>
          </a:p>
          <a:p>
            <a:pPr marL="742950" lvl="1" indent="-285750">
              <a:buFont typeface="Arial" panose="020B0604020202020204" pitchFamily="34" charset="0"/>
              <a:buChar char="•"/>
            </a:pPr>
            <a:endParaRPr lang="en-US" dirty="0"/>
          </a:p>
        </p:txBody>
      </p:sp>
      <p:sp>
        <p:nvSpPr>
          <p:cNvPr id="5" name="TextBox 4"/>
          <p:cNvSpPr txBox="1"/>
          <p:nvPr/>
        </p:nvSpPr>
        <p:spPr>
          <a:xfrm>
            <a:off x="1145540" y="1339282"/>
            <a:ext cx="7391400" cy="4801314"/>
          </a:xfrm>
          <a:prstGeom prst="rect">
            <a:avLst/>
          </a:prstGeom>
          <a:noFill/>
        </p:spPr>
        <p:txBody>
          <a:bodyPr wrap="square" rtlCol="0">
            <a:spAutoFit/>
          </a:bodyPr>
          <a:lstStyle/>
          <a:p>
            <a:r>
              <a:rPr lang="en-US" dirty="0">
                <a:solidFill>
                  <a:schemeClr val="accent2">
                    <a:lumMod val="75000"/>
                  </a:schemeClr>
                </a:solidFill>
              </a:rPr>
              <a:t>State Updates:</a:t>
            </a:r>
          </a:p>
          <a:p>
            <a:pPr marL="285750" indent="-285750">
              <a:buFont typeface="Arial" panose="020B0604020202020204" pitchFamily="34" charset="0"/>
              <a:buChar char="•"/>
            </a:pPr>
            <a:r>
              <a:rPr lang="en-US" dirty="0">
                <a:solidFill>
                  <a:schemeClr val="accent2">
                    <a:lumMod val="75000"/>
                  </a:schemeClr>
                </a:solidFill>
              </a:rPr>
              <a:t>MAATA is looking into making all MAATA BOD terms 3 years.</a:t>
            </a:r>
          </a:p>
          <a:p>
            <a:pPr marL="742950" lvl="1" indent="-285750">
              <a:buFont typeface="Arial" panose="020B0604020202020204" pitchFamily="34" charset="0"/>
              <a:buChar char="•"/>
            </a:pPr>
            <a:r>
              <a:rPr lang="en-US" dirty="0">
                <a:solidFill>
                  <a:schemeClr val="accent2">
                    <a:lumMod val="75000"/>
                  </a:schemeClr>
                </a:solidFill>
              </a:rPr>
              <a:t>What does this mean for Iowa?</a:t>
            </a:r>
          </a:p>
          <a:p>
            <a:pPr marL="742950" lvl="1" indent="-285750">
              <a:buFont typeface="Arial" panose="020B0604020202020204" pitchFamily="34" charset="0"/>
              <a:buChar char="•"/>
            </a:pPr>
            <a:r>
              <a:rPr lang="en-US" dirty="0">
                <a:solidFill>
                  <a:schemeClr val="accent2">
                    <a:lumMod val="75000"/>
                  </a:schemeClr>
                </a:solidFill>
              </a:rPr>
              <a:t>We currently have our IATS President serving as our MAATA BOD rep and our current Presidential term is 2 years</a:t>
            </a:r>
          </a:p>
          <a:p>
            <a:pPr marL="742950" lvl="1" indent="-285750">
              <a:buFont typeface="Arial" panose="020B0604020202020204" pitchFamily="34" charset="0"/>
              <a:buChar char="•"/>
            </a:pPr>
            <a:r>
              <a:rPr lang="en-US" dirty="0">
                <a:solidFill>
                  <a:schemeClr val="accent2">
                    <a:lumMod val="75000"/>
                  </a:schemeClr>
                </a:solidFill>
              </a:rPr>
              <a:t>We (IATS EC) have been looking into revamping our Presidential terms.</a:t>
            </a:r>
          </a:p>
          <a:p>
            <a:pPr marL="1200150" lvl="2" indent="-285750">
              <a:buFont typeface="Arial" panose="020B0604020202020204" pitchFamily="34" charset="0"/>
              <a:buChar char="•"/>
            </a:pPr>
            <a:r>
              <a:rPr lang="en-US" dirty="0">
                <a:solidFill>
                  <a:schemeClr val="accent2">
                    <a:lumMod val="75000"/>
                  </a:schemeClr>
                </a:solidFill>
              </a:rPr>
              <a:t>Currently it is 2-2-2 for a total of 6 years</a:t>
            </a:r>
          </a:p>
          <a:p>
            <a:pPr marL="1200150" lvl="2" indent="-285750">
              <a:buFont typeface="Arial" panose="020B0604020202020204" pitchFamily="34" charset="0"/>
              <a:buChar char="•"/>
            </a:pPr>
            <a:r>
              <a:rPr lang="en-US" dirty="0">
                <a:solidFill>
                  <a:schemeClr val="accent2">
                    <a:lumMod val="75000"/>
                  </a:schemeClr>
                </a:solidFill>
              </a:rPr>
              <a:t>It can be a lot for IATS President and MAATA BOD for one person</a:t>
            </a:r>
          </a:p>
          <a:p>
            <a:pPr marL="742950" lvl="1" indent="-285750">
              <a:buFont typeface="Arial" panose="020B0604020202020204" pitchFamily="34" charset="0"/>
              <a:buChar char="•"/>
            </a:pPr>
            <a:r>
              <a:rPr lang="en-US" dirty="0">
                <a:solidFill>
                  <a:schemeClr val="accent2">
                    <a:lumMod val="75000"/>
                  </a:schemeClr>
                </a:solidFill>
              </a:rPr>
              <a:t>The EC has sought input from former IATS Presidents and MAATA BOD members from Iowa</a:t>
            </a:r>
          </a:p>
          <a:p>
            <a:pPr marL="742950" lvl="1" indent="-285750">
              <a:buFont typeface="Arial" panose="020B0604020202020204" pitchFamily="34" charset="0"/>
              <a:buChar char="•"/>
            </a:pPr>
            <a:r>
              <a:rPr lang="en-US" dirty="0">
                <a:solidFill>
                  <a:schemeClr val="accent2">
                    <a:lumMod val="75000"/>
                  </a:schemeClr>
                </a:solidFill>
              </a:rPr>
              <a:t>Most likely scenario we trim the Past President term and create a new elected MAATA BOD Rep position.</a:t>
            </a:r>
          </a:p>
          <a:p>
            <a:pPr marL="742950" lvl="1" indent="-285750">
              <a:buFont typeface="Arial" panose="020B0604020202020204" pitchFamily="34" charset="0"/>
              <a:buChar char="•"/>
            </a:pPr>
            <a:r>
              <a:rPr lang="en-US" dirty="0">
                <a:solidFill>
                  <a:schemeClr val="accent2">
                    <a:lumMod val="75000"/>
                  </a:schemeClr>
                </a:solidFill>
              </a:rPr>
              <a:t>Look for By-Law and Constitutional changes to come at the summer meeting to be able to address this change.</a:t>
            </a:r>
          </a:p>
          <a:p>
            <a:endParaRPr lang="en-US" dirty="0"/>
          </a:p>
        </p:txBody>
      </p:sp>
    </p:spTree>
    <p:extLst>
      <p:ext uri="{BB962C8B-B14F-4D97-AF65-F5344CB8AC3E}">
        <p14:creationId xmlns:p14="http://schemas.microsoft.com/office/powerpoint/2010/main" val="3542478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362200"/>
            <a:ext cx="8229600" cy="3763963"/>
          </a:xfrm>
        </p:spPr>
        <p:txBody>
          <a:bodyPr>
            <a:normAutofit/>
          </a:bodyPr>
          <a:lstStyle/>
          <a:p>
            <a:pPr algn="ctr">
              <a:buFontTx/>
              <a:buNone/>
              <a:defRPr/>
            </a:pPr>
            <a:r>
              <a:rPr lang="en-US" dirty="0">
                <a:solidFill>
                  <a:srgbClr val="0070C0"/>
                </a:solidFill>
              </a:rPr>
              <a:t>NATA Hall of Fame</a:t>
            </a:r>
          </a:p>
          <a:p>
            <a:pPr algn="ctr">
              <a:buFontTx/>
              <a:buNone/>
              <a:defRPr/>
            </a:pPr>
            <a:r>
              <a:rPr lang="en-US" dirty="0">
                <a:solidFill>
                  <a:srgbClr val="0070C0"/>
                </a:solidFill>
              </a:rPr>
              <a:t>MAATA Hall of Fame</a:t>
            </a:r>
          </a:p>
          <a:p>
            <a:pPr algn="ctr">
              <a:buFontTx/>
              <a:buNone/>
              <a:defRPr/>
            </a:pPr>
            <a:r>
              <a:rPr lang="en-US" dirty="0">
                <a:solidFill>
                  <a:srgbClr val="0070C0"/>
                </a:solidFill>
              </a:rPr>
              <a:t>IATS Hall of Honor Members</a:t>
            </a:r>
          </a:p>
          <a:p>
            <a:pPr algn="ctr">
              <a:buFontTx/>
              <a:buNone/>
              <a:defRPr/>
            </a:pPr>
            <a:r>
              <a:rPr lang="en-US" dirty="0">
                <a:solidFill>
                  <a:srgbClr val="0070C0"/>
                </a:solidFill>
              </a:rPr>
              <a:t>NATA Award Winners</a:t>
            </a:r>
          </a:p>
          <a:p>
            <a:pPr algn="ctr">
              <a:buFontTx/>
              <a:buNone/>
              <a:defRPr/>
            </a:pPr>
            <a:r>
              <a:rPr lang="en-US" dirty="0">
                <a:solidFill>
                  <a:srgbClr val="0070C0"/>
                </a:solidFill>
              </a:rPr>
              <a:t>25 years (or more)</a:t>
            </a:r>
          </a:p>
          <a:p>
            <a:pPr algn="ctr">
              <a:buFontTx/>
              <a:buNone/>
              <a:defRPr/>
            </a:pPr>
            <a:r>
              <a:rPr lang="en-US" dirty="0">
                <a:solidFill>
                  <a:srgbClr val="0070C0"/>
                </a:solidFill>
              </a:rPr>
              <a:t>20 years</a:t>
            </a:r>
          </a:p>
          <a:p>
            <a:pPr algn="ctr">
              <a:buFontTx/>
              <a:buNone/>
              <a:defRPr/>
            </a:pPr>
            <a:r>
              <a:rPr lang="en-US" dirty="0">
                <a:solidFill>
                  <a:srgbClr val="0070C0"/>
                </a:solidFill>
              </a:rPr>
              <a:t>15 years</a:t>
            </a:r>
          </a:p>
          <a:p>
            <a:pPr algn="ctr">
              <a:buFontTx/>
              <a:buNone/>
              <a:defRPr/>
            </a:pPr>
            <a:r>
              <a:rPr lang="en-US" dirty="0">
                <a:solidFill>
                  <a:srgbClr val="0070C0"/>
                </a:solidFill>
              </a:rPr>
              <a:t>students</a:t>
            </a:r>
          </a:p>
        </p:txBody>
      </p:sp>
      <p:sp>
        <p:nvSpPr>
          <p:cNvPr id="2" name="Title 1"/>
          <p:cNvSpPr>
            <a:spLocks noGrp="1"/>
          </p:cNvSpPr>
          <p:nvPr>
            <p:ph type="title"/>
          </p:nvPr>
        </p:nvSpPr>
        <p:spPr/>
        <p:txBody>
          <a:bodyPr/>
          <a:lstStyle/>
          <a:p>
            <a:pPr>
              <a:defRPr/>
            </a:pPr>
            <a:r>
              <a:rPr lang="en-US" dirty="0">
                <a:solidFill>
                  <a:schemeClr val="bg1"/>
                </a:solidFill>
              </a:rPr>
              <a:t>Recognitions</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05600" y="5047333"/>
            <a:ext cx="2304298" cy="1824522"/>
          </a:xfrm>
          <a:prstGeom prst="rect">
            <a:avLst/>
          </a:prstGeom>
        </p:spPr>
      </p:pic>
    </p:spTree>
    <p:extLst>
      <p:ext uri="{BB962C8B-B14F-4D97-AF65-F5344CB8AC3E}">
        <p14:creationId xmlns:p14="http://schemas.microsoft.com/office/powerpoint/2010/main" val="1675102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2438400"/>
            <a:ext cx="7408333" cy="3962400"/>
          </a:xfrm>
        </p:spPr>
        <p:txBody>
          <a:bodyPr>
            <a:normAutofit/>
          </a:bodyPr>
          <a:lstStyle/>
          <a:p>
            <a:endParaRPr lang="en-US" dirty="0">
              <a:solidFill>
                <a:schemeClr val="bg2">
                  <a:lumMod val="50000"/>
                </a:schemeClr>
              </a:solidFill>
            </a:endParaRPr>
          </a:p>
          <a:p>
            <a:endParaRPr lang="en-US" dirty="0">
              <a:solidFill>
                <a:schemeClr val="bg2">
                  <a:lumMod val="50000"/>
                </a:schemeClr>
              </a:solidFill>
            </a:endParaRPr>
          </a:p>
        </p:txBody>
      </p:sp>
      <p:sp>
        <p:nvSpPr>
          <p:cNvPr id="3" name="Title 2"/>
          <p:cNvSpPr>
            <a:spLocks noGrp="1"/>
          </p:cNvSpPr>
          <p:nvPr>
            <p:ph type="title"/>
          </p:nvPr>
        </p:nvSpPr>
        <p:spPr>
          <a:xfrm>
            <a:off x="427565" y="304800"/>
            <a:ext cx="8229600" cy="1252728"/>
          </a:xfrm>
        </p:spPr>
        <p:txBody>
          <a:bodyPr/>
          <a:lstStyle/>
          <a:p>
            <a:r>
              <a:rPr lang="en-US" dirty="0"/>
              <a:t>President’s Report</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2800" y="5409339"/>
            <a:ext cx="1847098" cy="1462515"/>
          </a:xfrm>
          <a:prstGeom prst="rect">
            <a:avLst/>
          </a:prstGeom>
        </p:spPr>
      </p:pic>
      <p:sp>
        <p:nvSpPr>
          <p:cNvPr id="6" name="TextBox 5"/>
          <p:cNvSpPr txBox="1"/>
          <p:nvPr/>
        </p:nvSpPr>
        <p:spPr>
          <a:xfrm>
            <a:off x="1066800" y="2209800"/>
            <a:ext cx="6598919" cy="677108"/>
          </a:xfrm>
          <a:prstGeom prst="rect">
            <a:avLst/>
          </a:prstGeom>
          <a:noFill/>
        </p:spPr>
        <p:txBody>
          <a:bodyPr wrap="square" rtlCol="0">
            <a:spAutoFit/>
          </a:bodyPr>
          <a:lstStyle/>
          <a:p>
            <a:endParaRPr lang="en-US" sz="2000" dirty="0">
              <a:solidFill>
                <a:schemeClr val="accent1">
                  <a:lumMod val="75000"/>
                </a:schemeClr>
              </a:solidFill>
            </a:endParaRPr>
          </a:p>
          <a:p>
            <a:pPr marL="742950" lvl="1" indent="-285750">
              <a:buFont typeface="Arial" panose="020B0604020202020204" pitchFamily="34" charset="0"/>
              <a:buChar char="•"/>
            </a:pPr>
            <a:endParaRPr lang="en-US" dirty="0"/>
          </a:p>
        </p:txBody>
      </p:sp>
      <p:sp>
        <p:nvSpPr>
          <p:cNvPr id="5" name="TextBox 4"/>
          <p:cNvSpPr txBox="1"/>
          <p:nvPr/>
        </p:nvSpPr>
        <p:spPr>
          <a:xfrm>
            <a:off x="1145540" y="1893279"/>
            <a:ext cx="7391400" cy="4247317"/>
          </a:xfrm>
          <a:prstGeom prst="rect">
            <a:avLst/>
          </a:prstGeom>
          <a:noFill/>
        </p:spPr>
        <p:txBody>
          <a:bodyPr wrap="square" rtlCol="0">
            <a:spAutoFit/>
          </a:bodyPr>
          <a:lstStyle/>
          <a:p>
            <a:r>
              <a:rPr lang="en-US" dirty="0">
                <a:solidFill>
                  <a:schemeClr val="accent2">
                    <a:lumMod val="75000"/>
                  </a:schemeClr>
                </a:solidFill>
              </a:rPr>
              <a:t>State Updates (</a:t>
            </a:r>
            <a:r>
              <a:rPr lang="en-US" dirty="0" err="1">
                <a:solidFill>
                  <a:schemeClr val="accent2">
                    <a:lumMod val="75000"/>
                  </a:schemeClr>
                </a:solidFill>
              </a:rPr>
              <a:t>Cont</a:t>
            </a:r>
            <a:r>
              <a:rPr lang="en-US" dirty="0">
                <a:solidFill>
                  <a:schemeClr val="accent2">
                    <a:lumMod val="75000"/>
                  </a:schemeClr>
                </a:solidFill>
              </a:rPr>
              <a:t>):</a:t>
            </a:r>
          </a:p>
          <a:p>
            <a:pPr marL="285750" indent="-285750">
              <a:buFont typeface="Arial" panose="020B0604020202020204" pitchFamily="34" charset="0"/>
              <a:buChar char="•"/>
            </a:pPr>
            <a:r>
              <a:rPr lang="en-US" dirty="0">
                <a:solidFill>
                  <a:schemeClr val="accent2">
                    <a:lumMod val="75000"/>
                  </a:schemeClr>
                </a:solidFill>
              </a:rPr>
              <a:t>Looking to have more engagement with our members</a:t>
            </a:r>
          </a:p>
          <a:p>
            <a:pPr marL="742950" lvl="1" indent="-285750">
              <a:buFont typeface="Arial" panose="020B0604020202020204" pitchFamily="34" charset="0"/>
              <a:buChar char="•"/>
            </a:pPr>
            <a:r>
              <a:rPr lang="en-US" dirty="0" err="1">
                <a:solidFill>
                  <a:schemeClr val="accent2">
                    <a:lumMod val="75000"/>
                  </a:schemeClr>
                </a:solidFill>
              </a:rPr>
              <a:t>CommunicATions</a:t>
            </a:r>
            <a:r>
              <a:rPr lang="en-US" dirty="0">
                <a:solidFill>
                  <a:schemeClr val="accent2">
                    <a:lumMod val="75000"/>
                  </a:schemeClr>
                </a:solidFill>
              </a:rPr>
              <a:t> Committee is doing a great job</a:t>
            </a:r>
          </a:p>
          <a:p>
            <a:pPr marL="742950" lvl="1" indent="-285750">
              <a:buFont typeface="Arial" panose="020B0604020202020204" pitchFamily="34" charset="0"/>
              <a:buChar char="•"/>
            </a:pPr>
            <a:r>
              <a:rPr lang="en-US" dirty="0">
                <a:solidFill>
                  <a:schemeClr val="accent2">
                    <a:lumMod val="75000"/>
                  </a:schemeClr>
                </a:solidFill>
              </a:rPr>
              <a:t>Virtual town halls monthly or every other month for various different settings/age groups/leadership </a:t>
            </a:r>
            <a:r>
              <a:rPr lang="en-US" dirty="0" err="1">
                <a:solidFill>
                  <a:schemeClr val="accent2">
                    <a:lumMod val="75000"/>
                  </a:schemeClr>
                </a:solidFill>
              </a:rPr>
              <a:t>etc</a:t>
            </a:r>
            <a:endParaRPr lang="en-US" dirty="0">
              <a:solidFill>
                <a:schemeClr val="accent2">
                  <a:lumMod val="75000"/>
                </a:schemeClr>
              </a:solidFill>
            </a:endParaRPr>
          </a:p>
          <a:p>
            <a:pPr marL="742950" lvl="1" indent="-285750">
              <a:buFont typeface="Arial" panose="020B0604020202020204" pitchFamily="34" charset="0"/>
              <a:buChar char="•"/>
            </a:pPr>
            <a:r>
              <a:rPr lang="en-US" dirty="0">
                <a:solidFill>
                  <a:schemeClr val="accent2">
                    <a:lumMod val="75000"/>
                  </a:schemeClr>
                </a:solidFill>
              </a:rPr>
              <a:t>Ideas welcome</a:t>
            </a:r>
          </a:p>
          <a:p>
            <a:pPr marL="285750" indent="-285750">
              <a:buFont typeface="Arial" panose="020B0604020202020204" pitchFamily="34" charset="0"/>
              <a:buChar char="•"/>
            </a:pPr>
            <a:r>
              <a:rPr lang="en-US" dirty="0">
                <a:solidFill>
                  <a:schemeClr val="accent2">
                    <a:lumMod val="75000"/>
                  </a:schemeClr>
                </a:solidFill>
              </a:rPr>
              <a:t>IATS Clothing </a:t>
            </a:r>
            <a:r>
              <a:rPr lang="en-US" dirty="0" err="1">
                <a:solidFill>
                  <a:schemeClr val="accent2">
                    <a:lumMod val="75000"/>
                  </a:schemeClr>
                </a:solidFill>
              </a:rPr>
              <a:t>WebStore</a:t>
            </a:r>
            <a:r>
              <a:rPr lang="en-US" dirty="0">
                <a:solidFill>
                  <a:schemeClr val="accent2">
                    <a:lumMod val="75000"/>
                  </a:schemeClr>
                </a:solidFill>
              </a:rPr>
              <a:t> is up and running check it out for great IATS gear!!!!</a:t>
            </a:r>
          </a:p>
          <a:p>
            <a:pPr marL="285750" indent="-285750">
              <a:buFont typeface="Arial" panose="020B0604020202020204" pitchFamily="34" charset="0"/>
              <a:buChar char="•"/>
            </a:pPr>
            <a:r>
              <a:rPr lang="en-US" dirty="0">
                <a:solidFill>
                  <a:schemeClr val="accent2">
                    <a:lumMod val="75000"/>
                  </a:schemeClr>
                </a:solidFill>
              </a:rPr>
              <a:t>We need ideas for extra MAATA funds please contact Jason or any of the other Executive Committee Members with ideas</a:t>
            </a:r>
          </a:p>
          <a:p>
            <a:pPr marL="285750" indent="-285750">
              <a:buFont typeface="Arial" panose="020B0604020202020204" pitchFamily="34" charset="0"/>
              <a:buChar char="•"/>
            </a:pPr>
            <a:endParaRPr lang="en-US" dirty="0">
              <a:solidFill>
                <a:schemeClr val="accent2">
                  <a:lumMod val="75000"/>
                </a:schemeClr>
              </a:solidFill>
            </a:endParaRPr>
          </a:p>
          <a:p>
            <a:pPr marL="285750" indent="-285750">
              <a:buFont typeface="Arial" panose="020B0604020202020204" pitchFamily="34" charset="0"/>
              <a:buChar char="•"/>
            </a:pPr>
            <a:endParaRPr lang="en-US" dirty="0">
              <a:solidFill>
                <a:schemeClr val="accent2">
                  <a:lumMod val="75000"/>
                </a:schemeClr>
              </a:solidFill>
            </a:endParaRPr>
          </a:p>
          <a:p>
            <a:pPr algn="ctr"/>
            <a:r>
              <a:rPr lang="en-US" dirty="0">
                <a:solidFill>
                  <a:schemeClr val="accent2">
                    <a:lumMod val="75000"/>
                  </a:schemeClr>
                </a:solidFill>
              </a:rPr>
              <a:t>Jason Viel </a:t>
            </a:r>
          </a:p>
          <a:p>
            <a:pPr algn="ctr"/>
            <a:r>
              <a:rPr lang="en-US" dirty="0">
                <a:solidFill>
                  <a:schemeClr val="accent2">
                    <a:lumMod val="75000"/>
                  </a:schemeClr>
                </a:solidFill>
                <a:hlinkClick r:id="rId3"/>
              </a:rPr>
              <a:t>vieljason@gmail.com</a:t>
            </a:r>
            <a:endParaRPr lang="en-US" dirty="0">
              <a:solidFill>
                <a:schemeClr val="accent2">
                  <a:lumMod val="75000"/>
                </a:schemeClr>
              </a:solidFill>
            </a:endParaRPr>
          </a:p>
          <a:p>
            <a:pPr algn="ctr"/>
            <a:r>
              <a:rPr lang="en-US" dirty="0">
                <a:solidFill>
                  <a:schemeClr val="accent2">
                    <a:lumMod val="75000"/>
                  </a:schemeClr>
                </a:solidFill>
              </a:rPr>
              <a:t>Cell: 563-370-3379</a:t>
            </a:r>
          </a:p>
        </p:txBody>
      </p:sp>
    </p:spTree>
    <p:extLst>
      <p:ext uri="{BB962C8B-B14F-4D97-AF65-F5344CB8AC3E}">
        <p14:creationId xmlns:p14="http://schemas.microsoft.com/office/powerpoint/2010/main" val="1307067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Questions? </a:t>
            </a:r>
          </a:p>
          <a:p>
            <a:r>
              <a:rPr lang="en-US" dirty="0"/>
              <a:t>Comments?</a:t>
            </a:r>
          </a:p>
          <a:p>
            <a:r>
              <a:rPr lang="en-US" dirty="0"/>
              <a:t>Concerns?</a:t>
            </a:r>
          </a:p>
        </p:txBody>
      </p:sp>
      <p:sp>
        <p:nvSpPr>
          <p:cNvPr id="3" name="Title 2"/>
          <p:cNvSpPr>
            <a:spLocks noGrp="1"/>
          </p:cNvSpPr>
          <p:nvPr>
            <p:ph type="title"/>
          </p:nvPr>
        </p:nvSpPr>
        <p:spPr/>
        <p:txBody>
          <a:bodyPr/>
          <a:lstStyle/>
          <a:p>
            <a:r>
              <a:rPr lang="en-US" dirty="0"/>
              <a:t>Other Business?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58000" y="5199733"/>
            <a:ext cx="2304298" cy="1824522"/>
          </a:xfrm>
          <a:prstGeom prst="rect">
            <a:avLst/>
          </a:prstGeom>
        </p:spPr>
      </p:pic>
    </p:spTree>
    <p:extLst>
      <p:ext uri="{BB962C8B-B14F-4D97-AF65-F5344CB8AC3E}">
        <p14:creationId xmlns:p14="http://schemas.microsoft.com/office/powerpoint/2010/main" val="3393635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idx="1"/>
          </p:nvPr>
        </p:nvSpPr>
        <p:spPr>
          <a:xfrm>
            <a:off x="457200" y="2438400"/>
            <a:ext cx="8229600" cy="2697163"/>
          </a:xfrm>
        </p:spPr>
        <p:txBody>
          <a:bodyPr>
            <a:normAutofit fontScale="92500" lnSpcReduction="20000"/>
          </a:bodyPr>
          <a:lstStyle/>
          <a:p>
            <a:pPr algn="ctr">
              <a:buFontTx/>
              <a:buNone/>
            </a:pPr>
            <a:endParaRPr lang="en-US" b="1" dirty="0">
              <a:solidFill>
                <a:schemeClr val="accent2"/>
              </a:solidFill>
            </a:endParaRPr>
          </a:p>
          <a:p>
            <a:pPr algn="ctr">
              <a:buFontTx/>
              <a:buNone/>
            </a:pPr>
            <a:r>
              <a:rPr lang="en-US" b="1" dirty="0">
                <a:solidFill>
                  <a:schemeClr val="accent2"/>
                </a:solidFill>
              </a:rPr>
              <a:t>As always, IATS is looking for ways to involve our membership and mentor members into leadership and committee positions.  Please contact us for opportunities. </a:t>
            </a:r>
          </a:p>
          <a:p>
            <a:pPr algn="ctr">
              <a:buFontTx/>
              <a:buNone/>
            </a:pPr>
            <a:r>
              <a:rPr lang="en-US" b="1" dirty="0">
                <a:solidFill>
                  <a:schemeClr val="accent2"/>
                </a:solidFill>
              </a:rPr>
              <a:t>This is your society and we want you to be involved and share your knowledge and passion for the profession.</a:t>
            </a:r>
          </a:p>
          <a:p>
            <a:pPr algn="ctr">
              <a:buFontTx/>
              <a:buNone/>
            </a:pPr>
            <a:endParaRPr lang="en-US" b="1" dirty="0">
              <a:solidFill>
                <a:schemeClr val="accent2"/>
              </a:solidFill>
            </a:endParaRPr>
          </a:p>
          <a:p>
            <a:pPr algn="ctr">
              <a:buFontTx/>
              <a:buNone/>
            </a:pPr>
            <a:r>
              <a:rPr lang="en-US" b="1" dirty="0">
                <a:solidFill>
                  <a:schemeClr val="accent2"/>
                </a:solidFill>
              </a:rPr>
              <a:t>THANK YOU!</a:t>
            </a:r>
          </a:p>
          <a:p>
            <a:pPr algn="ctr">
              <a:buFontTx/>
              <a:buNone/>
            </a:pPr>
            <a:endParaRPr lang="en-US" dirty="0">
              <a:solidFill>
                <a:schemeClr val="accent2"/>
              </a:solidFill>
            </a:endParaRPr>
          </a:p>
          <a:p>
            <a:pPr>
              <a:buFontTx/>
              <a:buNone/>
            </a:pPr>
            <a:endParaRPr lang="en-US" dirty="0">
              <a:solidFill>
                <a:schemeClr val="accent2"/>
              </a:solidFill>
            </a:endParaRPr>
          </a:p>
          <a:p>
            <a:pPr>
              <a:buFontTx/>
              <a:buNone/>
            </a:pPr>
            <a:endParaRPr lang="en-US" dirty="0">
              <a:solidFill>
                <a:schemeClr val="accent2"/>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05600" y="5047333"/>
            <a:ext cx="2304298" cy="1824522"/>
          </a:xfrm>
          <a:prstGeom prst="rect">
            <a:avLst/>
          </a:prstGeom>
        </p:spPr>
      </p:pic>
    </p:spTree>
    <p:extLst>
      <p:ext uri="{BB962C8B-B14F-4D97-AF65-F5344CB8AC3E}">
        <p14:creationId xmlns:p14="http://schemas.microsoft.com/office/powerpoint/2010/main" val="699450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362200"/>
            <a:ext cx="8229600" cy="3763963"/>
          </a:xfrm>
        </p:spPr>
        <p:txBody>
          <a:bodyPr>
            <a:normAutofit/>
          </a:bodyPr>
          <a:lstStyle/>
          <a:p>
            <a:pPr algn="ctr">
              <a:buFontTx/>
              <a:buNone/>
              <a:defRPr/>
            </a:pPr>
            <a:r>
              <a:rPr lang="en-US" dirty="0">
                <a:solidFill>
                  <a:srgbClr val="0070C0"/>
                </a:solidFill>
              </a:rPr>
              <a:t>District President – Rusty </a:t>
            </a:r>
            <a:r>
              <a:rPr lang="en-US" dirty="0" err="1">
                <a:solidFill>
                  <a:srgbClr val="0070C0"/>
                </a:solidFill>
              </a:rPr>
              <a:t>McKune</a:t>
            </a:r>
            <a:endParaRPr lang="en-US" dirty="0">
              <a:solidFill>
                <a:srgbClr val="0070C0"/>
              </a:solidFill>
            </a:endParaRPr>
          </a:p>
          <a:p>
            <a:pPr algn="ctr">
              <a:buFontTx/>
              <a:buNone/>
              <a:defRPr/>
            </a:pPr>
            <a:r>
              <a:rPr lang="en-US" dirty="0">
                <a:solidFill>
                  <a:srgbClr val="0070C0"/>
                </a:solidFill>
              </a:rPr>
              <a:t>District Director – Rob Marshall</a:t>
            </a:r>
          </a:p>
        </p:txBody>
      </p:sp>
      <p:sp>
        <p:nvSpPr>
          <p:cNvPr id="2" name="Title 1"/>
          <p:cNvSpPr>
            <a:spLocks noGrp="1"/>
          </p:cNvSpPr>
          <p:nvPr>
            <p:ph type="title"/>
          </p:nvPr>
        </p:nvSpPr>
        <p:spPr/>
        <p:txBody>
          <a:bodyPr/>
          <a:lstStyle/>
          <a:p>
            <a:pPr>
              <a:defRPr/>
            </a:pPr>
            <a:r>
              <a:rPr lang="en-US" dirty="0">
                <a:solidFill>
                  <a:schemeClr val="bg1"/>
                </a:solidFill>
              </a:rPr>
              <a:t>Recognitions</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05600" y="5047333"/>
            <a:ext cx="2304298" cy="1824522"/>
          </a:xfrm>
          <a:prstGeom prst="rect">
            <a:avLst/>
          </a:prstGeom>
        </p:spPr>
      </p:pic>
    </p:spTree>
    <p:extLst>
      <p:ext uri="{BB962C8B-B14F-4D97-AF65-F5344CB8AC3E}">
        <p14:creationId xmlns:p14="http://schemas.microsoft.com/office/powerpoint/2010/main" val="129667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362200"/>
            <a:ext cx="8229600" cy="3763963"/>
          </a:xfrm>
        </p:spPr>
        <p:txBody>
          <a:bodyPr/>
          <a:lstStyle/>
          <a:p>
            <a:pPr algn="ctr">
              <a:buFontTx/>
              <a:buNone/>
              <a:defRPr/>
            </a:pPr>
            <a:r>
              <a:rPr lang="en-US" dirty="0">
                <a:solidFill>
                  <a:srgbClr val="0070C0"/>
                </a:solidFill>
              </a:rPr>
              <a:t>Brad Floy</a:t>
            </a:r>
          </a:p>
          <a:p>
            <a:pPr>
              <a:defRPr/>
            </a:pPr>
            <a:r>
              <a:rPr lang="en-US" dirty="0">
                <a:solidFill>
                  <a:srgbClr val="0070C0"/>
                </a:solidFill>
              </a:rPr>
              <a:t>IDPH Concussion </a:t>
            </a:r>
            <a:r>
              <a:rPr lang="en-US">
                <a:solidFill>
                  <a:srgbClr val="0070C0"/>
                </a:solidFill>
              </a:rPr>
              <a:t>study update. </a:t>
            </a:r>
            <a:endParaRPr lang="en-US" dirty="0">
              <a:solidFill>
                <a:srgbClr val="0070C0"/>
              </a:solidFill>
            </a:endParaRPr>
          </a:p>
        </p:txBody>
      </p:sp>
      <p:sp>
        <p:nvSpPr>
          <p:cNvPr id="2" name="Title 1"/>
          <p:cNvSpPr>
            <a:spLocks noGrp="1"/>
          </p:cNvSpPr>
          <p:nvPr>
            <p:ph type="title"/>
          </p:nvPr>
        </p:nvSpPr>
        <p:spPr/>
        <p:txBody>
          <a:bodyPr/>
          <a:lstStyle/>
          <a:p>
            <a:pPr>
              <a:defRPr/>
            </a:pPr>
            <a:r>
              <a:rPr lang="en-US" dirty="0">
                <a:solidFill>
                  <a:schemeClr val="bg1"/>
                </a:solidFill>
              </a:rPr>
              <a:t>Past President’s Report</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05600" y="5047333"/>
            <a:ext cx="2304298" cy="1824522"/>
          </a:xfrm>
          <a:prstGeom prst="rect">
            <a:avLst/>
          </a:prstGeom>
        </p:spPr>
      </p:pic>
      <p:sp>
        <p:nvSpPr>
          <p:cNvPr id="4" name="Rectangle 3">
            <a:extLst>
              <a:ext uri="{FF2B5EF4-FFF2-40B4-BE49-F238E27FC236}">
                <a16:creationId xmlns:a16="http://schemas.microsoft.com/office/drawing/2014/main" id="{466A6AA3-D0D9-4EB8-B537-41E293155FA6}"/>
              </a:ext>
            </a:extLst>
          </p:cNvPr>
          <p:cNvSpPr/>
          <p:nvPr/>
        </p:nvSpPr>
        <p:spPr>
          <a:xfrm>
            <a:off x="762000" y="2967335"/>
            <a:ext cx="6248400" cy="646331"/>
          </a:xfrm>
          <a:prstGeom prst="rect">
            <a:avLst/>
          </a:prstGeom>
        </p:spPr>
        <p:txBody>
          <a:bodyPr wrap="square">
            <a:spAutoFit/>
          </a:bodyPr>
          <a:lstStyle/>
          <a:p>
            <a:pPr>
              <a:defRPr/>
            </a:pPr>
            <a:endParaRPr lang="en-US" dirty="0">
              <a:solidFill>
                <a:srgbClr val="0070C0"/>
              </a:solidFill>
            </a:endParaRPr>
          </a:p>
          <a:p>
            <a:pPr>
              <a:defRPr/>
            </a:pPr>
            <a:endParaRPr lang="en-US" dirty="0">
              <a:solidFill>
                <a:srgbClr val="0070C0"/>
              </a:solidFill>
            </a:endParaRPr>
          </a:p>
        </p:txBody>
      </p:sp>
      <p:sp>
        <p:nvSpPr>
          <p:cNvPr id="6" name="Content Placeholder 1">
            <a:extLst>
              <a:ext uri="{FF2B5EF4-FFF2-40B4-BE49-F238E27FC236}">
                <a16:creationId xmlns:a16="http://schemas.microsoft.com/office/drawing/2014/main" id="{A1498075-CFC9-4A34-97D9-41806D74EB23}"/>
              </a:ext>
            </a:extLst>
          </p:cNvPr>
          <p:cNvSpPr txBox="1">
            <a:spLocks/>
          </p:cNvSpPr>
          <p:nvPr/>
        </p:nvSpPr>
        <p:spPr>
          <a:xfrm>
            <a:off x="857501" y="3048001"/>
            <a:ext cx="7408333" cy="3079796"/>
          </a:xfrm>
          <a:prstGeom prst="rect">
            <a:avLst/>
          </a:prstGeom>
        </p:spPr>
        <p:txBody>
          <a:bodyPr vert="horz" lIns="91440" tIns="45720" rIns="91440" bIns="45720" rtlCol="0">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lvl="1"/>
            <a:endParaRPr lang="en-US" dirty="0">
              <a:solidFill>
                <a:schemeClr val="bg2">
                  <a:lumMod val="50000"/>
                </a:schemeClr>
              </a:solidFill>
            </a:endParaRPr>
          </a:p>
        </p:txBody>
      </p:sp>
    </p:spTree>
    <p:extLst>
      <p:ext uri="{BB962C8B-B14F-4D97-AF65-F5344CB8AC3E}">
        <p14:creationId xmlns:p14="http://schemas.microsoft.com/office/powerpoint/2010/main" val="1461045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4846" y="2296101"/>
            <a:ext cx="8229600" cy="381000"/>
          </a:xfrm>
        </p:spPr>
        <p:txBody>
          <a:bodyPr>
            <a:noAutofit/>
          </a:bodyPr>
          <a:lstStyle/>
          <a:p>
            <a:pPr algn="ctr">
              <a:buFontTx/>
              <a:buNone/>
              <a:defRPr/>
            </a:pPr>
            <a:r>
              <a:rPr lang="en-US" sz="2800" dirty="0">
                <a:solidFill>
                  <a:srgbClr val="0070C0"/>
                </a:solidFill>
              </a:rPr>
              <a:t>Vic Miller</a:t>
            </a:r>
          </a:p>
        </p:txBody>
      </p:sp>
      <p:sp>
        <p:nvSpPr>
          <p:cNvPr id="2" name="Title 1"/>
          <p:cNvSpPr>
            <a:spLocks noGrp="1"/>
          </p:cNvSpPr>
          <p:nvPr>
            <p:ph type="title"/>
          </p:nvPr>
        </p:nvSpPr>
        <p:spPr/>
        <p:txBody>
          <a:bodyPr/>
          <a:lstStyle/>
          <a:p>
            <a:pPr>
              <a:defRPr/>
            </a:pPr>
            <a:r>
              <a:rPr lang="en-US" dirty="0">
                <a:solidFill>
                  <a:schemeClr val="bg1"/>
                </a:solidFill>
              </a:rPr>
              <a:t>President-Elect Report</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05600" y="5047333"/>
            <a:ext cx="2304298" cy="1824522"/>
          </a:xfrm>
          <a:prstGeom prst="rect">
            <a:avLst/>
          </a:prstGeom>
        </p:spPr>
      </p:pic>
      <p:sp>
        <p:nvSpPr>
          <p:cNvPr id="6" name="Content Placeholder 1">
            <a:extLst>
              <a:ext uri="{FF2B5EF4-FFF2-40B4-BE49-F238E27FC236}">
                <a16:creationId xmlns:a16="http://schemas.microsoft.com/office/drawing/2014/main" id="{75625DE7-5DC3-42B0-98CD-AFA8BA38D102}"/>
              </a:ext>
            </a:extLst>
          </p:cNvPr>
          <p:cNvSpPr txBox="1">
            <a:spLocks/>
          </p:cNvSpPr>
          <p:nvPr/>
        </p:nvSpPr>
        <p:spPr>
          <a:xfrm>
            <a:off x="857501" y="2677101"/>
            <a:ext cx="7408333" cy="3450696"/>
          </a:xfrm>
          <a:prstGeom prst="rect">
            <a:avLst/>
          </a:prstGeom>
        </p:spPr>
        <p:txBody>
          <a:bodyPr vert="horz" lIns="91440" tIns="45720" rIns="91440" bIns="45720" rtlCol="0">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endParaRPr lang="en-US" dirty="0"/>
          </a:p>
        </p:txBody>
      </p:sp>
      <p:sp>
        <p:nvSpPr>
          <p:cNvPr id="4" name="TextBox 3"/>
          <p:cNvSpPr txBox="1"/>
          <p:nvPr/>
        </p:nvSpPr>
        <p:spPr>
          <a:xfrm>
            <a:off x="1160646" y="3057569"/>
            <a:ext cx="6858000" cy="461665"/>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chemeClr val="accent1">
                    <a:lumMod val="75000"/>
                  </a:schemeClr>
                </a:solidFill>
              </a:rPr>
              <a:t>No report</a:t>
            </a:r>
          </a:p>
        </p:txBody>
      </p:sp>
    </p:spTree>
    <p:extLst>
      <p:ext uri="{BB962C8B-B14F-4D97-AF65-F5344CB8AC3E}">
        <p14:creationId xmlns:p14="http://schemas.microsoft.com/office/powerpoint/2010/main" val="3896389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38400"/>
            <a:ext cx="8229600" cy="4191000"/>
          </a:xfrm>
        </p:spPr>
        <p:txBody>
          <a:bodyPr>
            <a:normAutofit/>
          </a:bodyPr>
          <a:lstStyle/>
          <a:p>
            <a:pPr lvl="1">
              <a:buFontTx/>
              <a:buChar char="-"/>
              <a:defRPr/>
            </a:pPr>
            <a:endParaRPr lang="en-US" dirty="0">
              <a:solidFill>
                <a:srgbClr val="0070C0"/>
              </a:solidFill>
            </a:endParaRPr>
          </a:p>
          <a:p>
            <a:pPr lvl="1">
              <a:buFontTx/>
              <a:buChar char="-"/>
              <a:defRPr/>
            </a:pPr>
            <a:endParaRPr lang="en-US" dirty="0">
              <a:solidFill>
                <a:srgbClr val="0070C0"/>
              </a:solidFill>
            </a:endParaRPr>
          </a:p>
          <a:p>
            <a:pPr>
              <a:buFontTx/>
              <a:buChar char="-"/>
              <a:defRPr/>
            </a:pPr>
            <a:endParaRPr lang="en-US" dirty="0">
              <a:solidFill>
                <a:srgbClr val="0070C0"/>
              </a:solidFill>
            </a:endParaRPr>
          </a:p>
        </p:txBody>
      </p:sp>
      <p:sp>
        <p:nvSpPr>
          <p:cNvPr id="2" name="Title 1"/>
          <p:cNvSpPr>
            <a:spLocks noGrp="1"/>
          </p:cNvSpPr>
          <p:nvPr>
            <p:ph type="title"/>
          </p:nvPr>
        </p:nvSpPr>
        <p:spPr/>
        <p:txBody>
          <a:bodyPr/>
          <a:lstStyle/>
          <a:p>
            <a:pPr>
              <a:defRPr/>
            </a:pPr>
            <a:r>
              <a:rPr lang="en-US" dirty="0">
                <a:solidFill>
                  <a:schemeClr val="bg1"/>
                </a:solidFill>
              </a:rPr>
              <a:t>Treasurer’s Report</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05600" y="5047333"/>
            <a:ext cx="2304298" cy="1824522"/>
          </a:xfrm>
          <a:prstGeom prst="rect">
            <a:avLst/>
          </a:prstGeom>
        </p:spPr>
      </p:pic>
      <p:sp>
        <p:nvSpPr>
          <p:cNvPr id="4" name="TextBox 3"/>
          <p:cNvSpPr txBox="1"/>
          <p:nvPr/>
        </p:nvSpPr>
        <p:spPr>
          <a:xfrm>
            <a:off x="1138989" y="2590800"/>
            <a:ext cx="7467600" cy="3785652"/>
          </a:xfrm>
          <a:prstGeom prst="rect">
            <a:avLst/>
          </a:prstGeom>
          <a:noFill/>
        </p:spPr>
        <p:txBody>
          <a:bodyPr wrap="square" rtlCol="0">
            <a:spAutoFit/>
          </a:bodyPr>
          <a:lstStyle/>
          <a:p>
            <a:pPr marL="285750" indent="-285750">
              <a:buFont typeface="Arial" panose="020B0604020202020204" pitchFamily="34" charset="0"/>
              <a:buChar char="•"/>
            </a:pPr>
            <a:r>
              <a:rPr lang="en-US" sz="2000" dirty="0">
                <a:solidFill>
                  <a:schemeClr val="bg2">
                    <a:lumMod val="50000"/>
                  </a:schemeClr>
                </a:solidFill>
              </a:rPr>
              <a:t>Jennifer Rogers –</a:t>
            </a:r>
          </a:p>
          <a:p>
            <a:pPr marL="285750" indent="-285750">
              <a:buFont typeface="Arial" panose="020B0604020202020204" pitchFamily="34" charset="0"/>
              <a:buChar char="•"/>
            </a:pPr>
            <a:r>
              <a:rPr lang="en-US" sz="2000" dirty="0">
                <a:solidFill>
                  <a:schemeClr val="bg2">
                    <a:lumMod val="50000"/>
                  </a:schemeClr>
                </a:solidFill>
              </a:rPr>
              <a:t>2020 </a:t>
            </a:r>
            <a:r>
              <a:rPr lang="en-US" sz="2000" dirty="0" err="1">
                <a:solidFill>
                  <a:schemeClr val="bg2">
                    <a:lumMod val="50000"/>
                  </a:schemeClr>
                </a:solidFill>
              </a:rPr>
              <a:t>Expeditures</a:t>
            </a:r>
            <a:r>
              <a:rPr lang="en-US" sz="2000" dirty="0">
                <a:solidFill>
                  <a:schemeClr val="bg2">
                    <a:lumMod val="50000"/>
                  </a:schemeClr>
                </a:solidFill>
              </a:rPr>
              <a:t> – </a:t>
            </a:r>
          </a:p>
          <a:p>
            <a:pPr marL="285750" indent="-285750">
              <a:buFont typeface="Arial" panose="020B0604020202020204" pitchFamily="34" charset="0"/>
              <a:buChar char="•"/>
            </a:pPr>
            <a:r>
              <a:rPr lang="en-US" sz="2000" dirty="0">
                <a:solidFill>
                  <a:schemeClr val="bg2">
                    <a:lumMod val="50000"/>
                  </a:schemeClr>
                </a:solidFill>
              </a:rPr>
              <a:t>2020 Revenue –</a:t>
            </a:r>
          </a:p>
          <a:p>
            <a:pPr marL="285750" indent="-285750">
              <a:buFont typeface="Arial" panose="020B0604020202020204" pitchFamily="34" charset="0"/>
              <a:buChar char="•"/>
            </a:pPr>
            <a:r>
              <a:rPr lang="en-US" sz="2000" dirty="0">
                <a:solidFill>
                  <a:schemeClr val="bg2">
                    <a:lumMod val="50000"/>
                  </a:schemeClr>
                </a:solidFill>
              </a:rPr>
              <a:t>Current Checking account  balance - $31,722.47</a:t>
            </a:r>
          </a:p>
          <a:p>
            <a:pPr marL="285750" indent="-285750">
              <a:buFont typeface="Arial" panose="020B0604020202020204" pitchFamily="34" charset="0"/>
              <a:buChar char="•"/>
            </a:pPr>
            <a:r>
              <a:rPr lang="en-US" sz="2000" dirty="0">
                <a:solidFill>
                  <a:schemeClr val="bg2">
                    <a:lumMod val="50000"/>
                  </a:schemeClr>
                </a:solidFill>
              </a:rPr>
              <a:t>Current investments - $43,430.76</a:t>
            </a:r>
          </a:p>
          <a:p>
            <a:pPr marL="285750" indent="-285750">
              <a:buFont typeface="Arial" panose="020B0604020202020204" pitchFamily="34" charset="0"/>
              <a:buChar char="•"/>
            </a:pPr>
            <a:r>
              <a:rPr lang="en-US" sz="2000" dirty="0">
                <a:solidFill>
                  <a:schemeClr val="bg2">
                    <a:lumMod val="50000"/>
                  </a:schemeClr>
                </a:solidFill>
              </a:rPr>
              <a:t>Total Current assets - $75,778.23</a:t>
            </a:r>
          </a:p>
          <a:p>
            <a:pPr marL="285750" indent="-285750">
              <a:buFont typeface="Arial" panose="020B0604020202020204" pitchFamily="34" charset="0"/>
              <a:buChar char="•"/>
            </a:pPr>
            <a:r>
              <a:rPr lang="en-US" sz="2000" dirty="0">
                <a:solidFill>
                  <a:schemeClr val="bg2">
                    <a:lumMod val="50000"/>
                  </a:schemeClr>
                </a:solidFill>
              </a:rPr>
              <a:t>One CD is coming to term the end of March and we will look to invest it in Money Market in order to be able to pull it for cash if needed. Cannot do that with a CD.</a:t>
            </a:r>
            <a:endParaRPr lang="en-US" sz="2000" dirty="0">
              <a:solidFill>
                <a:schemeClr val="tx2">
                  <a:lumMod val="40000"/>
                  <a:lumOff val="60000"/>
                </a:schemeClr>
              </a:solidFill>
            </a:endParaRPr>
          </a:p>
          <a:p>
            <a:pPr marL="285750" indent="-285750">
              <a:buFont typeface="Arial" panose="020B0604020202020204" pitchFamily="34" charset="0"/>
              <a:buChar char="•"/>
            </a:pPr>
            <a:endParaRPr lang="en-US" sz="2000" dirty="0">
              <a:solidFill>
                <a:schemeClr val="tx2">
                  <a:lumMod val="40000"/>
                  <a:lumOff val="60000"/>
                </a:schemeClr>
              </a:solidFill>
            </a:endParaRPr>
          </a:p>
          <a:p>
            <a:pPr marL="285750" indent="-285750">
              <a:buFont typeface="Arial" panose="020B0604020202020204" pitchFamily="34" charset="0"/>
              <a:buChar char="•"/>
            </a:pPr>
            <a:endParaRPr lang="en-US" sz="2000" dirty="0">
              <a:solidFill>
                <a:srgbClr val="FF0000"/>
              </a:solidFill>
            </a:endParaRPr>
          </a:p>
          <a:p>
            <a:pPr marL="285750" indent="-285750">
              <a:buFont typeface="Arial" panose="020B0604020202020204" pitchFamily="34" charset="0"/>
              <a:buChar char="•"/>
            </a:pPr>
            <a:endParaRPr lang="en-US" sz="2000" dirty="0">
              <a:solidFill>
                <a:srgbClr val="FF0000"/>
              </a:solidFill>
            </a:endParaRPr>
          </a:p>
        </p:txBody>
      </p:sp>
    </p:spTree>
    <p:extLst>
      <p:ext uri="{BB962C8B-B14F-4D97-AF65-F5344CB8AC3E}">
        <p14:creationId xmlns:p14="http://schemas.microsoft.com/office/powerpoint/2010/main" val="3497159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38400"/>
            <a:ext cx="8229600" cy="4191000"/>
          </a:xfrm>
        </p:spPr>
        <p:txBody>
          <a:bodyPr>
            <a:normAutofit/>
          </a:bodyPr>
          <a:lstStyle/>
          <a:p>
            <a:pPr lvl="1">
              <a:buFontTx/>
              <a:buChar char="-"/>
              <a:defRPr/>
            </a:pPr>
            <a:endParaRPr lang="en-US" dirty="0">
              <a:solidFill>
                <a:srgbClr val="0070C0"/>
              </a:solidFill>
            </a:endParaRPr>
          </a:p>
          <a:p>
            <a:pPr lvl="1">
              <a:buFontTx/>
              <a:buChar char="-"/>
              <a:defRPr/>
            </a:pPr>
            <a:endParaRPr lang="en-US" dirty="0">
              <a:solidFill>
                <a:srgbClr val="0070C0"/>
              </a:solidFill>
            </a:endParaRPr>
          </a:p>
          <a:p>
            <a:pPr>
              <a:buFontTx/>
              <a:buChar char="-"/>
              <a:defRPr/>
            </a:pPr>
            <a:endParaRPr lang="en-US" dirty="0">
              <a:solidFill>
                <a:srgbClr val="0070C0"/>
              </a:solidFill>
            </a:endParaRPr>
          </a:p>
        </p:txBody>
      </p:sp>
      <p:sp>
        <p:nvSpPr>
          <p:cNvPr id="2" name="Title 1"/>
          <p:cNvSpPr>
            <a:spLocks noGrp="1"/>
          </p:cNvSpPr>
          <p:nvPr>
            <p:ph type="title"/>
          </p:nvPr>
        </p:nvSpPr>
        <p:spPr/>
        <p:txBody>
          <a:bodyPr/>
          <a:lstStyle/>
          <a:p>
            <a:pPr>
              <a:defRPr/>
            </a:pPr>
            <a:r>
              <a:rPr lang="en-US" dirty="0">
                <a:solidFill>
                  <a:schemeClr val="bg1"/>
                </a:solidFill>
              </a:rPr>
              <a:t>Treasurer’s Report</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05600" y="5047333"/>
            <a:ext cx="2304298" cy="1824522"/>
          </a:xfrm>
          <a:prstGeom prst="rect">
            <a:avLst/>
          </a:prstGeom>
        </p:spPr>
      </p:pic>
      <p:sp>
        <p:nvSpPr>
          <p:cNvPr id="4" name="TextBox 3"/>
          <p:cNvSpPr txBox="1"/>
          <p:nvPr/>
        </p:nvSpPr>
        <p:spPr>
          <a:xfrm>
            <a:off x="1138989" y="2590800"/>
            <a:ext cx="7467600" cy="1015663"/>
          </a:xfrm>
          <a:prstGeom prst="rect">
            <a:avLst/>
          </a:prstGeom>
          <a:noFill/>
        </p:spPr>
        <p:txBody>
          <a:bodyPr wrap="square" rtlCol="0">
            <a:spAutoFit/>
          </a:bodyPr>
          <a:lstStyle/>
          <a:p>
            <a:pPr marL="285750" indent="-285750">
              <a:buFont typeface="Arial" panose="020B0604020202020204" pitchFamily="34" charset="0"/>
              <a:buChar char="•"/>
            </a:pPr>
            <a:endParaRPr lang="en-US" sz="2000" dirty="0">
              <a:solidFill>
                <a:schemeClr val="tx2">
                  <a:lumMod val="40000"/>
                  <a:lumOff val="60000"/>
                </a:schemeClr>
              </a:solidFill>
            </a:endParaRPr>
          </a:p>
          <a:p>
            <a:pPr marL="285750" indent="-285750">
              <a:buFont typeface="Arial" panose="020B0604020202020204" pitchFamily="34" charset="0"/>
              <a:buChar char="•"/>
            </a:pPr>
            <a:endParaRPr lang="en-US" sz="2000" dirty="0">
              <a:solidFill>
                <a:srgbClr val="FF0000"/>
              </a:solidFill>
            </a:endParaRPr>
          </a:p>
          <a:p>
            <a:pPr marL="285750" indent="-285750">
              <a:buFont typeface="Arial" panose="020B0604020202020204" pitchFamily="34" charset="0"/>
              <a:buChar char="•"/>
            </a:pPr>
            <a:endParaRPr lang="en-US" sz="2000" dirty="0">
              <a:solidFill>
                <a:srgbClr val="FF0000"/>
              </a:solidFill>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4148246282"/>
              </p:ext>
            </p:extLst>
          </p:nvPr>
        </p:nvGraphicFramePr>
        <p:xfrm>
          <a:off x="2628900" y="1371600"/>
          <a:ext cx="3848100" cy="5055347"/>
        </p:xfrm>
        <a:graphic>
          <a:graphicData uri="http://schemas.openxmlformats.org/presentationml/2006/ole">
            <mc:AlternateContent xmlns:mc="http://schemas.openxmlformats.org/markup-compatibility/2006">
              <mc:Choice xmlns:v="urn:schemas-microsoft-com:vml" Requires="v">
                <p:oleObj name="Acrobat Document" r:id="rId3" imgW="3886052" imgH="5028936" progId="AcroExch.Document.DC">
                  <p:embed/>
                </p:oleObj>
              </mc:Choice>
              <mc:Fallback>
                <p:oleObj name="Acrobat Document" r:id="rId3" imgW="3886052" imgH="5028936" progId="AcroExch.Document.DC">
                  <p:embed/>
                  <p:pic>
                    <p:nvPicPr>
                      <p:cNvPr id="0" name=""/>
                      <p:cNvPicPr/>
                      <p:nvPr/>
                    </p:nvPicPr>
                    <p:blipFill>
                      <a:blip r:embed="rId4"/>
                      <a:stretch>
                        <a:fillRect/>
                      </a:stretch>
                    </p:blipFill>
                    <p:spPr>
                      <a:xfrm>
                        <a:off x="2628900" y="1371600"/>
                        <a:ext cx="3848100" cy="5055347"/>
                      </a:xfrm>
                      <a:prstGeom prst="rect">
                        <a:avLst/>
                      </a:prstGeom>
                    </p:spPr>
                  </p:pic>
                </p:oleObj>
              </mc:Fallback>
            </mc:AlternateContent>
          </a:graphicData>
        </a:graphic>
      </p:graphicFrame>
    </p:spTree>
    <p:extLst>
      <p:ext uri="{BB962C8B-B14F-4D97-AF65-F5344CB8AC3E}">
        <p14:creationId xmlns:p14="http://schemas.microsoft.com/office/powerpoint/2010/main" val="1160733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38400"/>
            <a:ext cx="8229600" cy="4191000"/>
          </a:xfrm>
        </p:spPr>
        <p:txBody>
          <a:bodyPr>
            <a:normAutofit/>
          </a:bodyPr>
          <a:lstStyle/>
          <a:p>
            <a:pPr lvl="1">
              <a:buFontTx/>
              <a:buChar char="-"/>
              <a:defRPr/>
            </a:pPr>
            <a:endParaRPr lang="en-US" dirty="0">
              <a:solidFill>
                <a:srgbClr val="0070C0"/>
              </a:solidFill>
            </a:endParaRPr>
          </a:p>
          <a:p>
            <a:pPr lvl="1">
              <a:buFontTx/>
              <a:buChar char="-"/>
              <a:defRPr/>
            </a:pPr>
            <a:endParaRPr lang="en-US" dirty="0">
              <a:solidFill>
                <a:srgbClr val="0070C0"/>
              </a:solidFill>
            </a:endParaRPr>
          </a:p>
          <a:p>
            <a:pPr>
              <a:buFontTx/>
              <a:buChar char="-"/>
              <a:defRPr/>
            </a:pPr>
            <a:endParaRPr lang="en-US" dirty="0">
              <a:solidFill>
                <a:srgbClr val="0070C0"/>
              </a:solidFill>
            </a:endParaRPr>
          </a:p>
        </p:txBody>
      </p:sp>
      <p:sp>
        <p:nvSpPr>
          <p:cNvPr id="2" name="Title 1"/>
          <p:cNvSpPr>
            <a:spLocks noGrp="1"/>
          </p:cNvSpPr>
          <p:nvPr>
            <p:ph type="title"/>
          </p:nvPr>
        </p:nvSpPr>
        <p:spPr/>
        <p:txBody>
          <a:bodyPr/>
          <a:lstStyle/>
          <a:p>
            <a:pPr>
              <a:defRPr/>
            </a:pPr>
            <a:r>
              <a:rPr lang="en-US" dirty="0">
                <a:solidFill>
                  <a:schemeClr val="bg1"/>
                </a:solidFill>
              </a:rPr>
              <a:t>Treasurer’s Report</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05600" y="5047333"/>
            <a:ext cx="2304298" cy="1824522"/>
          </a:xfrm>
          <a:prstGeom prst="rect">
            <a:avLst/>
          </a:prstGeom>
        </p:spPr>
      </p:pic>
      <p:sp>
        <p:nvSpPr>
          <p:cNvPr id="4" name="TextBox 3"/>
          <p:cNvSpPr txBox="1"/>
          <p:nvPr/>
        </p:nvSpPr>
        <p:spPr>
          <a:xfrm>
            <a:off x="1219200" y="2514600"/>
            <a:ext cx="7467600" cy="2862322"/>
          </a:xfrm>
          <a:prstGeom prst="rect">
            <a:avLst/>
          </a:prstGeom>
          <a:noFill/>
        </p:spPr>
        <p:txBody>
          <a:bodyPr wrap="square" rtlCol="0">
            <a:spAutoFit/>
          </a:bodyPr>
          <a:lstStyle/>
          <a:p>
            <a:pPr marL="285750" indent="-285750">
              <a:buFont typeface="Arial" panose="020B0604020202020204" pitchFamily="34" charset="0"/>
              <a:buChar char="•"/>
            </a:pPr>
            <a:r>
              <a:rPr lang="en-US" sz="2000" dirty="0">
                <a:solidFill>
                  <a:schemeClr val="bg2">
                    <a:lumMod val="50000"/>
                  </a:schemeClr>
                </a:solidFill>
              </a:rPr>
              <a:t>Running IATS Annual Meeting and Symposium in a virtual format obviously saved money </a:t>
            </a:r>
            <a:r>
              <a:rPr lang="en-US" sz="2000" dirty="0" err="1">
                <a:solidFill>
                  <a:schemeClr val="bg2">
                    <a:lumMod val="50000"/>
                  </a:schemeClr>
                </a:solidFill>
              </a:rPr>
              <a:t>overal</a:t>
            </a:r>
            <a:endParaRPr lang="en-US" sz="2000" dirty="0">
              <a:solidFill>
                <a:schemeClr val="bg2">
                  <a:lumMod val="50000"/>
                </a:schemeClr>
              </a:solidFill>
            </a:endParaRPr>
          </a:p>
          <a:p>
            <a:pPr marL="285750" indent="-285750">
              <a:buFont typeface="Arial" panose="020B0604020202020204" pitchFamily="34" charset="0"/>
              <a:buChar char="•"/>
            </a:pPr>
            <a:r>
              <a:rPr lang="en-US" sz="2000" dirty="0">
                <a:solidFill>
                  <a:schemeClr val="bg2">
                    <a:lumMod val="50000"/>
                  </a:schemeClr>
                </a:solidFill>
              </a:rPr>
              <a:t>The proposed budget for 2020 was flat with additions/subtractions from different areas.</a:t>
            </a:r>
          </a:p>
          <a:p>
            <a:pPr marL="285750" indent="-285750">
              <a:buFont typeface="Arial" panose="020B0604020202020204" pitchFamily="34" charset="0"/>
              <a:buChar char="•"/>
            </a:pPr>
            <a:endParaRPr lang="en-US" sz="2000" dirty="0">
              <a:solidFill>
                <a:schemeClr val="bg2">
                  <a:lumMod val="50000"/>
                </a:schemeClr>
              </a:solidFill>
            </a:endParaRPr>
          </a:p>
          <a:p>
            <a:br>
              <a:rPr lang="en-US" sz="2000" dirty="0"/>
            </a:br>
            <a:endParaRPr lang="en-US" sz="2000" dirty="0">
              <a:solidFill>
                <a:srgbClr val="FF0000"/>
              </a:solidFill>
            </a:endParaRPr>
          </a:p>
          <a:p>
            <a:pPr marL="285750" indent="-285750">
              <a:buFont typeface="Arial" panose="020B0604020202020204" pitchFamily="34" charset="0"/>
              <a:buChar char="•"/>
            </a:pPr>
            <a:endParaRPr lang="en-US" sz="2000" dirty="0">
              <a:solidFill>
                <a:srgbClr val="FF0000"/>
              </a:solidFill>
            </a:endParaRPr>
          </a:p>
          <a:p>
            <a:pPr marL="285750" indent="-285750">
              <a:buFont typeface="Arial" panose="020B0604020202020204" pitchFamily="34" charset="0"/>
              <a:buChar char="•"/>
            </a:pPr>
            <a:endParaRPr lang="en-US" sz="2000" dirty="0">
              <a:solidFill>
                <a:srgbClr val="FF0000"/>
              </a:solidFill>
            </a:endParaRPr>
          </a:p>
        </p:txBody>
      </p:sp>
    </p:spTree>
    <p:extLst>
      <p:ext uri="{BB962C8B-B14F-4D97-AF65-F5344CB8AC3E}">
        <p14:creationId xmlns:p14="http://schemas.microsoft.com/office/powerpoint/2010/main" val="39655799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2508</TotalTime>
  <Words>2335</Words>
  <Application>Microsoft Office PowerPoint</Application>
  <PresentationFormat>On-screen Show (4:3)</PresentationFormat>
  <Paragraphs>247</Paragraphs>
  <Slides>32</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7" baseType="lpstr">
      <vt:lpstr>Arial</vt:lpstr>
      <vt:lpstr>Candara</vt:lpstr>
      <vt:lpstr>Symbol</vt:lpstr>
      <vt:lpstr>Waveform</vt:lpstr>
      <vt:lpstr>Acrobat Document</vt:lpstr>
      <vt:lpstr>Iowa Athletic Trainers’ Society</vt:lpstr>
      <vt:lpstr>Business</vt:lpstr>
      <vt:lpstr>Recognitions</vt:lpstr>
      <vt:lpstr>Recognitions</vt:lpstr>
      <vt:lpstr>Past President’s Report</vt:lpstr>
      <vt:lpstr>President-Elect Report</vt:lpstr>
      <vt:lpstr>Treasurer’s Report</vt:lpstr>
      <vt:lpstr>Treasurer’s Report</vt:lpstr>
      <vt:lpstr>Treasurer’s Report</vt:lpstr>
      <vt:lpstr> Secretary’s Report </vt:lpstr>
      <vt:lpstr>Annual Meeting Committee</vt:lpstr>
      <vt:lpstr>Governmental Affairs</vt:lpstr>
      <vt:lpstr>Governmental Affairs</vt:lpstr>
      <vt:lpstr>Secondary School</vt:lpstr>
      <vt:lpstr>Council on Practice Advancement (Formerly CEPAT)</vt:lpstr>
      <vt:lpstr>Third Party Reimbursement </vt:lpstr>
      <vt:lpstr>EDAC</vt:lpstr>
      <vt:lpstr>Honors &amp; Awards</vt:lpstr>
      <vt:lpstr>Honors &amp; Awards</vt:lpstr>
      <vt:lpstr>Intercollegiate Council for Sports Medicine (formerly CUATC)</vt:lpstr>
      <vt:lpstr>PAC Fund</vt:lpstr>
      <vt:lpstr>Professional Educators Committee</vt:lpstr>
      <vt:lpstr>Public Relations</vt:lpstr>
      <vt:lpstr>Student Leadership Council</vt:lpstr>
      <vt:lpstr>Student Leadership Council (Cont.)</vt:lpstr>
      <vt:lpstr>Young Professionals</vt:lpstr>
      <vt:lpstr>Presidents Report</vt:lpstr>
      <vt:lpstr>President’s Report</vt:lpstr>
      <vt:lpstr>President’s Report</vt:lpstr>
      <vt:lpstr>President’s Report</vt:lpstr>
      <vt:lpstr>Other Business?</vt:lpstr>
      <vt:lpstr>PowerPoint Presentation</vt:lpstr>
    </vt:vector>
  </TitlesOfParts>
  <Company>University of Iowa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Iowa Athletic Trainers’ Society</dc:title>
  <dc:creator>Floy, Brad W</dc:creator>
  <cp:lastModifiedBy>michael.donahue12@gmail.com</cp:lastModifiedBy>
  <cp:revision>167</cp:revision>
  <dcterms:created xsi:type="dcterms:W3CDTF">2018-02-11T04:08:25Z</dcterms:created>
  <dcterms:modified xsi:type="dcterms:W3CDTF">2024-04-11T14:27:49Z</dcterms:modified>
</cp:coreProperties>
</file>