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26" r:id="rId2"/>
    <p:sldId id="336" r:id="rId3"/>
    <p:sldId id="338" r:id="rId4"/>
    <p:sldId id="334" r:id="rId5"/>
    <p:sldId id="335" r:id="rId6"/>
    <p:sldId id="333" r:id="rId7"/>
    <p:sldId id="327" r:id="rId8"/>
    <p:sldId id="340" r:id="rId9"/>
    <p:sldId id="273" r:id="rId10"/>
    <p:sldId id="323" r:id="rId11"/>
    <p:sldId id="328" r:id="rId12"/>
    <p:sldId id="329" r:id="rId13"/>
    <p:sldId id="330" r:id="rId14"/>
    <p:sldId id="331" r:id="rId15"/>
    <p:sldId id="332" r:id="rId16"/>
    <p:sldId id="341" r:id="rId17"/>
    <p:sldId id="337" r:id="rId18"/>
    <p:sldId id="342" r:id="rId19"/>
    <p:sldId id="343" r:id="rId20"/>
    <p:sldId id="344" r:id="rId21"/>
    <p:sldId id="33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B0BDF1-57AF-41EB-9BE8-44382E8822CA}" v="2" dt="2024-04-01T17:54:11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45"/>
    <p:restoredTop sz="76153"/>
  </p:normalViewPr>
  <p:slideViewPr>
    <p:cSldViewPr snapToGrid="0">
      <p:cViewPr varScale="1">
        <p:scale>
          <a:sx n="51" d="100"/>
          <a:sy n="51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2354A-B33F-8B46-801D-FA848946B889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E1930-45E4-AA46-84E1-89BB9F597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82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Nate’s Vision/Goals –  Can’t be done by EC alone.  Need large membership involvement from all settings</a:t>
            </a:r>
          </a:p>
          <a:p>
            <a:r>
              <a:rPr lang="en-US" dirty="0"/>
              <a:t>-Townhalls around the state to build support around the state</a:t>
            </a:r>
          </a:p>
          <a:p>
            <a:r>
              <a:rPr lang="en-US" dirty="0"/>
              <a:t>-Data will be used for 2024-25 meeting planning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9E1930-45E4-AA46-84E1-89BB9F597E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9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AF6DB-3D20-B484-1CDF-0D89919A6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B4630-16A5-A670-26EB-E314E80E1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9FF14-F19F-807E-5B6E-DCCC647CC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ED5F5-EDB9-407C-71A4-DFE38AC3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A23DF-F119-3A7E-F403-345C7C278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1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6D1B3-1CA3-0131-58B8-BF508250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58D007-AC50-DA32-0599-56F7315DC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C8F23-9928-7B7C-0200-C5B2B519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6C43B-BC97-1AC1-B91D-B5FAEA121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54397-49E2-ADFD-77CD-E3D969367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37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7F7176-89EE-8519-8A7A-09055DCF7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11139-72BF-7713-C76B-10A24563A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ABBC0-6F8E-F43A-A954-AA2B91A3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E2C05-6C4E-4688-B5F7-3F4F83AD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2BF74-5BC6-75B5-8A77-EE25C4F79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9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8F6E9-2EBD-3928-6528-96850A393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F24D6-E575-0F92-D2D5-4D8EB70E1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22737-0059-1F40-047E-4B7F7951B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7B989-4806-EA79-CB8F-14D93973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50E66-EA36-D1FB-32B8-86397628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6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EE38E-03F5-33D5-6608-014CB38BA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007F6-55DA-74A1-EBC9-042C5BB2A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CB56C-FCA6-FCF7-BFF2-B4492848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8FCEB-6E33-3630-62C3-99A39C418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46964-C1D6-2C80-B9A7-C6C6EFB64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0C9E9-D6BC-98EB-76BC-0F381BB9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E5084-602D-D0E2-BD66-AD645B4CA5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ECB78-DE04-C992-1176-9009A810B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0BC3E-D15D-3E32-D484-D81FC6200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C2802-6E95-80E2-0327-6006DF62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8C7055-C912-0E09-91C1-C62056886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3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91ECF-6A8B-DC47-B07B-974E07F2B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45EF6-2287-B99C-4CA7-69B7B82FD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63EE6-1BEF-F1F9-2476-A33BEDED1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9DA9C-806E-3922-8894-2C3FD5BA91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0CFF21-640E-1537-D9D0-1E6AEB4FE6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B64783-8A53-AD31-E09F-2FC6E21E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D54E6-61D2-9E76-5965-8B6E59DA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03667C-1F1B-513B-2627-49215327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3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AB011-4205-9EAF-A5B5-3FFE9542D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FCDB6F-3148-7F71-24D2-D2B5F9F1E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4F57C-9F1A-6C6C-2934-0B17FA8E1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282CFA-BC40-3F53-5B1C-112B15FC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8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F31F79-4487-E14C-23BA-EEFE39C84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45F64-D755-86E5-A364-0F1E23475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08777-C6EE-F15F-53AC-E4786131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2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ECBB-865B-0B4B-B6BE-5C88AC806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E4C16-39FB-1456-B4F9-8A201BF45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0B4936-9FF2-ADDB-A247-F53EB2D62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FA71F-5A9A-B701-2ED1-F3866836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1EAC0-B0C1-D7B9-4B70-FC2D0FA9A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46502-60C9-9073-986E-F1E0A15C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7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A7A5D-4F1B-8228-0B5D-F1DDCA3E2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537B72-D5A1-0925-D6BA-77C25DB9C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2CD97D-63C6-9AFE-8E2D-8683B166F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67B58-97F1-FAC3-84F6-709623CA4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4159F-9E9D-4BCA-A6DC-37C8BF6D5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07D9A-6D6C-F2AC-46FF-43ADBAF1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0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25790-98FD-979A-075A-21DCB5EFB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7791D-1C64-7CC6-64C1-7D2729942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189C6-EB5D-CF38-6F1B-4A9AD185B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5533A-52C4-7A40-810B-C31DFA75600E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F58E-752C-2843-57A3-92EDD70ED2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898C3-CF5D-A846-F5FF-792437A4D7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3C217-A6E8-454C-9359-CCC8C645F5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8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E4E2-AF45-6843-8120-8BA48848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Iowa Athletic Training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BFF0-8AC4-76EA-30D7-CC1D55FD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5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4400" dirty="0">
                <a:solidFill>
                  <a:srgbClr val="0070C0"/>
                </a:solidFill>
              </a:rPr>
              <a:t>Business Meeting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0070C0"/>
                </a:solidFill>
              </a:rPr>
              <a:t>March 2023</a:t>
            </a:r>
          </a:p>
          <a:p>
            <a:pPr marL="0" indent="0" algn="ctr">
              <a:buNone/>
            </a:pPr>
            <a:r>
              <a:rPr lang="en-US" sz="4400" dirty="0">
                <a:solidFill>
                  <a:srgbClr val="0070C0"/>
                </a:solidFill>
              </a:rPr>
              <a:t>MAATA Annual Meeting</a:t>
            </a:r>
          </a:p>
          <a:p>
            <a:pPr marL="0" indent="0" algn="ctr">
              <a:buNone/>
            </a:pPr>
            <a:r>
              <a:rPr lang="en-US" sz="4400">
                <a:solidFill>
                  <a:srgbClr val="0070C0"/>
                </a:solidFill>
              </a:rPr>
              <a:t>La Vista</a:t>
            </a:r>
            <a:r>
              <a:rPr lang="en-US" sz="4400" dirty="0">
                <a:solidFill>
                  <a:srgbClr val="0070C0"/>
                </a:solidFill>
              </a:rPr>
              <a:t>, NE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E1B14-5E33-D110-5E96-566A2031AD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6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F396-234A-BD12-0BE1-7713FC137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34686"/>
            <a:ext cx="9948285" cy="1124527"/>
          </a:xfrm>
        </p:spPr>
        <p:txBody>
          <a:bodyPr>
            <a:noAutofit/>
          </a:bodyPr>
          <a:lstStyle/>
          <a:p>
            <a:r>
              <a:rPr lang="en-US" sz="4000" b="1" dirty="0"/>
              <a:t>Professional Education &amp; Research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752F6-8B44-17F1-6220-9EE889845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849" y="1964160"/>
            <a:ext cx="6583363" cy="341341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Applications for research grants will open in August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Call for proposals will be sent out this summer and information is posted on IATS website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6612" y="1964160"/>
            <a:ext cx="3932237" cy="3413414"/>
          </a:xfrm>
        </p:spPr>
        <p:txBody>
          <a:bodyPr>
            <a:normAutofit lnSpcReduction="10000"/>
          </a:bodyPr>
          <a:lstStyle/>
          <a:p>
            <a:r>
              <a:rPr lang="en-US" sz="2900" dirty="0">
                <a:solidFill>
                  <a:srgbClr val="0070C0"/>
                </a:solidFill>
              </a:rPr>
              <a:t>Committee 2022-23: </a:t>
            </a: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Co-Chair: Chris </a:t>
            </a:r>
            <a:r>
              <a:rPr lang="en-US" sz="2900" dirty="0" err="1">
                <a:solidFill>
                  <a:srgbClr val="0070C0"/>
                </a:solidFill>
              </a:rPr>
              <a:t>Viesselman</a:t>
            </a:r>
            <a:endParaRPr lang="en-US" sz="2900" dirty="0">
              <a:solidFill>
                <a:srgbClr val="0070C0"/>
              </a:solidFill>
            </a:endParaRP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Co-Chair: Nate Newman (term finishes in May)</a:t>
            </a: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Molly Figgins</a:t>
            </a: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Mark </a:t>
            </a:r>
            <a:r>
              <a:rPr lang="en-US" sz="2900" dirty="0" err="1">
                <a:solidFill>
                  <a:srgbClr val="0070C0"/>
                </a:solidFill>
              </a:rPr>
              <a:t>Hecimovich</a:t>
            </a:r>
            <a:endParaRPr lang="en-US" sz="29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7207A8-B2E2-1FA2-F9B5-9235A5B4C7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86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81970"/>
            <a:ext cx="10188430" cy="1235364"/>
          </a:xfrm>
        </p:spPr>
        <p:txBody>
          <a:bodyPr/>
          <a:lstStyle/>
          <a:p>
            <a:r>
              <a:rPr lang="en-US" sz="4400" b="1" dirty="0"/>
              <a:t>Student Leadership Council</a:t>
            </a:r>
            <a:br>
              <a:rPr lang="en-US" sz="4400" dirty="0"/>
            </a:br>
            <a:r>
              <a:rPr lang="en-US" sz="2000" dirty="0"/>
              <a:t>Chair (Advisor): Megan Brady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8305" y="2243003"/>
            <a:ext cx="6912697" cy="4189328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r>
              <a:rPr lang="en-US" sz="3200" b="1" u="sng" dirty="0">
                <a:solidFill>
                  <a:srgbClr val="0070C0"/>
                </a:solidFill>
              </a:rPr>
              <a:t>Established 2 sub-committees</a:t>
            </a:r>
            <a:r>
              <a:rPr lang="en-US" sz="3200" b="1" dirty="0">
                <a:solidFill>
                  <a:srgbClr val="0070C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3300" dirty="0">
                <a:solidFill>
                  <a:srgbClr val="0070C0"/>
                </a:solidFill>
              </a:rPr>
              <a:t>1. Quiz Bowl – Aaron Dvorak and Paige Sterker Co-Committee Chairs with representatives: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Corby Roush (Drake University)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Lacey Tierney (University of Iowa)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Faith Oostra (University of Northern Iowa)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Zach Harris (Grand View University)</a:t>
            </a:r>
          </a:p>
          <a:p>
            <a:r>
              <a:rPr lang="en-US" sz="3700" dirty="0">
                <a:solidFill>
                  <a:srgbClr val="0070C0"/>
                </a:solidFill>
              </a:rPr>
              <a:t>2. Social Media – Nic Hiller and Caitlin Farrell Co-Committee Chairs with representatives: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Anna Tulke (Iowa State University)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Sarah Gauger (University of Iowa)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Tessa Laska (Drake University)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Kate Hermsen (University of Northern Iowa)</a:t>
            </a:r>
          </a:p>
          <a:p>
            <a:pPr lvl="2"/>
            <a:r>
              <a:rPr lang="en-US" sz="2700" dirty="0">
                <a:solidFill>
                  <a:srgbClr val="0070C0"/>
                </a:solidFill>
              </a:rPr>
              <a:t>Katie Banowetz (Grand View University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9788" y="2243003"/>
            <a:ext cx="3602903" cy="3495964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>
                <a:solidFill>
                  <a:srgbClr val="0070C0"/>
                </a:solidFill>
              </a:rPr>
              <a:t>Committee 2022-23: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70C0"/>
                </a:solidFill>
              </a:rPr>
              <a:t>President: Aaron Dvorak(</a:t>
            </a:r>
            <a:r>
              <a:rPr lang="en-US" sz="2900" dirty="0" err="1">
                <a:solidFill>
                  <a:srgbClr val="0070C0"/>
                </a:solidFill>
              </a:rPr>
              <a:t>Loras</a:t>
            </a:r>
            <a:r>
              <a:rPr lang="en-US" sz="2900" dirty="0">
                <a:solidFill>
                  <a:srgbClr val="0070C0"/>
                </a:solidFill>
              </a:rPr>
              <a:t> College)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70C0"/>
                </a:solidFill>
              </a:rPr>
              <a:t>Vice President: Paige </a:t>
            </a:r>
            <a:r>
              <a:rPr lang="en-US" sz="2900" dirty="0" err="1">
                <a:solidFill>
                  <a:srgbClr val="0070C0"/>
                </a:solidFill>
              </a:rPr>
              <a:t>Sterker</a:t>
            </a:r>
            <a:r>
              <a:rPr lang="en-US" sz="2900" dirty="0">
                <a:solidFill>
                  <a:srgbClr val="0070C0"/>
                </a:solidFill>
              </a:rPr>
              <a:t> (Iowa State University)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70C0"/>
                </a:solidFill>
              </a:rPr>
              <a:t>Treasurer: </a:t>
            </a:r>
            <a:r>
              <a:rPr lang="en-US" sz="2900" dirty="0" err="1">
                <a:solidFill>
                  <a:srgbClr val="0070C0"/>
                </a:solidFill>
              </a:rPr>
              <a:t>Nic</a:t>
            </a:r>
            <a:r>
              <a:rPr lang="en-US" sz="2900" dirty="0">
                <a:solidFill>
                  <a:srgbClr val="0070C0"/>
                </a:solidFill>
              </a:rPr>
              <a:t> Hiller (Iowa State University)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srgbClr val="0070C0"/>
                </a:solidFill>
              </a:rPr>
              <a:t>Secretary: Caitlin Farrell (</a:t>
            </a:r>
            <a:r>
              <a:rPr lang="en-US" sz="2900" dirty="0" err="1">
                <a:solidFill>
                  <a:srgbClr val="0070C0"/>
                </a:solidFill>
              </a:rPr>
              <a:t>Loras</a:t>
            </a:r>
            <a:r>
              <a:rPr lang="en-US" sz="2900" dirty="0">
                <a:solidFill>
                  <a:srgbClr val="0070C0"/>
                </a:solidFill>
              </a:rPr>
              <a:t> College)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06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341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9346324" cy="4941340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Successfully conducted online quiz bowl </a:t>
            </a:r>
          </a:p>
          <a:p>
            <a:pPr marL="0" indent="0">
              <a:buNone/>
            </a:pPr>
            <a:endParaRPr lang="en-US" sz="17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Schools that submitted quiz bowl questions: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Loras College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Grand View College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University of Iowa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Drake University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University of Northern Iowa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Iowa State University</a:t>
            </a:r>
          </a:p>
          <a:p>
            <a:endParaRPr lang="en-US" sz="19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 School Quiz Bowl Scores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Loras College** 71%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University of Iowa** 68%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University of Northern Iowa 65%</a:t>
            </a:r>
          </a:p>
          <a:p>
            <a:pPr lvl="2"/>
            <a:r>
              <a:rPr lang="en-US" sz="2800" dirty="0">
                <a:solidFill>
                  <a:srgbClr val="0070C0"/>
                </a:solidFill>
              </a:rPr>
              <a:t>** Advance to MAATA Quiz Bowl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Student Leadership Council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643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10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145" y="1754739"/>
            <a:ext cx="8189455" cy="461272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Social media sub-committee: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Posts related to IATS SLC</a:t>
            </a:r>
          </a:p>
          <a:p>
            <a:pPr lvl="1"/>
            <a:endParaRPr lang="en-US" sz="34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Selecting 2023-2024 MAATA SLC delegates in March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Student Leadership Council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0166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762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9BCF74-3C45-1592-1A13-5176948DE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983" y="0"/>
            <a:ext cx="5157787" cy="823912"/>
          </a:xfrm>
        </p:spPr>
        <p:txBody>
          <a:bodyPr>
            <a:normAutofit/>
          </a:bodyPr>
          <a:lstStyle/>
          <a:p>
            <a:r>
              <a:rPr lang="en-US" sz="3000" dirty="0"/>
              <a:t>Early Professional Committee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50617" y="2703443"/>
            <a:ext cx="9023227" cy="3892840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marL="0" indent="0" algn="ctr">
              <a:buNone/>
            </a:pPr>
            <a:r>
              <a:rPr lang="en-US" sz="8000" b="1" u="sng" dirty="0">
                <a:solidFill>
                  <a:srgbClr val="0070C0"/>
                </a:solidFill>
              </a:rPr>
              <a:t>Collaboratively these two committees:</a:t>
            </a:r>
            <a:endParaRPr lang="en-US" sz="3300" dirty="0">
              <a:solidFill>
                <a:srgbClr val="0070C0"/>
              </a:solidFill>
            </a:endParaRPr>
          </a:p>
          <a:p>
            <a:pPr algn="ctr"/>
            <a:r>
              <a:rPr lang="en-US" sz="6000" dirty="0">
                <a:solidFill>
                  <a:srgbClr val="0070C0"/>
                </a:solidFill>
              </a:rPr>
              <a:t>Hosted virtual presentation on salary negotiation </a:t>
            </a:r>
          </a:p>
          <a:p>
            <a:pPr algn="ctr"/>
            <a:r>
              <a:rPr lang="en-US" sz="6000" dirty="0">
                <a:solidFill>
                  <a:srgbClr val="0070C0"/>
                </a:solidFill>
              </a:rPr>
              <a:t>Hosted round table discussion on athletic training work-life enrichment</a:t>
            </a:r>
            <a:endParaRPr lang="en-US" sz="6000" dirty="0">
              <a:solidFill>
                <a:srgbClr val="0070C0"/>
              </a:solidFill>
              <a:cs typeface="Calibri"/>
            </a:endParaRPr>
          </a:p>
          <a:p>
            <a:pPr algn="ctr"/>
            <a:r>
              <a:rPr lang="en-US" sz="6000" dirty="0">
                <a:solidFill>
                  <a:srgbClr val="0070C0"/>
                </a:solidFill>
                <a:cs typeface="Calibri"/>
              </a:rPr>
              <a:t>Added resources for young professionals to IATS committee webpage</a:t>
            </a:r>
          </a:p>
          <a:p>
            <a:endParaRPr lang="en-US" sz="3300" dirty="0">
              <a:solidFill>
                <a:srgbClr val="0070C0"/>
              </a:solidFill>
              <a:cs typeface="Calibri"/>
            </a:endParaRPr>
          </a:p>
          <a:p>
            <a:pPr marL="0" indent="0">
              <a:buNone/>
            </a:pPr>
            <a:endParaRPr lang="en-US" sz="3300" dirty="0">
              <a:solidFill>
                <a:srgbClr val="0070C0"/>
              </a:solidFill>
              <a:cs typeface="Calibri"/>
            </a:endParaRPr>
          </a:p>
          <a:p>
            <a:pPr marL="0" indent="0" algn="ctr">
              <a:buNone/>
            </a:pPr>
            <a:r>
              <a:rPr lang="en-US" sz="8000" b="1" u="sng" dirty="0">
                <a:solidFill>
                  <a:srgbClr val="0070C0"/>
                </a:solidFill>
                <a:cs typeface="Calibri"/>
              </a:rPr>
              <a:t>2023 Proposed Plans:</a:t>
            </a:r>
            <a:endParaRPr lang="en-US" sz="5000" dirty="0">
              <a:solidFill>
                <a:srgbClr val="0070C0"/>
              </a:solidFill>
              <a:cs typeface="Calibri"/>
            </a:endParaRPr>
          </a:p>
          <a:p>
            <a:pPr algn="ctr"/>
            <a:r>
              <a:rPr lang="en-US" sz="6000" dirty="0">
                <a:solidFill>
                  <a:srgbClr val="0070C0"/>
                </a:solidFill>
                <a:cs typeface="Calibri"/>
              </a:rPr>
              <a:t>Athletic training camp for secondary school students</a:t>
            </a:r>
            <a:endParaRPr lang="en-US" sz="6000" dirty="0">
              <a:solidFill>
                <a:srgbClr val="000000"/>
              </a:solidFill>
              <a:cs typeface="Calibri" panose="020F0502020204030204"/>
            </a:endParaRPr>
          </a:p>
          <a:p>
            <a:pPr algn="ctr"/>
            <a:r>
              <a:rPr lang="en-US" sz="6000" dirty="0">
                <a:solidFill>
                  <a:srgbClr val="0070C0"/>
                </a:solidFill>
                <a:cs typeface="Calibri"/>
              </a:rPr>
              <a:t>Virtual/in-person socials and presentations on timely topics in athletic training</a:t>
            </a:r>
            <a:endParaRPr lang="en-US" sz="6000" dirty="0">
              <a:solidFill>
                <a:srgbClr val="000000"/>
              </a:solidFill>
              <a:cs typeface="Calibri" panose="020F0502020204030204"/>
            </a:endParaRPr>
          </a:p>
          <a:p>
            <a:pPr algn="ctr"/>
            <a:r>
              <a:rPr lang="en-US" sz="6000" dirty="0">
                <a:solidFill>
                  <a:srgbClr val="0070C0"/>
                </a:solidFill>
                <a:cs typeface="Calibri"/>
              </a:rPr>
              <a:t> Establish a professional mentorship program</a:t>
            </a:r>
          </a:p>
          <a:p>
            <a:pPr algn="ctr"/>
            <a:r>
              <a:rPr lang="en-US" sz="6000" dirty="0">
                <a:solidFill>
                  <a:srgbClr val="0070C0"/>
                </a:solidFill>
              </a:rPr>
              <a:t>Continue to work collaboratively as well as develop separate goals and agendas</a:t>
            </a:r>
            <a:br>
              <a:rPr lang="en-US" dirty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  <a:cs typeface="Calibri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5965A1-F499-948B-9035-E54F66F5F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0"/>
            <a:ext cx="5726672" cy="823912"/>
          </a:xfrm>
        </p:spPr>
        <p:txBody>
          <a:bodyPr>
            <a:noAutofit/>
          </a:bodyPr>
          <a:lstStyle/>
          <a:p>
            <a:r>
              <a:rPr lang="en-US" sz="3000" dirty="0"/>
              <a:t>Career Advancement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239" y="5005866"/>
            <a:ext cx="2008633" cy="159041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42392FF-B468-7481-9E7F-179FD46EDE1D}"/>
              </a:ext>
            </a:extLst>
          </p:cNvPr>
          <p:cNvSpPr txBox="1"/>
          <p:nvPr/>
        </p:nvSpPr>
        <p:spPr>
          <a:xfrm>
            <a:off x="451520" y="823912"/>
            <a:ext cx="46107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Chair: Stephanie McKeen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r>
              <a:rPr lang="en-US" dirty="0">
                <a:solidFill>
                  <a:srgbClr val="0070C0"/>
                </a:solidFill>
              </a:rPr>
              <a:t>Members: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Kayla Tindall 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Gwyneth Phillips</a:t>
            </a:r>
            <a:endParaRPr lang="en-US" dirty="0">
              <a:solidFill>
                <a:srgbClr val="0070C0"/>
              </a:solidFill>
              <a:cs typeface="Calibri"/>
            </a:endParaRPr>
          </a:p>
          <a:p>
            <a:pPr lvl="1"/>
            <a:r>
              <a:rPr lang="en-US" dirty="0">
                <a:solidFill>
                  <a:srgbClr val="0070C0"/>
                </a:solidFill>
                <a:cs typeface="Calibri"/>
              </a:rPr>
              <a:t>Lauren Runquist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1DD151-A44F-9FAA-C3F8-2F58E1E1114B}"/>
              </a:ext>
            </a:extLst>
          </p:cNvPr>
          <p:cNvSpPr txBox="1"/>
          <p:nvPr/>
        </p:nvSpPr>
        <p:spPr>
          <a:xfrm>
            <a:off x="6412657" y="823912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Chair: Jessica Rummery</a:t>
            </a:r>
          </a:p>
          <a:p>
            <a:r>
              <a:rPr lang="en-US" dirty="0">
                <a:solidFill>
                  <a:srgbClr val="0070C0"/>
                </a:solidFill>
              </a:rPr>
              <a:t>Members: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Natasha Schmitter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Katie Berger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Kaelene</a:t>
            </a:r>
            <a:r>
              <a:rPr lang="en-US" dirty="0">
                <a:solidFill>
                  <a:srgbClr val="0070C0"/>
                </a:solidFill>
              </a:rPr>
              <a:t> Voorhees</a:t>
            </a:r>
          </a:p>
        </p:txBody>
      </p:sp>
    </p:spTree>
    <p:extLst>
      <p:ext uri="{BB962C8B-B14F-4D97-AF65-F5344CB8AC3E}">
        <p14:creationId xmlns:p14="http://schemas.microsoft.com/office/powerpoint/2010/main" val="3889267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79713"/>
            <a:ext cx="8276503" cy="1161473"/>
          </a:xfrm>
        </p:spPr>
        <p:txBody>
          <a:bodyPr>
            <a:normAutofit/>
          </a:bodyPr>
          <a:lstStyle/>
          <a:p>
            <a:r>
              <a:rPr lang="en-US" sz="4400" b="1" dirty="0"/>
              <a:t>Council on Practice Advancement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7340" y="1920766"/>
            <a:ext cx="6172200" cy="3803650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0070C0"/>
                </a:solidFill>
              </a:rPr>
              <a:t>Plans for 2023</a:t>
            </a:r>
          </a:p>
          <a:p>
            <a:pPr marL="457200" lvl="1" indent="0"/>
            <a:r>
              <a:rPr lang="en-US" sz="2300" dirty="0">
                <a:solidFill>
                  <a:srgbClr val="0070C0"/>
                </a:solidFill>
              </a:rPr>
              <a:t>Seeking additional committee members from ATs working in the emerging settings</a:t>
            </a:r>
          </a:p>
          <a:p>
            <a:pPr marL="457200" lvl="1" indent="0">
              <a:buNone/>
            </a:pPr>
            <a:endParaRPr lang="en-US" sz="2300" dirty="0">
              <a:solidFill>
                <a:srgbClr val="0070C0"/>
              </a:solidFill>
            </a:endParaRPr>
          </a:p>
          <a:p>
            <a:pPr marL="457200" lvl="1" indent="0"/>
            <a:r>
              <a:rPr lang="en-US" sz="2300" dirty="0">
                <a:solidFill>
                  <a:srgbClr val="0070C0"/>
                </a:solidFill>
              </a:rPr>
              <a:t>One or two COPA related presentations will be presented at IATS Annual Meeting</a:t>
            </a:r>
          </a:p>
          <a:p>
            <a:pPr marL="457200" lvl="1" indent="0">
              <a:buNone/>
            </a:pPr>
            <a:endParaRPr lang="en-US" sz="2300" dirty="0">
              <a:solidFill>
                <a:srgbClr val="0070C0"/>
              </a:solidFill>
            </a:endParaRPr>
          </a:p>
          <a:p>
            <a:pPr marL="457200" lvl="1" indent="0"/>
            <a:r>
              <a:rPr lang="en-US" sz="2300" dirty="0">
                <a:solidFill>
                  <a:srgbClr val="0070C0"/>
                </a:solidFill>
              </a:rPr>
              <a:t>Plan to develop virtual sessions to promote COPA settings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598051" y="2096314"/>
            <a:ext cx="3932237" cy="2937164"/>
          </a:xfrm>
        </p:spPr>
        <p:txBody>
          <a:bodyPr>
            <a:normAutofit lnSpcReduction="10000"/>
          </a:bodyPr>
          <a:lstStyle/>
          <a:p>
            <a:r>
              <a:rPr lang="en-US" sz="2700" dirty="0">
                <a:solidFill>
                  <a:srgbClr val="0070C0"/>
                </a:solidFill>
              </a:rPr>
              <a:t>Committee Chair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Otto Krueger DC, ATC, LMT</a:t>
            </a:r>
          </a:p>
          <a:p>
            <a:endParaRPr lang="en-US" sz="2700" dirty="0">
              <a:solidFill>
                <a:srgbClr val="0070C0"/>
              </a:solidFill>
            </a:endParaRPr>
          </a:p>
          <a:p>
            <a:r>
              <a:rPr lang="en-US" sz="2700" dirty="0">
                <a:solidFill>
                  <a:srgbClr val="0070C0"/>
                </a:solidFill>
              </a:rPr>
              <a:t>Iowa Rep to MAATE D5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rgbClr val="0070C0"/>
                </a:solidFill>
              </a:rPr>
              <a:t>Michael Donahue, DAT, LAT, ATC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221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907" y="479713"/>
            <a:ext cx="8276503" cy="1161473"/>
          </a:xfrm>
        </p:spPr>
        <p:txBody>
          <a:bodyPr>
            <a:normAutofit/>
          </a:bodyPr>
          <a:lstStyle/>
          <a:p>
            <a:r>
              <a:rPr lang="en-US" sz="4400" b="1" dirty="0"/>
              <a:t>Secondary Schools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sz="2400" dirty="0">
                <a:solidFill>
                  <a:srgbClr val="0070C0"/>
                </a:solidFill>
              </a:rPr>
              <a:t>Members</a:t>
            </a:r>
          </a:p>
          <a:p>
            <a:pPr lvl="2">
              <a:defRPr/>
            </a:pPr>
            <a:r>
              <a:rPr lang="en-US" sz="2000" dirty="0" err="1">
                <a:solidFill>
                  <a:srgbClr val="0070C0"/>
                </a:solidFill>
              </a:rPr>
              <a:t>Kaelene</a:t>
            </a:r>
            <a:r>
              <a:rPr lang="en-US" sz="2000" dirty="0">
                <a:solidFill>
                  <a:srgbClr val="0070C0"/>
                </a:solidFill>
              </a:rPr>
              <a:t> Voorhees </a:t>
            </a:r>
          </a:p>
          <a:p>
            <a:pPr lvl="2">
              <a:defRPr/>
            </a:pPr>
            <a:r>
              <a:rPr lang="en-US" sz="2000" dirty="0">
                <a:solidFill>
                  <a:srgbClr val="0070C0"/>
                </a:solidFill>
              </a:rPr>
              <a:t>Brandon Church </a:t>
            </a:r>
          </a:p>
          <a:p>
            <a:pPr lvl="2">
              <a:defRPr/>
            </a:pPr>
            <a:r>
              <a:rPr lang="en-US" sz="2000" dirty="0">
                <a:solidFill>
                  <a:srgbClr val="0070C0"/>
                </a:solidFill>
              </a:rPr>
              <a:t>Jennifer McHenry </a:t>
            </a:r>
          </a:p>
          <a:p>
            <a:pPr lvl="2">
              <a:defRPr/>
            </a:pPr>
            <a:r>
              <a:rPr lang="en-US" sz="2000" dirty="0">
                <a:solidFill>
                  <a:srgbClr val="0070C0"/>
                </a:solidFill>
              </a:rPr>
              <a:t>Kelsi </a:t>
            </a:r>
            <a:r>
              <a:rPr lang="en-US" sz="2000" dirty="0" err="1">
                <a:solidFill>
                  <a:srgbClr val="0070C0"/>
                </a:solidFill>
              </a:rPr>
              <a:t>Huseman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 lvl="2">
              <a:defRPr/>
            </a:pPr>
            <a:r>
              <a:rPr lang="en-US" sz="2000" dirty="0">
                <a:solidFill>
                  <a:srgbClr val="0070C0"/>
                </a:solidFill>
              </a:rPr>
              <a:t>Suzi Guider </a:t>
            </a:r>
          </a:p>
          <a:p>
            <a:pPr lvl="2">
              <a:defRPr/>
            </a:pPr>
            <a:r>
              <a:rPr lang="en-US" sz="2000" dirty="0">
                <a:solidFill>
                  <a:srgbClr val="0070C0"/>
                </a:solidFill>
              </a:rPr>
              <a:t>Rhianna </a:t>
            </a:r>
            <a:r>
              <a:rPr lang="en-US" sz="2000" dirty="0" err="1">
                <a:solidFill>
                  <a:srgbClr val="0070C0"/>
                </a:solidFill>
              </a:rPr>
              <a:t>Freiburger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pPr lvl="2">
              <a:defRPr/>
            </a:pPr>
            <a:r>
              <a:rPr lang="en-US" sz="2000" dirty="0">
                <a:solidFill>
                  <a:srgbClr val="0070C0"/>
                </a:solidFill>
              </a:rPr>
              <a:t>Jon Hochstetler </a:t>
            </a:r>
          </a:p>
          <a:p>
            <a:pPr lvl="2">
              <a:defRPr/>
            </a:pPr>
            <a:r>
              <a:rPr lang="en-US" sz="2000" dirty="0">
                <a:solidFill>
                  <a:srgbClr val="0070C0"/>
                </a:solidFill>
              </a:rPr>
              <a:t>Ashley Dickey</a:t>
            </a:r>
          </a:p>
          <a:p>
            <a:pPr marL="457200" lvl="1" indent="0">
              <a:buNone/>
            </a:pPr>
            <a:endParaRPr lang="en-US" sz="2300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9788" y="2493818"/>
            <a:ext cx="3932237" cy="2937164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rgbClr val="0070C0"/>
                </a:solidFill>
              </a:rPr>
              <a:t>Committee Chair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Anna </a:t>
            </a:r>
            <a:r>
              <a:rPr lang="en-US" sz="2800" dirty="0" err="1">
                <a:solidFill>
                  <a:srgbClr val="0070C0"/>
                </a:solidFill>
              </a:rPr>
              <a:t>Manternach</a:t>
            </a:r>
            <a:r>
              <a:rPr lang="en-US" sz="2800" dirty="0">
                <a:solidFill>
                  <a:srgbClr val="0070C0"/>
                </a:solidFill>
              </a:rPr>
              <a:t>, MS, LAT, ATC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371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8700237" cy="449103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2200" dirty="0">
                <a:solidFill>
                  <a:srgbClr val="0070C0"/>
                </a:solidFill>
              </a:rPr>
              <a:t>Focused on webinars this year – topics included Cupping/Flossing, NATA Safe Schools Award application process, EAP review, Mental Health, Intersection of Parenting and SSAT</a:t>
            </a:r>
          </a:p>
          <a:p>
            <a:pPr marL="0" lvl="0" indent="0">
              <a:buNone/>
              <a:defRPr/>
            </a:pPr>
            <a:endParaRPr lang="en-US" sz="2200" dirty="0">
              <a:solidFill>
                <a:srgbClr val="0070C0"/>
              </a:solidFill>
            </a:endParaRPr>
          </a:p>
          <a:p>
            <a:pPr lvl="0">
              <a:defRPr/>
            </a:pPr>
            <a:r>
              <a:rPr lang="en-US" sz="2200" dirty="0">
                <a:solidFill>
                  <a:srgbClr val="0070C0"/>
                </a:solidFill>
              </a:rPr>
              <a:t>Staffed a booth at the IA Athletic Director’s Conference to promote the profession and IATS resources for IA secondary schools</a:t>
            </a:r>
          </a:p>
          <a:p>
            <a:pPr marL="0" lvl="0" indent="0">
              <a:buNone/>
              <a:defRPr/>
            </a:pPr>
            <a:endParaRPr lang="en-US" sz="2200" dirty="0">
              <a:solidFill>
                <a:srgbClr val="0070C0"/>
              </a:solidFill>
            </a:endParaRPr>
          </a:p>
          <a:p>
            <a:pPr lvl="0">
              <a:defRPr/>
            </a:pPr>
            <a:r>
              <a:rPr lang="en-US" sz="2200" dirty="0">
                <a:solidFill>
                  <a:srgbClr val="0070C0"/>
                </a:solidFill>
              </a:rPr>
              <a:t>Will give presentation on establishing an EAP to IA Athletic Directors Conference next weekend</a:t>
            </a:r>
          </a:p>
          <a:p>
            <a:pPr marL="0" lvl="0" indent="0">
              <a:buNone/>
              <a:defRPr/>
            </a:pPr>
            <a:endParaRPr lang="en-US" sz="2200" dirty="0">
              <a:solidFill>
                <a:srgbClr val="0070C0"/>
              </a:solidFill>
            </a:endParaRPr>
          </a:p>
          <a:p>
            <a:pPr lvl="0">
              <a:defRPr/>
            </a:pPr>
            <a:r>
              <a:rPr lang="en-US" sz="2200" u="sng" dirty="0">
                <a:solidFill>
                  <a:srgbClr val="0070C0"/>
                </a:solidFill>
              </a:rPr>
              <a:t>Upcoming</a:t>
            </a:r>
            <a:r>
              <a:rPr lang="en-US" sz="2200" dirty="0">
                <a:solidFill>
                  <a:srgbClr val="0070C0"/>
                </a:solidFill>
              </a:rPr>
              <a:t>: will continue to work on establishing a Sports Medicine Advisory Committee with athletic unions, continue to offer CE Webinars </a:t>
            </a:r>
          </a:p>
          <a:p>
            <a:pPr marL="457200" lvl="1" indent="0">
              <a:buNone/>
            </a:pPr>
            <a:endParaRPr lang="en-US" sz="23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Secondary Schools Committee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761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9691"/>
            <a:ext cx="7233745" cy="3645895"/>
          </a:xfrm>
        </p:spPr>
        <p:txBody>
          <a:bodyPr>
            <a:normAutofit/>
          </a:bodyPr>
          <a:lstStyle/>
          <a:p>
            <a:pPr marL="0" indent="0"/>
            <a:r>
              <a:rPr lang="en-US" sz="2700" dirty="0">
                <a:solidFill>
                  <a:srgbClr val="0070C0"/>
                </a:solidFill>
              </a:rPr>
              <a:t>Committee Chair</a:t>
            </a:r>
          </a:p>
          <a:p>
            <a:pPr marL="457200" lvl="1" indent="0"/>
            <a:r>
              <a:rPr lang="en-US" sz="2300" dirty="0">
                <a:solidFill>
                  <a:srgbClr val="0070C0"/>
                </a:solidFill>
              </a:rPr>
              <a:t>Abu Ibrahim MBL, LAT, ATC</a:t>
            </a:r>
          </a:p>
          <a:p>
            <a:pPr marL="457200" lvl="1" indent="0">
              <a:buNone/>
            </a:pPr>
            <a:endParaRPr lang="en-US" sz="2300" dirty="0">
              <a:solidFill>
                <a:srgbClr val="0070C0"/>
              </a:solidFill>
            </a:endParaRPr>
          </a:p>
          <a:p>
            <a:pPr marL="0" indent="0"/>
            <a:r>
              <a:rPr lang="en-US" sz="2700" dirty="0">
                <a:solidFill>
                  <a:srgbClr val="0070C0"/>
                </a:solidFill>
              </a:rPr>
              <a:t>Members</a:t>
            </a:r>
          </a:p>
          <a:p>
            <a:pPr marL="457200" lvl="1" indent="0"/>
            <a:r>
              <a:rPr lang="en-US" dirty="0" err="1">
                <a:solidFill>
                  <a:srgbClr val="0070C0"/>
                </a:solidFill>
              </a:rPr>
              <a:t>Minela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Saric</a:t>
            </a:r>
            <a:endParaRPr lang="en-US" dirty="0">
              <a:solidFill>
                <a:srgbClr val="0070C0"/>
              </a:solidFill>
            </a:endParaRPr>
          </a:p>
          <a:p>
            <a:pPr marL="457200" lvl="1" indent="0"/>
            <a:r>
              <a:rPr lang="en-US" dirty="0">
                <a:solidFill>
                  <a:srgbClr val="0070C0"/>
                </a:solidFill>
              </a:rPr>
              <a:t>Karina Sanchez</a:t>
            </a:r>
          </a:p>
          <a:p>
            <a:pPr marL="457200" lvl="1" indent="0"/>
            <a:r>
              <a:rPr lang="en-US" dirty="0">
                <a:solidFill>
                  <a:srgbClr val="0070C0"/>
                </a:solidFill>
              </a:rPr>
              <a:t>Cameron Nichols</a:t>
            </a:r>
            <a:endParaRPr lang="en-US" dirty="0"/>
          </a:p>
          <a:p>
            <a:pPr marL="457200" lvl="1" indent="0"/>
            <a:endParaRPr lang="en-US" sz="23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Ethnic Diversity Advisory Committee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43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9691"/>
            <a:ext cx="8700237" cy="3003787"/>
          </a:xfrm>
        </p:spPr>
        <p:txBody>
          <a:bodyPr>
            <a:normAutofit/>
          </a:bodyPr>
          <a:lstStyle/>
          <a:p>
            <a:pPr marL="0" indent="0"/>
            <a:r>
              <a:rPr lang="en-US" sz="2700" dirty="0">
                <a:solidFill>
                  <a:srgbClr val="0070C0"/>
                </a:solidFill>
              </a:rPr>
              <a:t>Committee Chair</a:t>
            </a:r>
          </a:p>
          <a:p>
            <a:pPr marL="457200" lvl="1" indent="0"/>
            <a:r>
              <a:rPr lang="en-US" sz="2300" dirty="0">
                <a:solidFill>
                  <a:srgbClr val="0070C0"/>
                </a:solidFill>
              </a:rPr>
              <a:t>Chelsea Lowe, MSE, LAT, ATC</a:t>
            </a:r>
          </a:p>
          <a:p>
            <a:pPr marL="457200" lvl="1" indent="0">
              <a:buNone/>
            </a:pPr>
            <a:endParaRPr lang="en-US" sz="2300" dirty="0">
              <a:solidFill>
                <a:srgbClr val="0070C0"/>
              </a:solidFill>
            </a:endParaRPr>
          </a:p>
          <a:p>
            <a:pPr marL="0" indent="0"/>
            <a:r>
              <a:rPr lang="en-US" sz="2700" dirty="0">
                <a:solidFill>
                  <a:srgbClr val="0070C0"/>
                </a:solidFill>
              </a:rPr>
              <a:t>Members</a:t>
            </a:r>
          </a:p>
          <a:p>
            <a:pPr marL="457200" lvl="1" indent="0"/>
            <a:r>
              <a:rPr lang="en-US" dirty="0">
                <a:solidFill>
                  <a:srgbClr val="0070C0"/>
                </a:solidFill>
              </a:rPr>
              <a:t>Katie Berger, MA, LAT, ATC</a:t>
            </a:r>
          </a:p>
          <a:p>
            <a:pPr marL="457200" lvl="1" indent="0"/>
            <a:r>
              <a:rPr lang="en-US" dirty="0">
                <a:solidFill>
                  <a:srgbClr val="0070C0"/>
                </a:solidFill>
              </a:rPr>
              <a:t>Kayla Tindall, MS, LAT, ATC</a:t>
            </a:r>
          </a:p>
          <a:p>
            <a:pPr marL="457200" lvl="1" indent="0">
              <a:buNone/>
            </a:pPr>
            <a:endParaRPr lang="en-US" sz="23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Connection and Engagement Committee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0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E4E2-AF45-6843-8120-8BA4884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17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/>
              <a:t>Iowa Athletic Training Society</a:t>
            </a:r>
            <a:br>
              <a:rPr lang="en-US" sz="6600" dirty="0"/>
            </a:br>
            <a:r>
              <a:rPr lang="en-US" sz="4900" b="1" dirty="0"/>
              <a:t>Recognitions</a:t>
            </a:r>
            <a:endParaRPr lang="en-US" sz="6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BFF0-8AC4-76EA-30D7-CC1D55FD571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>
                <a:solidFill>
                  <a:srgbClr val="0070C0"/>
                </a:solidFill>
              </a:rPr>
              <a:t>NATA Hall of Fame Inductees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MAATA Hall of Fame Inductees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IATS Hall of Honor Inductees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Membership milestones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25 years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20 years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15 years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Student members</a:t>
            </a:r>
          </a:p>
          <a:p>
            <a:pPr marL="0" indent="0" algn="ctr">
              <a:buNone/>
            </a:pPr>
            <a:endParaRPr lang="en-US" sz="2500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NATA President – Kathy </a:t>
            </a:r>
            <a:r>
              <a:rPr lang="en-US" dirty="0" err="1">
                <a:solidFill>
                  <a:srgbClr val="0070C0"/>
                </a:solidFill>
              </a:rPr>
              <a:t>Dieringer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District Director – Rob Marshall</a:t>
            </a:r>
          </a:p>
          <a:p>
            <a:r>
              <a:rPr lang="en-US" dirty="0">
                <a:solidFill>
                  <a:srgbClr val="0070C0"/>
                </a:solidFill>
              </a:rPr>
              <a:t>District President – Rusty McKune</a:t>
            </a:r>
          </a:p>
          <a:p>
            <a:r>
              <a:rPr lang="en-US" dirty="0">
                <a:solidFill>
                  <a:srgbClr val="0070C0"/>
                </a:solidFill>
              </a:rPr>
              <a:t>District Vice President – Jason Viel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E1B14-5E33-D110-5E96-566A2031AD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13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66700"/>
            <a:ext cx="8828087" cy="1162050"/>
          </a:xfrm>
        </p:spPr>
        <p:txBody>
          <a:bodyPr>
            <a:normAutofit/>
          </a:bodyPr>
          <a:lstStyle/>
          <a:p>
            <a:r>
              <a:rPr lang="en-US" sz="4400" b="1" dirty="0"/>
              <a:t>Annual Meeting Committee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7675" y="1944414"/>
            <a:ext cx="7097713" cy="455322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0070C0"/>
                </a:solidFill>
              </a:rPr>
              <a:t>Sponsors for Iowa Athletic Trainer’s Society</a:t>
            </a:r>
            <a:endParaRPr lang="en-US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300" dirty="0">
                <a:solidFill>
                  <a:srgbClr val="0070C0"/>
                </a:solidFill>
              </a:rPr>
              <a:t>UI Sports Medicine	           </a:t>
            </a:r>
            <a:r>
              <a:rPr lang="en-US" dirty="0">
                <a:solidFill>
                  <a:srgbClr val="0070C0"/>
                </a:solidFill>
              </a:rPr>
              <a:t>Iowa Ortho		</a:t>
            </a:r>
            <a:r>
              <a:rPr lang="en-US" dirty="0" err="1">
                <a:solidFill>
                  <a:srgbClr val="0070C0"/>
                </a:solidFill>
              </a:rPr>
              <a:t>Athletico</a:t>
            </a:r>
            <a:r>
              <a:rPr lang="en-US" sz="2400" dirty="0">
                <a:solidFill>
                  <a:srgbClr val="0070C0"/>
                </a:solidFill>
              </a:rPr>
              <a:t>​</a:t>
            </a:r>
          </a:p>
          <a:p>
            <a:pPr marL="0" indent="0" algn="ctr"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6200" dirty="0">
                <a:solidFill>
                  <a:srgbClr val="0070C0"/>
                </a:solidFill>
              </a:rPr>
              <a:t>May 25 &amp; 26, 2023 IATS Annual Meeting</a:t>
            </a:r>
          </a:p>
          <a:p>
            <a:pPr marL="0" indent="0" algn="ctr">
              <a:buNone/>
            </a:pPr>
            <a:r>
              <a:rPr lang="en-US" sz="6200" dirty="0">
                <a:solidFill>
                  <a:srgbClr val="0070C0"/>
                </a:solidFill>
              </a:rPr>
              <a:t>Hotel Information</a:t>
            </a:r>
          </a:p>
          <a:p>
            <a:pPr marL="0" indent="0" algn="ctr">
              <a:buNone/>
            </a:pPr>
            <a:r>
              <a:rPr lang="en-US" sz="6200" dirty="0">
                <a:solidFill>
                  <a:srgbClr val="0070C0"/>
                </a:solidFill>
              </a:rPr>
              <a:t>West Des Moines Marriott</a:t>
            </a:r>
          </a:p>
          <a:p>
            <a:pPr marL="0" indent="0" algn="ctr">
              <a:buNone/>
            </a:pPr>
            <a:r>
              <a:rPr lang="en-US" sz="6200" dirty="0">
                <a:solidFill>
                  <a:srgbClr val="0070C0"/>
                </a:solidFill>
              </a:rPr>
              <a:t>1250 Jordan Creek Parkway</a:t>
            </a:r>
          </a:p>
          <a:p>
            <a:pPr marL="0" indent="0" algn="ctr">
              <a:buNone/>
            </a:pPr>
            <a:r>
              <a:rPr lang="en-US" sz="6200" dirty="0">
                <a:solidFill>
                  <a:srgbClr val="0070C0"/>
                </a:solidFill>
              </a:rPr>
              <a:t>West Des Moines, IA 50266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​</a:t>
            </a:r>
            <a:endParaRPr lang="en-US" sz="24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400" b="1" dirty="0">
                <a:solidFill>
                  <a:srgbClr val="0070C0"/>
                </a:solidFill>
              </a:rPr>
              <a:t>Book your room by 5/3/2023</a:t>
            </a:r>
          </a:p>
          <a:p>
            <a:pPr marL="0" indent="0" algn="ctr">
              <a:buNone/>
            </a:pPr>
            <a:r>
              <a:rPr lang="en-US" sz="3400" b="1" dirty="0">
                <a:solidFill>
                  <a:srgbClr val="0070C0"/>
                </a:solidFill>
              </a:rPr>
              <a:t>$129/night</a:t>
            </a:r>
          </a:p>
          <a:p>
            <a:pPr marL="0" indent="0" algn="ctr">
              <a:buNone/>
            </a:pPr>
            <a:endParaRPr lang="en-US" sz="2300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9788" y="1849821"/>
            <a:ext cx="3932237" cy="4019167"/>
          </a:xfrm>
        </p:spPr>
        <p:txBody>
          <a:bodyPr/>
          <a:lstStyle/>
          <a:p>
            <a:r>
              <a:rPr lang="en-US" sz="2700" dirty="0">
                <a:solidFill>
                  <a:srgbClr val="0070C0"/>
                </a:solidFill>
              </a:rPr>
              <a:t>Committee Chair</a:t>
            </a:r>
          </a:p>
          <a:p>
            <a:pPr lvl="1"/>
            <a:r>
              <a:rPr lang="en-US" sz="2300" dirty="0">
                <a:solidFill>
                  <a:srgbClr val="0070C0"/>
                </a:solidFill>
              </a:rPr>
              <a:t>Christine Black</a:t>
            </a:r>
          </a:p>
          <a:p>
            <a:pPr lvl="1"/>
            <a:endParaRPr lang="en-US" sz="1600" dirty="0">
              <a:solidFill>
                <a:srgbClr val="0070C0"/>
              </a:solidFill>
            </a:endParaRPr>
          </a:p>
          <a:p>
            <a:r>
              <a:rPr lang="en-US" sz="2700" dirty="0">
                <a:solidFill>
                  <a:srgbClr val="0070C0"/>
                </a:solidFill>
              </a:rPr>
              <a:t>Members</a:t>
            </a:r>
          </a:p>
          <a:p>
            <a:pPr lvl="1"/>
            <a:r>
              <a:rPr lang="en-US" sz="2300" dirty="0">
                <a:solidFill>
                  <a:srgbClr val="0070C0"/>
                </a:solidFill>
              </a:rPr>
              <a:t>Ashley </a:t>
            </a:r>
            <a:r>
              <a:rPr lang="en-US" sz="2300" dirty="0" err="1">
                <a:solidFill>
                  <a:srgbClr val="0070C0"/>
                </a:solidFill>
              </a:rPr>
              <a:t>Weier</a:t>
            </a:r>
            <a:endParaRPr lang="en-US" sz="2300" dirty="0">
              <a:solidFill>
                <a:srgbClr val="0070C0"/>
              </a:solidFill>
            </a:endParaRPr>
          </a:p>
          <a:p>
            <a:pPr lvl="1"/>
            <a:r>
              <a:rPr lang="en-US" sz="2300" dirty="0">
                <a:solidFill>
                  <a:srgbClr val="0070C0"/>
                </a:solidFill>
              </a:rPr>
              <a:t>Jason </a:t>
            </a:r>
            <a:r>
              <a:rPr lang="en-US" sz="2300" dirty="0" err="1">
                <a:solidFill>
                  <a:srgbClr val="0070C0"/>
                </a:solidFill>
              </a:rPr>
              <a:t>Kofoot</a:t>
            </a:r>
            <a:endParaRPr lang="en-US" sz="2300" dirty="0">
              <a:solidFill>
                <a:srgbClr val="0070C0"/>
              </a:solidFill>
            </a:endParaRPr>
          </a:p>
          <a:p>
            <a:pPr lvl="1"/>
            <a:r>
              <a:rPr lang="en-US" sz="2300" dirty="0">
                <a:solidFill>
                  <a:srgbClr val="0070C0"/>
                </a:solidFill>
              </a:rPr>
              <a:t>Sean Rogers</a:t>
            </a:r>
          </a:p>
          <a:p>
            <a:pPr lvl="1"/>
            <a:r>
              <a:rPr lang="en-US" sz="2300" dirty="0">
                <a:solidFill>
                  <a:srgbClr val="0070C0"/>
                </a:solidFill>
              </a:rPr>
              <a:t>Megan Beard</a:t>
            </a:r>
          </a:p>
          <a:p>
            <a:pPr lvl="1"/>
            <a:r>
              <a:rPr lang="en-US" sz="2300" dirty="0">
                <a:solidFill>
                  <a:srgbClr val="0070C0"/>
                </a:solidFill>
              </a:rPr>
              <a:t>Sharon Feld</a:t>
            </a:r>
          </a:p>
          <a:p>
            <a:pPr lvl="1"/>
            <a:r>
              <a:rPr lang="en-US" sz="2300" dirty="0">
                <a:solidFill>
                  <a:srgbClr val="0070C0"/>
                </a:solidFill>
              </a:rPr>
              <a:t>Michael Donahue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12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E4E2-AF45-6843-8120-8BA48848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Iowa Athletic Training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BFF0-8AC4-76EA-30D7-CC1D55FD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25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Discussion?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Questions, comments, and concerns.</a:t>
            </a: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Next meeting</a:t>
            </a:r>
            <a:r>
              <a:rPr lang="en-US" dirty="0">
                <a:solidFill>
                  <a:srgbClr val="0070C0"/>
                </a:solidFill>
              </a:rPr>
              <a:t>: EC virtual meeting on April 20, 2023</a:t>
            </a: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Motion to Adjourn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Minutes soon to be available on www.iowaats.com</a:t>
            </a:r>
          </a:p>
          <a:p>
            <a:pPr lvl="1">
              <a:defRPr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		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SEE YOU IN MAY IN WEST DES MOINES!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E1B14-5E33-D110-5E96-566A2031AD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35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E4E2-AF45-6843-8120-8BA48848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Iowa Athletic Training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BFF0-8AC4-76EA-30D7-CC1D55FD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500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Call to order</a:t>
            </a: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Approval of minutes from February 16, 2023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Available on www.iowaats.com</a:t>
            </a:r>
          </a:p>
          <a:p>
            <a:pPr lvl="1"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Old Business and updates from Officers and Committees are as follows: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E1B14-5E33-D110-5E96-566A2031AD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6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E4E2-AF45-6843-8120-8BA48848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President’s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BFF0-8AC4-76EA-30D7-CC1D55FD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 lnSpcReduction="10000"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We have effectively improved lines of communication within the organization and have updated our infrastructure to be more modern.</a:t>
            </a:r>
          </a:p>
          <a:p>
            <a:pPr marL="0" indent="0">
              <a:buNone/>
            </a:pPr>
            <a:endParaRPr lang="en-US" sz="2500" dirty="0">
              <a:solidFill>
                <a:srgbClr val="0070C0"/>
              </a:solidFill>
            </a:endParaRPr>
          </a:p>
          <a:p>
            <a:r>
              <a:rPr lang="en-US" sz="2500" dirty="0">
                <a:solidFill>
                  <a:srgbClr val="0070C0"/>
                </a:solidFill>
              </a:rPr>
              <a:t>Continually monitoring our Legislative Actions along with our Governmental affairs committee</a:t>
            </a:r>
          </a:p>
          <a:p>
            <a:pPr lvl="1"/>
            <a:r>
              <a:rPr lang="en-US" sz="2100" dirty="0">
                <a:solidFill>
                  <a:srgbClr val="0070C0"/>
                </a:solidFill>
              </a:rPr>
              <a:t>Typical busy session with primary focus on reduction of government.</a:t>
            </a:r>
          </a:p>
          <a:p>
            <a:pPr marL="457200" lvl="1" indent="0">
              <a:buNone/>
            </a:pPr>
            <a:endParaRPr lang="en-US" sz="2100" dirty="0">
              <a:solidFill>
                <a:srgbClr val="0070C0"/>
              </a:solidFill>
            </a:endParaRPr>
          </a:p>
          <a:p>
            <a:r>
              <a:rPr lang="en-US" sz="2500" dirty="0">
                <a:solidFill>
                  <a:srgbClr val="0070C0"/>
                </a:solidFill>
              </a:rPr>
              <a:t>Significant changes in Legislative representation via redistricting.</a:t>
            </a:r>
          </a:p>
          <a:p>
            <a:pPr lvl="1"/>
            <a:r>
              <a:rPr lang="en-US" sz="2100" dirty="0">
                <a:solidFill>
                  <a:srgbClr val="0070C0"/>
                </a:solidFill>
              </a:rPr>
              <a:t>Please contact your legislator, (they may be new)</a:t>
            </a:r>
          </a:p>
          <a:p>
            <a:pPr marL="457200" lvl="1" indent="0">
              <a:buNone/>
            </a:pPr>
            <a:endParaRPr lang="en-US" sz="2100" dirty="0">
              <a:solidFill>
                <a:srgbClr val="0070C0"/>
              </a:solidFill>
            </a:endParaRPr>
          </a:p>
          <a:p>
            <a:r>
              <a:rPr lang="en-US" sz="2500" dirty="0">
                <a:solidFill>
                  <a:srgbClr val="0070C0"/>
                </a:solidFill>
              </a:rPr>
              <a:t>Looking for fundraising ideas for our PAC.</a:t>
            </a:r>
          </a:p>
          <a:p>
            <a:pPr lvl="1"/>
            <a:r>
              <a:rPr lang="en-US" sz="2100" dirty="0">
                <a:solidFill>
                  <a:srgbClr val="0070C0"/>
                </a:solidFill>
              </a:rPr>
              <a:t>If we plan to update our ~30 y/o practice act, we will need funds!</a:t>
            </a:r>
          </a:p>
          <a:p>
            <a:endParaRPr lang="en-US" sz="2500" dirty="0">
              <a:solidFill>
                <a:srgbClr val="0070C0"/>
              </a:solidFill>
            </a:endParaRPr>
          </a:p>
          <a:p>
            <a:endParaRPr lang="en-US" sz="25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E1B14-5E33-D110-5E96-566A2031AD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61187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33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E4E2-AF45-6843-8120-8BA48848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President’s 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BFF0-8AC4-76EA-30D7-CC1D55FD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763" y="1453243"/>
            <a:ext cx="11001037" cy="4965312"/>
          </a:xfrm>
        </p:spPr>
        <p:txBody>
          <a:bodyPr>
            <a:normAutofit lnSpcReduction="10000"/>
          </a:bodyPr>
          <a:lstStyle/>
          <a:p>
            <a:r>
              <a:rPr lang="en-US" sz="2500" b="1" dirty="0">
                <a:solidFill>
                  <a:srgbClr val="FF0000"/>
                </a:solidFill>
              </a:rPr>
              <a:t>OLD STATEMENT</a:t>
            </a:r>
            <a:r>
              <a:rPr lang="en-US" sz="2500" b="1" dirty="0">
                <a:solidFill>
                  <a:srgbClr val="0070C0"/>
                </a:solidFill>
              </a:rPr>
              <a:t>: Advancing the profession of Athletic Training in Iowa to best care for Iowans.</a:t>
            </a:r>
          </a:p>
          <a:p>
            <a:r>
              <a:rPr lang="en-US" sz="2500" dirty="0">
                <a:solidFill>
                  <a:srgbClr val="0070C0"/>
                </a:solidFill>
              </a:rPr>
              <a:t>Proposed Mission Statement:</a:t>
            </a:r>
          </a:p>
          <a:p>
            <a:pPr lvl="1"/>
            <a:r>
              <a:rPr lang="en-US" sz="2000" i="1" dirty="0"/>
              <a:t>“The IATS is the leader in advocacy and engagement in the athletic training profession in the state of Iowa promoting the professional development of our members.”</a:t>
            </a:r>
            <a:endParaRPr lang="en-US" sz="2100" dirty="0">
              <a:solidFill>
                <a:srgbClr val="0070C0"/>
              </a:solidFill>
            </a:endParaRPr>
          </a:p>
          <a:p>
            <a:r>
              <a:rPr lang="en-US" sz="2500" dirty="0">
                <a:solidFill>
                  <a:srgbClr val="0070C0"/>
                </a:solidFill>
              </a:rPr>
              <a:t>Proposed Vision Statement:</a:t>
            </a:r>
          </a:p>
          <a:p>
            <a:pPr lvl="1"/>
            <a:r>
              <a:rPr lang="en-US" sz="2000" i="1" dirty="0"/>
              <a:t>“The IATS enhances the professional development and leadership abilities of the membership through engagement, mentoring, and the advancement of the athletic training profession in the state of Iowa.”</a:t>
            </a:r>
            <a:endParaRPr lang="en-US" sz="2100" i="1" dirty="0">
              <a:solidFill>
                <a:srgbClr val="0070C0"/>
              </a:solidFill>
            </a:endParaRPr>
          </a:p>
          <a:p>
            <a:r>
              <a:rPr lang="en-US" sz="2500" dirty="0">
                <a:solidFill>
                  <a:srgbClr val="0070C0"/>
                </a:solidFill>
              </a:rPr>
              <a:t>Proposed Values:</a:t>
            </a:r>
          </a:p>
          <a:p>
            <a:pPr lvl="1"/>
            <a:r>
              <a:rPr lang="en-US" sz="2000" i="1" dirty="0"/>
              <a:t>“Integrity, Stewardship, Inclusion, Professionalism, Transparency, and Community.”</a:t>
            </a:r>
            <a:endParaRPr lang="en-US" sz="2000" dirty="0"/>
          </a:p>
          <a:p>
            <a:r>
              <a:rPr lang="en-US" sz="2500" dirty="0">
                <a:solidFill>
                  <a:srgbClr val="0070C0"/>
                </a:solidFill>
              </a:rPr>
              <a:t>Vote to adopt during the State Meeting in May.  </a:t>
            </a:r>
          </a:p>
          <a:p>
            <a:pPr lvl="1"/>
            <a:r>
              <a:rPr lang="en-US" sz="2100" dirty="0">
                <a:solidFill>
                  <a:srgbClr val="0070C0"/>
                </a:solidFill>
              </a:rPr>
              <a:t>Feel free to submit feedback during the discussion period, (now until the 			State Meeting).</a:t>
            </a:r>
          </a:p>
          <a:p>
            <a:pPr lvl="1"/>
            <a:endParaRPr lang="en-US" sz="2100" dirty="0">
              <a:solidFill>
                <a:srgbClr val="0070C0"/>
              </a:solidFill>
            </a:endParaRPr>
          </a:p>
          <a:p>
            <a:endParaRPr lang="en-US" sz="25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E1B14-5E33-D110-5E96-566A2031AD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61187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33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E4E2-AF45-6843-8120-8BA48848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President-Elect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BFF0-8AC4-76EA-30D7-CC1D55FD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 lnSpcReduction="10000"/>
          </a:bodyPr>
          <a:lstStyle/>
          <a:p>
            <a:r>
              <a:rPr lang="en-US" sz="2900" dirty="0">
                <a:solidFill>
                  <a:srgbClr val="0070C0"/>
                </a:solidFill>
              </a:rPr>
              <a:t>Current Activities</a:t>
            </a: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Annual Calendar Creation/Modification</a:t>
            </a:r>
          </a:p>
          <a:p>
            <a:pPr lvl="2"/>
            <a:r>
              <a:rPr lang="en-US" sz="2100" dirty="0">
                <a:solidFill>
                  <a:srgbClr val="0070C0"/>
                </a:solidFill>
              </a:rPr>
              <a:t>Runs September through May/June</a:t>
            </a:r>
          </a:p>
          <a:p>
            <a:pPr lvl="2"/>
            <a:r>
              <a:rPr lang="en-US" sz="2100" dirty="0">
                <a:solidFill>
                  <a:srgbClr val="0070C0"/>
                </a:solidFill>
              </a:rPr>
              <a:t>Allows for natural yearly organization</a:t>
            </a:r>
          </a:p>
          <a:p>
            <a:pPr lvl="2"/>
            <a:r>
              <a:rPr lang="en-US" sz="2100" dirty="0">
                <a:solidFill>
                  <a:srgbClr val="0070C0"/>
                </a:solidFill>
              </a:rPr>
              <a:t>IATS Symposium is a natural transition</a:t>
            </a:r>
          </a:p>
          <a:p>
            <a:pPr lvl="2"/>
            <a:r>
              <a:rPr lang="en-US" sz="2100" dirty="0">
                <a:solidFill>
                  <a:srgbClr val="0070C0"/>
                </a:solidFill>
              </a:rPr>
              <a:t>Longer onboarding</a:t>
            </a:r>
          </a:p>
          <a:p>
            <a:pPr lvl="2"/>
            <a:r>
              <a:rPr lang="en-US" sz="2100" dirty="0">
                <a:solidFill>
                  <a:srgbClr val="0070C0"/>
                </a:solidFill>
              </a:rPr>
              <a:t>Greater synergy between EC and Committees</a:t>
            </a:r>
          </a:p>
          <a:p>
            <a:pPr marL="914400" lvl="2" indent="0">
              <a:buNone/>
            </a:pPr>
            <a:endParaRPr lang="en-US" sz="2100" dirty="0">
              <a:solidFill>
                <a:srgbClr val="0070C0"/>
              </a:solidFill>
            </a:endParaRP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Updating IATS Policies &amp; Procedures Manual</a:t>
            </a:r>
          </a:p>
          <a:p>
            <a:pPr lvl="2"/>
            <a:r>
              <a:rPr lang="en-US" sz="2100" dirty="0">
                <a:solidFill>
                  <a:srgbClr val="0070C0"/>
                </a:solidFill>
              </a:rPr>
              <a:t>Creation of Terms for Committees</a:t>
            </a:r>
          </a:p>
          <a:p>
            <a:pPr lvl="3"/>
            <a:r>
              <a:rPr lang="en-US" sz="1900" dirty="0">
                <a:solidFill>
                  <a:srgbClr val="0070C0"/>
                </a:solidFill>
              </a:rPr>
              <a:t>Terms are NOT meant to be limiting but allow for an out</a:t>
            </a:r>
          </a:p>
          <a:p>
            <a:pPr lvl="3"/>
            <a:endParaRPr lang="en-US" sz="1900" dirty="0">
              <a:solidFill>
                <a:srgbClr val="0070C0"/>
              </a:solidFill>
            </a:endParaRP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Creating policies and procedures manuals for committees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6E1B14-5E33-D110-5E96-566A2031AD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2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B07B0-F508-8B75-FAE4-565F7F4E3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President-Elect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11206-2974-491E-2292-79032C890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00" dirty="0">
                <a:solidFill>
                  <a:srgbClr val="0070C0"/>
                </a:solidFill>
              </a:rPr>
              <a:t>Preparation for 2024</a:t>
            </a:r>
          </a:p>
          <a:p>
            <a:endParaRPr lang="en-US" sz="2900" dirty="0">
              <a:solidFill>
                <a:srgbClr val="0070C0"/>
              </a:solidFill>
            </a:endParaRPr>
          </a:p>
          <a:p>
            <a:r>
              <a:rPr lang="en-US" sz="2900" dirty="0">
                <a:solidFill>
                  <a:srgbClr val="0070C0"/>
                </a:solidFill>
              </a:rPr>
              <a:t>Future questions and goals</a:t>
            </a: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Timing of licensure act changes</a:t>
            </a: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Third party reimbursement</a:t>
            </a: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Hosting town halls to discuss</a:t>
            </a:r>
          </a:p>
          <a:p>
            <a:pPr lvl="1"/>
            <a:endParaRPr lang="en-US" sz="2500" dirty="0">
              <a:solidFill>
                <a:srgbClr val="0070C0"/>
              </a:solidFill>
            </a:endParaRPr>
          </a:p>
          <a:p>
            <a:r>
              <a:rPr lang="en-US" sz="3200" dirty="0">
                <a:solidFill>
                  <a:srgbClr val="0070C0"/>
                </a:solidFill>
              </a:rPr>
              <a:t>Follow up on survey on IATS Meeting</a:t>
            </a:r>
          </a:p>
          <a:p>
            <a:pPr lvl="1"/>
            <a:endParaRPr lang="en-US" sz="2500" dirty="0">
              <a:solidFill>
                <a:srgbClr val="0070C0"/>
              </a:solidFill>
            </a:endParaRPr>
          </a:p>
          <a:p>
            <a:endParaRPr lang="en-US" sz="29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0A6418-F323-BF91-DEEB-47D45F4F73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379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B07B0-F508-8B75-FAE4-565F7F4E3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7583776" cy="1196109"/>
          </a:xfrm>
        </p:spPr>
        <p:txBody>
          <a:bodyPr>
            <a:normAutofit/>
          </a:bodyPr>
          <a:lstStyle/>
          <a:p>
            <a:r>
              <a:rPr lang="en-US" sz="4400" b="1" dirty="0"/>
              <a:t>Governmental Affairs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11206-2974-491E-2292-79032C890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8089" y="2057400"/>
            <a:ext cx="7638472" cy="4633913"/>
          </a:xfrm>
        </p:spPr>
        <p:txBody>
          <a:bodyPr>
            <a:normAutofit/>
          </a:bodyPr>
          <a:lstStyle/>
          <a:p>
            <a:pPr lvl="1"/>
            <a:r>
              <a:rPr lang="en-US" sz="2500" dirty="0">
                <a:solidFill>
                  <a:srgbClr val="0070C0"/>
                </a:solidFill>
              </a:rPr>
              <a:t>Future plan is to have the Legislative Tracking Document available on our website with weekly updates.  (Tracked 19 bills, still in progress)</a:t>
            </a: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Legislative session has a “reduction of government theme”.</a:t>
            </a:r>
          </a:p>
          <a:p>
            <a:pPr lvl="2"/>
            <a:r>
              <a:rPr lang="en-US" sz="2100" dirty="0">
                <a:solidFill>
                  <a:srgbClr val="0070C0"/>
                </a:solidFill>
              </a:rPr>
              <a:t>No direct effects on our Practice Act or Licensure Board</a:t>
            </a: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Reduction of Concussion Education training for Coaches bill did not make it to vote.</a:t>
            </a: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Successful and largest Hill Day to date</a:t>
            </a:r>
          </a:p>
          <a:p>
            <a:pPr lvl="1"/>
            <a:r>
              <a:rPr lang="en-US" sz="2500" dirty="0">
                <a:solidFill>
                  <a:srgbClr val="0070C0"/>
                </a:solidFill>
              </a:rPr>
              <a:t>Continue to monitor with our Lobbyists</a:t>
            </a:r>
          </a:p>
          <a:p>
            <a:endParaRPr lang="en-US" sz="29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Committee Chair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</a:rPr>
              <a:t>Troy Kleese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</a:rPr>
              <a:t>Members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Melanie Mason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Lisa Bengtson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Otto Kruger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Kaitlin Hora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Jennie </a:t>
            </a:r>
            <a:r>
              <a:rPr lang="en-US" sz="1600" dirty="0" err="1">
                <a:solidFill>
                  <a:srgbClr val="0070C0"/>
                </a:solidFill>
              </a:rPr>
              <a:t>Sertterh</a:t>
            </a:r>
            <a:endParaRPr lang="en-US" sz="1600" dirty="0">
              <a:solidFill>
                <a:srgbClr val="0070C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Christopher </a:t>
            </a:r>
            <a:r>
              <a:rPr lang="en-US" sz="1600" dirty="0" err="1">
                <a:solidFill>
                  <a:srgbClr val="0070C0"/>
                </a:solidFill>
              </a:rPr>
              <a:t>Fagerness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0A6418-F323-BF91-DEEB-47D45F4F73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29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591" y="376722"/>
            <a:ext cx="10515600" cy="1078345"/>
          </a:xfrm>
        </p:spPr>
        <p:txBody>
          <a:bodyPr>
            <a:normAutofit/>
          </a:bodyPr>
          <a:lstStyle/>
          <a:p>
            <a:r>
              <a:rPr lang="en-US" sz="4400" b="1" dirty="0"/>
              <a:t>Honors &amp; Awards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1172" y="1824522"/>
            <a:ext cx="7254443" cy="3413414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Consolidated scholarships into 2 - $1000 awards for students in professional programs</a:t>
            </a:r>
          </a:p>
          <a:p>
            <a:pPr lvl="1"/>
            <a:r>
              <a:rPr lang="en-US" sz="3200" dirty="0">
                <a:solidFill>
                  <a:srgbClr val="0070C0"/>
                </a:solidFill>
              </a:rPr>
              <a:t>Must be NATA members, attending a program in Iowa</a:t>
            </a:r>
          </a:p>
          <a:p>
            <a:pPr marL="0" indent="0">
              <a:buNone/>
            </a:pPr>
            <a:endParaRPr lang="en-US" sz="15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15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Accepting nominations for scholarships and annual awards through the end of March</a:t>
            </a:r>
          </a:p>
          <a:p>
            <a:pPr marL="457200" lvl="1" indent="0">
              <a:buNone/>
            </a:pPr>
            <a:endParaRPr lang="en-US" sz="2700" dirty="0">
              <a:solidFill>
                <a:srgbClr val="0070C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546385" y="1986592"/>
            <a:ext cx="3932237" cy="3620799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>
                <a:solidFill>
                  <a:srgbClr val="0070C0"/>
                </a:solidFill>
              </a:rPr>
              <a:t>Committee Chair</a:t>
            </a:r>
          </a:p>
          <a:p>
            <a:pPr lvl="1"/>
            <a:r>
              <a:rPr lang="en-US" sz="2900" dirty="0" err="1">
                <a:solidFill>
                  <a:srgbClr val="0070C0"/>
                </a:solidFill>
              </a:rPr>
              <a:t>Richelle</a:t>
            </a:r>
            <a:r>
              <a:rPr lang="en-US" sz="2900" dirty="0">
                <a:solidFill>
                  <a:srgbClr val="0070C0"/>
                </a:solidFill>
              </a:rPr>
              <a:t> Williams</a:t>
            </a:r>
          </a:p>
          <a:p>
            <a:r>
              <a:rPr lang="en-US" sz="2900" dirty="0">
                <a:solidFill>
                  <a:srgbClr val="0070C0"/>
                </a:solidFill>
              </a:rPr>
              <a:t>Members</a:t>
            </a: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Lisa </a:t>
            </a:r>
            <a:r>
              <a:rPr lang="en-US" sz="2900" dirty="0" err="1">
                <a:solidFill>
                  <a:srgbClr val="0070C0"/>
                </a:solidFill>
              </a:rPr>
              <a:t>Bengtson</a:t>
            </a:r>
            <a:endParaRPr lang="en-US" sz="2900" dirty="0">
              <a:solidFill>
                <a:srgbClr val="0070C0"/>
              </a:solidFill>
            </a:endParaRP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Jessica </a:t>
            </a:r>
            <a:r>
              <a:rPr lang="en-US" sz="2900" dirty="0" err="1">
                <a:solidFill>
                  <a:srgbClr val="0070C0"/>
                </a:solidFill>
              </a:rPr>
              <a:t>Rummery</a:t>
            </a:r>
            <a:endParaRPr lang="en-US" sz="2900" dirty="0">
              <a:solidFill>
                <a:srgbClr val="0070C0"/>
              </a:solidFill>
            </a:endParaRP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Megan Brady</a:t>
            </a: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Natasha </a:t>
            </a:r>
            <a:r>
              <a:rPr lang="en-US" sz="2900" dirty="0" err="1">
                <a:solidFill>
                  <a:srgbClr val="0070C0"/>
                </a:solidFill>
              </a:rPr>
              <a:t>Schmitter</a:t>
            </a:r>
            <a:endParaRPr lang="en-US" sz="2900" dirty="0">
              <a:solidFill>
                <a:srgbClr val="0070C0"/>
              </a:solidFill>
            </a:endParaRP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Kelli Snyder</a:t>
            </a:r>
          </a:p>
          <a:p>
            <a:pPr lvl="1"/>
            <a:r>
              <a:rPr lang="en-US" sz="2900" dirty="0">
                <a:solidFill>
                  <a:srgbClr val="0070C0"/>
                </a:solidFill>
              </a:rPr>
              <a:t>Kara </a:t>
            </a:r>
            <a:r>
              <a:rPr lang="en-US" sz="2900" dirty="0" err="1">
                <a:solidFill>
                  <a:srgbClr val="0070C0"/>
                </a:solidFill>
              </a:rPr>
              <a:t>Gange</a:t>
            </a:r>
            <a:endParaRPr lang="en-US" sz="29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939" y="5033478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1335</Words>
  <Application>Microsoft Office PowerPoint</Application>
  <PresentationFormat>Widescreen</PresentationFormat>
  <Paragraphs>262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Iowa Athletic Training Society</vt:lpstr>
      <vt:lpstr>Iowa Athletic Training Society Recognitions</vt:lpstr>
      <vt:lpstr>Iowa Athletic Training Society</vt:lpstr>
      <vt:lpstr>President’s Update</vt:lpstr>
      <vt:lpstr>President’s Update </vt:lpstr>
      <vt:lpstr>President-Elect Update</vt:lpstr>
      <vt:lpstr>President-Elect Update</vt:lpstr>
      <vt:lpstr>Governmental Affairs Update</vt:lpstr>
      <vt:lpstr>Honors &amp; Awards Committee</vt:lpstr>
      <vt:lpstr>Professional Education &amp; Research Committee</vt:lpstr>
      <vt:lpstr>Student Leadership Council Chair (Advisor): Megan Brady</vt:lpstr>
      <vt:lpstr>Student Leadership Council</vt:lpstr>
      <vt:lpstr>Student Leadership Council</vt:lpstr>
      <vt:lpstr>PowerPoint Presentation</vt:lpstr>
      <vt:lpstr>Council on Practice Advancement </vt:lpstr>
      <vt:lpstr>Secondary Schools Committee</vt:lpstr>
      <vt:lpstr>Secondary Schools Committee </vt:lpstr>
      <vt:lpstr>Ethnic Diversity Advisory Committee </vt:lpstr>
      <vt:lpstr>Connection and Engagement Committee </vt:lpstr>
      <vt:lpstr>Annual Meeting Committee </vt:lpstr>
      <vt:lpstr>Iowa Athletic Training Society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Lundstrom, Megan J</dc:creator>
  <cp:lastModifiedBy>michael.donahue12@gmail.com</cp:lastModifiedBy>
  <cp:revision>34</cp:revision>
  <dcterms:created xsi:type="dcterms:W3CDTF">2023-02-28T02:14:55Z</dcterms:created>
  <dcterms:modified xsi:type="dcterms:W3CDTF">2024-04-11T12:28:56Z</dcterms:modified>
</cp:coreProperties>
</file>