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318" r:id="rId5"/>
    <p:sldId id="260" r:id="rId6"/>
    <p:sldId id="276" r:id="rId7"/>
    <p:sldId id="307" r:id="rId8"/>
    <p:sldId id="319" r:id="rId9"/>
    <p:sldId id="313" r:id="rId10"/>
    <p:sldId id="262" r:id="rId11"/>
    <p:sldId id="286" r:id="rId12"/>
    <p:sldId id="309" r:id="rId13"/>
    <p:sldId id="311" r:id="rId14"/>
    <p:sldId id="310" r:id="rId15"/>
    <p:sldId id="294" r:id="rId16"/>
    <p:sldId id="314" r:id="rId17"/>
    <p:sldId id="320" r:id="rId18"/>
    <p:sldId id="284" r:id="rId19"/>
    <p:sldId id="315" r:id="rId20"/>
    <p:sldId id="292" r:id="rId21"/>
    <p:sldId id="298" r:id="rId22"/>
    <p:sldId id="269" r:id="rId23"/>
    <p:sldId id="293" r:id="rId24"/>
    <p:sldId id="324" r:id="rId25"/>
    <p:sldId id="325" r:id="rId26"/>
    <p:sldId id="273" r:id="rId27"/>
    <p:sldId id="317" r:id="rId28"/>
    <p:sldId id="322" r:id="rId29"/>
    <p:sldId id="297" r:id="rId30"/>
    <p:sldId id="323" r:id="rId31"/>
    <p:sldId id="308" r:id="rId32"/>
    <p:sldId id="291" r:id="rId33"/>
    <p:sldId id="321" r:id="rId34"/>
    <p:sldId id="326" r:id="rId35"/>
    <p:sldId id="300" r:id="rId36"/>
    <p:sldId id="305" r:id="rId37"/>
    <p:sldId id="26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63" d="100"/>
          <a:sy n="63" d="100"/>
        </p:scale>
        <p:origin x="1392"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173-4FBC-9CE4-3A7FAB7DBAB3}"/>
              </c:ext>
            </c:extLst>
          </c:dPt>
          <c:dPt>
            <c:idx val="1"/>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3173-4FBC-9CE4-3A7FAB7DBAB3}"/>
              </c:ext>
            </c:extLst>
          </c:dPt>
          <c:dPt>
            <c:idx val="2"/>
            <c:bubble3D val="0"/>
            <c:spPr>
              <a:solidFill>
                <a:srgbClr val="5899D4"/>
              </a:solidFill>
              <a:ln w="19050">
                <a:solidFill>
                  <a:schemeClr val="lt1"/>
                </a:solidFill>
              </a:ln>
              <a:effectLst/>
            </c:spPr>
            <c:extLst>
              <c:ext xmlns:c16="http://schemas.microsoft.com/office/drawing/2014/chart" uri="{C3380CC4-5D6E-409C-BE32-E72D297353CC}">
                <c16:uniqueId val="{00000005-3173-4FBC-9CE4-3A7FAB7DBAB3}"/>
              </c:ext>
            </c:extLst>
          </c:dPt>
          <c:dPt>
            <c:idx val="3"/>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7-3173-4FBC-9CE4-3A7FAB7DBAB3}"/>
              </c:ext>
            </c:extLst>
          </c:dPt>
          <c:dPt>
            <c:idx val="4"/>
            <c:bubble3D val="0"/>
            <c:spPr>
              <a:solidFill>
                <a:schemeClr val="accent3"/>
              </a:solidFill>
              <a:ln w="19050">
                <a:solidFill>
                  <a:schemeClr val="lt1"/>
                </a:solidFill>
              </a:ln>
              <a:effectLst/>
            </c:spPr>
            <c:extLst>
              <c:ext xmlns:c16="http://schemas.microsoft.com/office/drawing/2014/chart" uri="{C3380CC4-5D6E-409C-BE32-E72D297353CC}">
                <c16:uniqueId val="{00000009-3173-4FBC-9CE4-3A7FAB7DBAB3}"/>
              </c:ext>
            </c:extLst>
          </c:dPt>
          <c:dLbls>
            <c:dLbl>
              <c:idx val="0"/>
              <c:tx>
                <c:rich>
                  <a:bodyPr/>
                  <a:lstStyle/>
                  <a:p>
                    <a:endParaRPr lang="en-US"/>
                  </a:p>
                </c:rich>
              </c:tx>
              <c:dLblPos val="outEnd"/>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173-4FBC-9CE4-3A7FAB7DBAB3}"/>
                </c:ext>
              </c:extLst>
            </c:dLbl>
            <c:dLbl>
              <c:idx val="1"/>
              <c:tx>
                <c:rich>
                  <a:bodyPr/>
                  <a:lstStyle/>
                  <a:p>
                    <a:fld id="{C767E32C-5A4A-47C0-8ADA-EF866BD53869}" type="CELLRANGE">
                      <a:rPr lang="en-US"/>
                      <a:pPr/>
                      <a:t>[CELLRANGE]</a:t>
                    </a:fld>
                    <a:endParaRPr lang="en-US" baseline="0"/>
                  </a:p>
                  <a:p>
                    <a:fld id="{EB068E76-ED12-4760-B936-F85C21369991}" type="CATEGORYNAME">
                      <a:rPr lang="en-US" baseline="0"/>
                      <a:pPr/>
                      <a:t>[CATEGORY NAME]</a:t>
                    </a:fld>
                    <a:endParaRPr lang="en-US"/>
                  </a:p>
                </c:rich>
              </c:tx>
              <c:dLblPos val="outEnd"/>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3173-4FBC-9CE4-3A7FAB7DBAB3}"/>
                </c:ext>
              </c:extLst>
            </c:dLbl>
            <c:dLbl>
              <c:idx val="2"/>
              <c:tx>
                <c:rich>
                  <a:bodyPr/>
                  <a:lstStyle/>
                  <a:p>
                    <a:fld id="{8DFDB931-C4C5-4959-8F86-D9DF24B6B341}" type="CELLRANGE">
                      <a:rPr lang="en-US"/>
                      <a:pPr/>
                      <a:t>[CELLRANGE]</a:t>
                    </a:fld>
                    <a:endParaRPr lang="en-US" baseline="0"/>
                  </a:p>
                  <a:p>
                    <a:fld id="{4E5618ED-BB8B-4D6C-8B59-C88D4CB4EC81}" type="CATEGORYNAME">
                      <a:rPr lang="en-US" baseline="0"/>
                      <a:pPr/>
                      <a:t>[CATEGORY NAME]</a:t>
                    </a:fld>
                    <a:endParaRPr lang="en-US"/>
                  </a:p>
                </c:rich>
              </c:tx>
              <c:dLblPos val="outEnd"/>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3173-4FBC-9CE4-3A7FAB7DBAB3}"/>
                </c:ext>
              </c:extLst>
            </c:dLbl>
            <c:dLbl>
              <c:idx val="3"/>
              <c:tx>
                <c:rich>
                  <a:bodyPr/>
                  <a:lstStyle/>
                  <a:p>
                    <a:fld id="{E229A47C-D99A-4B31-B80D-D944B59EC5C5}" type="CELLRANGE">
                      <a:rPr lang="en-US"/>
                      <a:pPr/>
                      <a:t>[CELLRANGE]</a:t>
                    </a:fld>
                    <a:endParaRPr lang="en-US" baseline="0"/>
                  </a:p>
                  <a:p>
                    <a:fld id="{3CEC3FFE-413D-4956-A514-5C9811068ADA}" type="CATEGORYNAME">
                      <a:rPr lang="en-US" baseline="0"/>
                      <a:pPr/>
                      <a:t>[CATEGORY NAME]</a:t>
                    </a:fld>
                    <a:endParaRPr lang="en-US"/>
                  </a:p>
                </c:rich>
              </c:tx>
              <c:dLblPos val="outEnd"/>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3173-4FBC-9CE4-3A7FAB7DBAB3}"/>
                </c:ext>
              </c:extLst>
            </c:dLbl>
            <c:dLbl>
              <c:idx val="4"/>
              <c:tx>
                <c:rich>
                  <a:bodyPr/>
                  <a:lstStyle/>
                  <a:p>
                    <a:fld id="{4BDAD82F-6994-4575-B0D3-5FD87D2DBF1B}" type="CELLRANGE">
                      <a:rPr lang="en-US"/>
                      <a:pPr/>
                      <a:t>[CELLRANGE]</a:t>
                    </a:fld>
                    <a:endParaRPr lang="en-US"/>
                  </a:p>
                  <a:p>
                    <a:fld id="{81B3E8F1-6E12-4567-AF72-89E1DA872407}" type="CATEGORYNAME">
                      <a:rPr lang="en-US" baseline="0"/>
                      <a:pPr/>
                      <a:t>[CATEGORY NAME]</a:t>
                    </a:fld>
                    <a:endParaRPr lang="en-US"/>
                  </a:p>
                </c:rich>
              </c:tx>
              <c:dLblPos val="outEnd"/>
              <c:showLegendKey val="0"/>
              <c:showVal val="0"/>
              <c:showCatName val="1"/>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3173-4FBC-9CE4-3A7FAB7DBAB3}"/>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1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DataLabelsRange val="1"/>
              </c:ext>
            </c:extLst>
          </c:dLbls>
          <c:cat>
            <c:strRef>
              <c:f>'Business Mtg Data'!$A$10:$A$14</c:f>
              <c:strCache>
                <c:ptCount val="5"/>
                <c:pt idx="0">
                  <c:v>2021 Total Asset Breakdown</c:v>
                </c:pt>
                <c:pt idx="1">
                  <c:v>Reserves  - Edward Jones</c:v>
                </c:pt>
                <c:pt idx="2">
                  <c:v>Earmarked Dues</c:v>
                </c:pt>
                <c:pt idx="3">
                  <c:v>MAATA Grant Carryover Amount</c:v>
                </c:pt>
                <c:pt idx="4">
                  <c:v>Remaining</c:v>
                </c:pt>
              </c:strCache>
            </c:strRef>
          </c:cat>
          <c:val>
            <c:numRef>
              <c:f>'Business Mtg Data'!$B$10:$B$14</c:f>
              <c:numCache>
                <c:formatCode>_("$"* #,##0_);_("$"* \(#,##0\);_("$"* "-"??_);_(@_)</c:formatCode>
                <c:ptCount val="5"/>
                <c:pt idx="1">
                  <c:v>54085</c:v>
                </c:pt>
                <c:pt idx="2">
                  <c:v>15263</c:v>
                </c:pt>
                <c:pt idx="3">
                  <c:v>7564.28</c:v>
                </c:pt>
                <c:pt idx="4">
                  <c:v>3980</c:v>
                </c:pt>
              </c:numCache>
            </c:numRef>
          </c:val>
          <c:extLst>
            <c:ext xmlns:c15="http://schemas.microsoft.com/office/drawing/2012/chart" uri="{02D57815-91ED-43cb-92C2-25804820EDAC}">
              <c15:datalabelsRange>
                <c15:f>'Business Mtg Data'!$B$10:$B$14</c15:f>
                <c15:dlblRangeCache>
                  <c:ptCount val="5"/>
                  <c:pt idx="1">
                    <c:v> $54,085 </c:v>
                  </c:pt>
                  <c:pt idx="2">
                    <c:v> $15,263 </c:v>
                  </c:pt>
                  <c:pt idx="3">
                    <c:v> $7,564 </c:v>
                  </c:pt>
                  <c:pt idx="4">
                    <c:v> $3,980 </c:v>
                  </c:pt>
                </c15:dlblRangeCache>
              </c15:datalabelsRange>
            </c:ext>
            <c:ext xmlns:c16="http://schemas.microsoft.com/office/drawing/2014/chart" uri="{C3380CC4-5D6E-409C-BE32-E72D297353CC}">
              <c16:uniqueId val="{0000000A-3173-4FBC-9CE4-3A7FAB7DBAB3}"/>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0F7A3B-858B-4DFB-8DBC-C8DA05284722}"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0F7A3B-858B-4DFB-8DBC-C8DA05284722}"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0F7A3B-858B-4DFB-8DBC-C8DA05284722}"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0F7A3B-858B-4DFB-8DBC-C8DA05284722}"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0F7A3B-858B-4DFB-8DBC-C8DA05284722}" type="datetimeFigureOut">
              <a:rPr lang="en-US" smtClean="0"/>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C0F7A3B-858B-4DFB-8DBC-C8DA05284722}"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91AB-05A5-49A6-8693-2CD6C1B3626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0F7A3B-858B-4DFB-8DBC-C8DA05284722}" type="datetimeFigureOut">
              <a:rPr lang="en-US" smtClean="0"/>
              <a:t>3/15/2022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0F7A3B-858B-4DFB-8DBC-C8DA05284722}" type="datetimeFigureOut">
              <a:rPr lang="en-US" smtClean="0"/>
              <a:t>3/15/2022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C0F7A3B-858B-4DFB-8DBC-C8DA05284722}" type="datetimeFigureOut">
              <a:rPr lang="en-US" smtClean="0"/>
              <a:t>3/15/2022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C0F7A3B-858B-4DFB-8DBC-C8DA05284722}"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91AB-05A5-49A6-8693-2CD6C1B3626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0F7A3B-858B-4DFB-8DBC-C8DA05284722}" type="datetimeFigureOut">
              <a:rPr lang="en-US" smtClean="0"/>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91AB-05A5-49A6-8693-2CD6C1B3626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C0F7A3B-858B-4DFB-8DBC-C8DA05284722}" type="datetimeFigureOut">
              <a:rPr lang="en-US" smtClean="0"/>
              <a:t>3/15/2022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96391AB-05A5-49A6-8693-2CD6C1B3626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vieljason@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470025"/>
          </a:xfrm>
        </p:spPr>
        <p:txBody>
          <a:bodyPr/>
          <a:lstStyle/>
          <a:p>
            <a:pPr eaLnBrk="1" hangingPunct="1"/>
            <a:r>
              <a:rPr lang="en-US" dirty="0">
                <a:solidFill>
                  <a:schemeClr val="bg1"/>
                </a:solidFill>
              </a:rPr>
              <a:t>Iowa Athletic Trainers’ Society</a:t>
            </a:r>
          </a:p>
        </p:txBody>
      </p:sp>
      <p:sp>
        <p:nvSpPr>
          <p:cNvPr id="2051" name="Rectangle 3"/>
          <p:cNvSpPr>
            <a:spLocks noGrp="1" noChangeArrowheads="1"/>
          </p:cNvSpPr>
          <p:nvPr>
            <p:ph type="subTitle" idx="1"/>
          </p:nvPr>
        </p:nvSpPr>
        <p:spPr>
          <a:xfrm>
            <a:off x="1371600" y="2438400"/>
            <a:ext cx="6400800" cy="1752600"/>
          </a:xfrm>
        </p:spPr>
        <p:txBody>
          <a:bodyPr>
            <a:normAutofit fontScale="92500" lnSpcReduction="20000"/>
          </a:bodyPr>
          <a:lstStyle/>
          <a:p>
            <a:pPr eaLnBrk="1" hangingPunct="1"/>
            <a:r>
              <a:rPr lang="en-US" sz="2800" dirty="0">
                <a:solidFill>
                  <a:schemeClr val="bg1"/>
                </a:solidFill>
              </a:rPr>
              <a:t>Business Meeting</a:t>
            </a:r>
          </a:p>
          <a:p>
            <a:pPr eaLnBrk="1" hangingPunct="1"/>
            <a:r>
              <a:rPr lang="en-US" sz="2800" dirty="0">
                <a:solidFill>
                  <a:schemeClr val="bg1"/>
                </a:solidFill>
              </a:rPr>
              <a:t>March 18, 2022</a:t>
            </a:r>
          </a:p>
          <a:p>
            <a:pPr eaLnBrk="1" hangingPunct="1"/>
            <a:r>
              <a:rPr lang="en-US" sz="2800" dirty="0">
                <a:solidFill>
                  <a:schemeClr val="bg1"/>
                </a:solidFill>
              </a:rPr>
              <a:t>MAATA Annual Meeting </a:t>
            </a:r>
          </a:p>
          <a:p>
            <a:pPr eaLnBrk="1" hangingPunct="1"/>
            <a:r>
              <a:rPr lang="en-US" sz="2800" dirty="0" err="1">
                <a:solidFill>
                  <a:schemeClr val="bg1"/>
                </a:solidFill>
              </a:rPr>
              <a:t>LaVista</a:t>
            </a:r>
            <a:r>
              <a:rPr lang="en-US" sz="2800" dirty="0">
                <a:solidFill>
                  <a:schemeClr val="bg1"/>
                </a:solidFill>
              </a:rPr>
              <a:t>, NE</a:t>
            </a:r>
          </a:p>
          <a:p>
            <a:pPr eaLnBrk="1" hangingPunct="1"/>
            <a:endParaRPr lang="en-US" sz="2800" dirty="0">
              <a:solidFill>
                <a:schemeClr val="bg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29200"/>
            <a:ext cx="2304298" cy="1824522"/>
          </a:xfrm>
          <a:prstGeom prst="rect">
            <a:avLst/>
          </a:prstGeom>
        </p:spPr>
      </p:pic>
    </p:spTree>
    <p:extLst>
      <p:ext uri="{BB962C8B-B14F-4D97-AF65-F5344CB8AC3E}">
        <p14:creationId xmlns:p14="http://schemas.microsoft.com/office/powerpoint/2010/main" val="3606862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2286000"/>
            <a:ext cx="8229600" cy="3840163"/>
          </a:xfrm>
        </p:spPr>
        <p:txBody>
          <a:bodyPr/>
          <a:lstStyle/>
          <a:p>
            <a:pPr algn="ctr">
              <a:buFontTx/>
              <a:buNone/>
              <a:defRPr/>
            </a:pPr>
            <a:r>
              <a:rPr lang="en-US" sz="3200" dirty="0">
                <a:solidFill>
                  <a:schemeClr val="accent1">
                    <a:lumMod val="75000"/>
                  </a:schemeClr>
                </a:solidFill>
              </a:rPr>
              <a:t>Michael Donahue</a:t>
            </a:r>
          </a:p>
          <a:p>
            <a:pPr>
              <a:defRPr/>
            </a:pPr>
            <a:r>
              <a:rPr lang="en-US" dirty="0">
                <a:solidFill>
                  <a:srgbClr val="0070C0"/>
                </a:solidFill>
              </a:rPr>
              <a:t>Working with Communications Committee on streamlining how information gets out to the membership. </a:t>
            </a:r>
          </a:p>
        </p:txBody>
      </p:sp>
      <p:sp>
        <p:nvSpPr>
          <p:cNvPr id="2" name="Title 1"/>
          <p:cNvSpPr>
            <a:spLocks noGrp="1"/>
          </p:cNvSpPr>
          <p:nvPr>
            <p:ph type="title"/>
          </p:nvPr>
        </p:nvSpPr>
        <p:spPr/>
        <p:txBody>
          <a:bodyPr>
            <a:normAutofit fontScale="90000"/>
          </a:bodyPr>
          <a:lstStyle/>
          <a:p>
            <a:pPr>
              <a:defRPr/>
            </a:pPr>
            <a:br>
              <a:rPr lang="en-US" dirty="0">
                <a:solidFill>
                  <a:schemeClr val="bg1"/>
                </a:solidFill>
              </a:rPr>
            </a:br>
            <a:r>
              <a:rPr lang="en-US" dirty="0">
                <a:solidFill>
                  <a:schemeClr val="bg1"/>
                </a:solidFill>
              </a:rPr>
              <a:t>Secretary’s Report</a:t>
            </a:r>
            <a:br>
              <a:rPr lang="en-US" dirty="0">
                <a:solidFill>
                  <a:schemeClr val="bg1"/>
                </a:solidFill>
              </a:rPr>
            </a:b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171380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05000"/>
            <a:ext cx="7408333" cy="3450696"/>
          </a:xfrm>
        </p:spPr>
        <p:txBody>
          <a:bodyPr>
            <a:normAutofit fontScale="92500" lnSpcReduction="10000"/>
          </a:bodyPr>
          <a:lstStyle/>
          <a:p>
            <a:r>
              <a:rPr lang="en-US" dirty="0">
                <a:solidFill>
                  <a:schemeClr val="accent1">
                    <a:lumMod val="75000"/>
                  </a:schemeClr>
                </a:solidFill>
              </a:rPr>
              <a:t>Chair: Christine Black</a:t>
            </a:r>
          </a:p>
          <a:p>
            <a:r>
              <a:rPr lang="en-US" dirty="0">
                <a:solidFill>
                  <a:schemeClr val="accent1">
                    <a:lumMod val="75000"/>
                  </a:schemeClr>
                </a:solidFill>
              </a:rPr>
              <a:t>Members: Michael Donahue, Jordan </a:t>
            </a:r>
            <a:r>
              <a:rPr lang="en-US" dirty="0" err="1">
                <a:solidFill>
                  <a:schemeClr val="accent1">
                    <a:lumMod val="75000"/>
                  </a:schemeClr>
                </a:solidFill>
              </a:rPr>
              <a:t>Viers</a:t>
            </a:r>
            <a:r>
              <a:rPr lang="en-US" dirty="0">
                <a:solidFill>
                  <a:schemeClr val="accent1">
                    <a:lumMod val="75000"/>
                  </a:schemeClr>
                </a:solidFill>
              </a:rPr>
              <a:t>, </a:t>
            </a:r>
            <a:r>
              <a:rPr lang="en-US" dirty="0" err="1">
                <a:solidFill>
                  <a:schemeClr val="accent1">
                    <a:lumMod val="75000"/>
                  </a:schemeClr>
                </a:solidFill>
              </a:rPr>
              <a:t>Bri</a:t>
            </a:r>
            <a:r>
              <a:rPr lang="en-US" dirty="0">
                <a:solidFill>
                  <a:schemeClr val="accent1">
                    <a:lumMod val="75000"/>
                  </a:schemeClr>
                </a:solidFill>
              </a:rPr>
              <a:t> Cleveland, Ashley </a:t>
            </a:r>
            <a:r>
              <a:rPr lang="en-US" dirty="0" err="1">
                <a:solidFill>
                  <a:schemeClr val="accent1">
                    <a:lumMod val="75000"/>
                  </a:schemeClr>
                </a:solidFill>
              </a:rPr>
              <a:t>Weier</a:t>
            </a:r>
            <a:r>
              <a:rPr lang="en-US" dirty="0">
                <a:solidFill>
                  <a:schemeClr val="accent1">
                    <a:lumMod val="75000"/>
                  </a:schemeClr>
                </a:solidFill>
              </a:rPr>
              <a:t>, Jason </a:t>
            </a:r>
            <a:r>
              <a:rPr lang="en-US" dirty="0" err="1">
                <a:solidFill>
                  <a:schemeClr val="accent1">
                    <a:lumMod val="75000"/>
                  </a:schemeClr>
                </a:solidFill>
              </a:rPr>
              <a:t>Kofoot</a:t>
            </a:r>
            <a:r>
              <a:rPr lang="en-US" dirty="0">
                <a:solidFill>
                  <a:schemeClr val="accent1">
                    <a:lumMod val="75000"/>
                  </a:schemeClr>
                </a:solidFill>
              </a:rPr>
              <a:t>, Tara Armstrong, and Andrew Vereen</a:t>
            </a:r>
          </a:p>
          <a:p>
            <a:r>
              <a:rPr lang="en-US" dirty="0">
                <a:solidFill>
                  <a:schemeClr val="accent1">
                    <a:lumMod val="75000"/>
                  </a:schemeClr>
                </a:solidFill>
              </a:rPr>
              <a:t>IATS Summer meeting and symposium will be Thursday and Friday May 26 and 27 at the </a:t>
            </a:r>
            <a:r>
              <a:rPr lang="en-US" dirty="0" err="1">
                <a:solidFill>
                  <a:schemeClr val="accent1">
                    <a:lumMod val="75000"/>
                  </a:schemeClr>
                </a:solidFill>
              </a:rPr>
              <a:t>Mariott</a:t>
            </a:r>
            <a:r>
              <a:rPr lang="en-US" dirty="0">
                <a:solidFill>
                  <a:schemeClr val="accent1">
                    <a:lumMod val="75000"/>
                  </a:schemeClr>
                </a:solidFill>
              </a:rPr>
              <a:t> in West Des Moines</a:t>
            </a:r>
          </a:p>
          <a:p>
            <a:pPr lvl="1"/>
            <a:r>
              <a:rPr lang="en-US" dirty="0">
                <a:solidFill>
                  <a:schemeClr val="accent1">
                    <a:lumMod val="75000"/>
                  </a:schemeClr>
                </a:solidFill>
              </a:rPr>
              <a:t>10ish CEUs</a:t>
            </a:r>
          </a:p>
          <a:p>
            <a:pPr lvl="1"/>
            <a:r>
              <a:rPr lang="en-US" dirty="0">
                <a:solidFill>
                  <a:schemeClr val="accent1">
                    <a:lumMod val="75000"/>
                  </a:schemeClr>
                </a:solidFill>
              </a:rPr>
              <a:t>EPC and CAC will be hosting a social of some sort!!!!</a:t>
            </a:r>
          </a:p>
          <a:p>
            <a:pPr lvl="1"/>
            <a:r>
              <a:rPr lang="en-US" dirty="0">
                <a:solidFill>
                  <a:schemeClr val="accent1">
                    <a:lumMod val="75000"/>
                  </a:schemeClr>
                </a:solidFill>
              </a:rPr>
              <a:t>Look for more info soon. </a:t>
            </a:r>
          </a:p>
        </p:txBody>
      </p:sp>
      <p:sp>
        <p:nvSpPr>
          <p:cNvPr id="3" name="Title 2"/>
          <p:cNvSpPr>
            <a:spLocks noGrp="1"/>
          </p:cNvSpPr>
          <p:nvPr>
            <p:ph type="title"/>
          </p:nvPr>
        </p:nvSpPr>
        <p:spPr/>
        <p:txBody>
          <a:bodyPr/>
          <a:lstStyle/>
          <a:p>
            <a:r>
              <a:rPr lang="en-US" dirty="0"/>
              <a:t>Annual Meeting Committee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249083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76609"/>
            <a:ext cx="8229600" cy="3763963"/>
          </a:xfrm>
        </p:spPr>
        <p:txBody>
          <a:bodyPr/>
          <a:lstStyle/>
          <a:p>
            <a:pPr algn="ctr">
              <a:buFontTx/>
              <a:buNone/>
              <a:defRPr/>
            </a:pPr>
            <a:r>
              <a:rPr lang="en-US" dirty="0">
                <a:solidFill>
                  <a:srgbClr val="0070C0"/>
                </a:solidFill>
              </a:rPr>
              <a:t>Troy </a:t>
            </a:r>
            <a:r>
              <a:rPr lang="en-US" dirty="0" err="1">
                <a:solidFill>
                  <a:srgbClr val="0070C0"/>
                </a:solidFill>
              </a:rPr>
              <a:t>Kleese</a:t>
            </a:r>
            <a:r>
              <a:rPr lang="en-US" dirty="0">
                <a:solidFill>
                  <a:srgbClr val="0070C0"/>
                </a:solidFill>
              </a:rPr>
              <a:t> – Chair</a:t>
            </a:r>
          </a:p>
        </p:txBody>
      </p:sp>
      <p:sp>
        <p:nvSpPr>
          <p:cNvPr id="2" name="Title 1"/>
          <p:cNvSpPr>
            <a:spLocks noGrp="1"/>
          </p:cNvSpPr>
          <p:nvPr>
            <p:ph type="title"/>
          </p:nvPr>
        </p:nvSpPr>
        <p:spPr/>
        <p:txBody>
          <a:bodyPr/>
          <a:lstStyle/>
          <a:p>
            <a:pPr>
              <a:defRPr/>
            </a:pPr>
            <a:r>
              <a:rPr lang="en-US" dirty="0">
                <a:solidFill>
                  <a:schemeClr val="bg1"/>
                </a:solidFill>
              </a:rPr>
              <a:t>Governmental Affairs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
        <p:nvSpPr>
          <p:cNvPr id="6" name="Content Placeholder 1">
            <a:extLst>
              <a:ext uri="{FF2B5EF4-FFF2-40B4-BE49-F238E27FC236}">
                <a16:creationId xmlns:a16="http://schemas.microsoft.com/office/drawing/2014/main" id="{A1498075-CFC9-4A34-97D9-41806D74EB23}"/>
              </a:ext>
            </a:extLst>
          </p:cNvPr>
          <p:cNvSpPr txBox="1">
            <a:spLocks/>
          </p:cNvSpPr>
          <p:nvPr/>
        </p:nvSpPr>
        <p:spPr>
          <a:xfrm>
            <a:off x="867833" y="2362200"/>
            <a:ext cx="7408333" cy="3079796"/>
          </a:xfrm>
          <a:prstGeom prst="rect">
            <a:avLst/>
          </a:prstGeom>
        </p:spPr>
        <p:txBody>
          <a:bodyPr vert="horz" lIns="91440" tIns="45720" rIns="91440" bIns="45720" rtlCol="0">
            <a:normAutofit fontScale="70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solidFill>
                  <a:schemeClr val="bg2">
                    <a:lumMod val="50000"/>
                  </a:schemeClr>
                </a:solidFill>
              </a:rPr>
              <a:t>Members</a:t>
            </a:r>
          </a:p>
          <a:p>
            <a:pPr lvl="1"/>
            <a:r>
              <a:rPr lang="en-US" dirty="0">
                <a:solidFill>
                  <a:schemeClr val="bg2">
                    <a:lumMod val="50000"/>
                  </a:schemeClr>
                </a:solidFill>
              </a:rPr>
              <a:t>Melanie Mason</a:t>
            </a:r>
          </a:p>
          <a:p>
            <a:pPr lvl="1"/>
            <a:r>
              <a:rPr lang="en-US" dirty="0">
                <a:solidFill>
                  <a:schemeClr val="bg2">
                    <a:lumMod val="50000"/>
                  </a:schemeClr>
                </a:solidFill>
              </a:rPr>
              <a:t>Lisa </a:t>
            </a:r>
            <a:r>
              <a:rPr lang="en-US" dirty="0" err="1">
                <a:solidFill>
                  <a:schemeClr val="bg2">
                    <a:lumMod val="50000"/>
                  </a:schemeClr>
                </a:solidFill>
              </a:rPr>
              <a:t>Bengston</a:t>
            </a:r>
            <a:endParaRPr lang="en-US" dirty="0">
              <a:solidFill>
                <a:schemeClr val="bg2">
                  <a:lumMod val="50000"/>
                </a:schemeClr>
              </a:solidFill>
            </a:endParaRPr>
          </a:p>
          <a:p>
            <a:r>
              <a:rPr lang="en-US" dirty="0">
                <a:solidFill>
                  <a:schemeClr val="bg2">
                    <a:lumMod val="50000"/>
                  </a:schemeClr>
                </a:solidFill>
              </a:rPr>
              <a:t>Will need more members with Nate taking over as President-Elect</a:t>
            </a:r>
          </a:p>
          <a:p>
            <a:r>
              <a:rPr lang="en-US" sz="2100" dirty="0">
                <a:solidFill>
                  <a:schemeClr val="bg2">
                    <a:lumMod val="50000"/>
                  </a:schemeClr>
                </a:solidFill>
              </a:rPr>
              <a:t>Legislation session tracker on website for easy view of members</a:t>
            </a:r>
          </a:p>
          <a:p>
            <a:r>
              <a:rPr lang="en-US" dirty="0">
                <a:solidFill>
                  <a:schemeClr val="bg2">
                    <a:lumMod val="50000"/>
                  </a:schemeClr>
                </a:solidFill>
              </a:rPr>
              <a:t>Hit the Hill Day</a:t>
            </a:r>
          </a:p>
          <a:p>
            <a:r>
              <a:rPr lang="en-US" dirty="0">
                <a:solidFill>
                  <a:schemeClr val="bg2">
                    <a:lumMod val="50000"/>
                  </a:schemeClr>
                </a:solidFill>
              </a:rPr>
              <a:t>2021: Health Care Professional Recruitment – Student Loan re-payment (HF196) – Signed by Govern May. A “win” for AT’s.</a:t>
            </a:r>
          </a:p>
          <a:p>
            <a:r>
              <a:rPr lang="en-US" dirty="0">
                <a:solidFill>
                  <a:schemeClr val="bg2">
                    <a:lumMod val="50000"/>
                  </a:schemeClr>
                </a:solidFill>
              </a:rPr>
              <a:t>2022 Tracked: Neuropsychologists seek added to state concussion law as a profession who can remove from and return to sport an athlete suffering a concussion.</a:t>
            </a:r>
          </a:p>
          <a:p>
            <a:r>
              <a:rPr lang="en-US" dirty="0">
                <a:solidFill>
                  <a:schemeClr val="bg2">
                    <a:lumMod val="50000"/>
                  </a:schemeClr>
                </a:solidFill>
              </a:rPr>
              <a:t>Fall 2022: Annual meeting with Lobbyist.</a:t>
            </a:r>
          </a:p>
          <a:p>
            <a:endParaRPr lang="en-US" dirty="0">
              <a:solidFill>
                <a:schemeClr val="bg2">
                  <a:lumMod val="50000"/>
                </a:schemeClr>
              </a:solidFill>
            </a:endParaRPr>
          </a:p>
          <a:p>
            <a:endParaRPr lang="en-US" dirty="0">
              <a:solidFill>
                <a:schemeClr val="bg2">
                  <a:lumMod val="50000"/>
                </a:schemeClr>
              </a:solidFill>
            </a:endParaRPr>
          </a:p>
        </p:txBody>
      </p:sp>
    </p:spTree>
    <p:extLst>
      <p:ext uri="{BB962C8B-B14F-4D97-AF65-F5344CB8AC3E}">
        <p14:creationId xmlns:p14="http://schemas.microsoft.com/office/powerpoint/2010/main" val="623152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44482"/>
            <a:ext cx="8229600" cy="3763963"/>
          </a:xfrm>
        </p:spPr>
        <p:txBody>
          <a:bodyPr/>
          <a:lstStyle/>
          <a:p>
            <a:pPr algn="ctr">
              <a:buFontTx/>
              <a:buNone/>
              <a:defRPr/>
            </a:pPr>
            <a:r>
              <a:rPr lang="en-US" dirty="0">
                <a:solidFill>
                  <a:srgbClr val="0070C0"/>
                </a:solidFill>
              </a:rPr>
              <a:t>Cont.</a:t>
            </a:r>
          </a:p>
        </p:txBody>
      </p:sp>
      <p:sp>
        <p:nvSpPr>
          <p:cNvPr id="2" name="Title 1"/>
          <p:cNvSpPr>
            <a:spLocks noGrp="1"/>
          </p:cNvSpPr>
          <p:nvPr>
            <p:ph type="title"/>
          </p:nvPr>
        </p:nvSpPr>
        <p:spPr/>
        <p:txBody>
          <a:bodyPr/>
          <a:lstStyle/>
          <a:p>
            <a:pPr>
              <a:defRPr/>
            </a:pPr>
            <a:r>
              <a:rPr lang="en-US" dirty="0">
                <a:solidFill>
                  <a:schemeClr val="bg1"/>
                </a:solidFill>
              </a:rPr>
              <a:t>Governmental Affairs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
        <p:nvSpPr>
          <p:cNvPr id="6" name="Content Placeholder 1">
            <a:extLst>
              <a:ext uri="{FF2B5EF4-FFF2-40B4-BE49-F238E27FC236}">
                <a16:creationId xmlns:a16="http://schemas.microsoft.com/office/drawing/2014/main" id="{A1498075-CFC9-4A34-97D9-41806D74EB23}"/>
              </a:ext>
            </a:extLst>
          </p:cNvPr>
          <p:cNvSpPr txBox="1">
            <a:spLocks/>
          </p:cNvSpPr>
          <p:nvPr/>
        </p:nvSpPr>
        <p:spPr>
          <a:xfrm>
            <a:off x="867833" y="2511925"/>
            <a:ext cx="7408333" cy="30797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solidFill>
                <a:schemeClr val="bg2">
                  <a:lumMod val="50000"/>
                </a:schemeClr>
              </a:solidFill>
            </a:endParaRPr>
          </a:p>
        </p:txBody>
      </p:sp>
      <p:sp>
        <p:nvSpPr>
          <p:cNvPr id="8" name="TextBox 7"/>
          <p:cNvSpPr txBox="1"/>
          <p:nvPr/>
        </p:nvSpPr>
        <p:spPr>
          <a:xfrm>
            <a:off x="1426143" y="2747450"/>
            <a:ext cx="6828366"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2">
                    <a:lumMod val="50000"/>
                  </a:schemeClr>
                </a:solidFill>
              </a:rPr>
              <a:t>Seeking interested AT’s from various areas of the state to be on the committee or liaisons from their area.</a:t>
            </a:r>
          </a:p>
          <a:p>
            <a:pPr marL="285750" indent="-285750">
              <a:buFont typeface="Arial" panose="020B0604020202020204" pitchFamily="34" charset="0"/>
              <a:buChar char="•"/>
            </a:pPr>
            <a:r>
              <a:rPr lang="en-US" dirty="0">
                <a:solidFill>
                  <a:schemeClr val="bg2">
                    <a:lumMod val="50000"/>
                  </a:schemeClr>
                </a:solidFill>
              </a:rPr>
              <a:t>These liaisons would be willing to share information to/gather information from AT members in their area</a:t>
            </a:r>
          </a:p>
          <a:p>
            <a:pPr marL="285750" indent="-285750">
              <a:buFont typeface="Arial" panose="020B0604020202020204" pitchFamily="34" charset="0"/>
              <a:buChar char="•"/>
            </a:pPr>
            <a:r>
              <a:rPr lang="en-US" dirty="0">
                <a:solidFill>
                  <a:schemeClr val="bg2">
                    <a:lumMod val="50000"/>
                  </a:schemeClr>
                </a:solidFill>
              </a:rPr>
              <a:t>when it comes to legislative issues and connecting to key legislators. Seek AT’s with multiple AT contacts</a:t>
            </a:r>
          </a:p>
          <a:p>
            <a:pPr marL="285750" indent="-285750">
              <a:buFont typeface="Arial" panose="020B0604020202020204" pitchFamily="34" charset="0"/>
              <a:buChar char="•"/>
            </a:pPr>
            <a:r>
              <a:rPr lang="en-US" dirty="0">
                <a:solidFill>
                  <a:schemeClr val="bg2">
                    <a:lumMod val="50000"/>
                  </a:schemeClr>
                </a:solidFill>
              </a:rPr>
              <a:t>in their area, or folks interested in developing multiple AT contacts in their area.</a:t>
            </a:r>
          </a:p>
        </p:txBody>
      </p:sp>
    </p:spTree>
    <p:extLst>
      <p:ext uri="{BB962C8B-B14F-4D97-AF65-F5344CB8AC3E}">
        <p14:creationId xmlns:p14="http://schemas.microsoft.com/office/powerpoint/2010/main" val="81478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91056"/>
            <a:ext cx="8229600" cy="3763963"/>
          </a:xfrm>
        </p:spPr>
        <p:txBody>
          <a:bodyPr>
            <a:normAutofit fontScale="77500" lnSpcReduction="20000"/>
          </a:bodyPr>
          <a:lstStyle/>
          <a:p>
            <a:pPr algn="ctr">
              <a:buFontTx/>
              <a:buNone/>
              <a:defRPr/>
            </a:pPr>
            <a:r>
              <a:rPr lang="en-US" dirty="0">
                <a:solidFill>
                  <a:srgbClr val="002060"/>
                </a:solidFill>
              </a:rPr>
              <a:t>Anna </a:t>
            </a:r>
            <a:r>
              <a:rPr lang="en-US" dirty="0" err="1">
                <a:solidFill>
                  <a:srgbClr val="002060"/>
                </a:solidFill>
              </a:rPr>
              <a:t>Manternach</a:t>
            </a:r>
            <a:r>
              <a:rPr lang="en-US" dirty="0">
                <a:solidFill>
                  <a:srgbClr val="002060"/>
                </a:solidFill>
              </a:rPr>
              <a:t> (Iowa City Liberty) – Co-Chair</a:t>
            </a:r>
          </a:p>
          <a:p>
            <a:pPr algn="ctr">
              <a:buFontTx/>
              <a:buNone/>
              <a:defRPr/>
            </a:pPr>
            <a:r>
              <a:rPr lang="en-US" dirty="0">
                <a:solidFill>
                  <a:srgbClr val="002060"/>
                </a:solidFill>
              </a:rPr>
              <a:t>Lynn </a:t>
            </a:r>
            <a:r>
              <a:rPr lang="en-US" dirty="0" err="1">
                <a:solidFill>
                  <a:srgbClr val="002060"/>
                </a:solidFill>
              </a:rPr>
              <a:t>Groth</a:t>
            </a:r>
            <a:r>
              <a:rPr lang="en-US" dirty="0">
                <a:solidFill>
                  <a:srgbClr val="002060"/>
                </a:solidFill>
              </a:rPr>
              <a:t> (Cedar Rapids Kennedy) – Co - Chair</a:t>
            </a:r>
          </a:p>
          <a:p>
            <a:pPr>
              <a:defRPr/>
            </a:pPr>
            <a:r>
              <a:rPr lang="en-US" dirty="0">
                <a:solidFill>
                  <a:srgbClr val="0070C0"/>
                </a:solidFill>
              </a:rPr>
              <a:t>Members</a:t>
            </a:r>
          </a:p>
          <a:p>
            <a:pPr lvl="1">
              <a:defRPr/>
            </a:pPr>
            <a:r>
              <a:rPr lang="en-US" dirty="0">
                <a:solidFill>
                  <a:srgbClr val="0070C0"/>
                </a:solidFill>
              </a:rPr>
              <a:t>Kaelene Voorhees – Davenport Assumption</a:t>
            </a:r>
          </a:p>
          <a:p>
            <a:pPr lvl="1">
              <a:defRPr/>
            </a:pPr>
            <a:r>
              <a:rPr lang="en-US" dirty="0">
                <a:solidFill>
                  <a:srgbClr val="0070C0"/>
                </a:solidFill>
              </a:rPr>
              <a:t>Jennifer McHenry – Iowa City High</a:t>
            </a:r>
          </a:p>
          <a:p>
            <a:pPr lvl="1">
              <a:defRPr/>
            </a:pPr>
            <a:r>
              <a:rPr lang="en-US" dirty="0">
                <a:solidFill>
                  <a:srgbClr val="0070C0"/>
                </a:solidFill>
              </a:rPr>
              <a:t>Suzi Guider – Cedar Rapids Jefferson</a:t>
            </a:r>
          </a:p>
          <a:p>
            <a:pPr lvl="1">
              <a:defRPr/>
            </a:pPr>
            <a:r>
              <a:rPr lang="en-US" dirty="0">
                <a:solidFill>
                  <a:srgbClr val="0070C0"/>
                </a:solidFill>
              </a:rPr>
              <a:t>Jon Hochstetler – Creston High School</a:t>
            </a:r>
          </a:p>
          <a:p>
            <a:pPr>
              <a:defRPr/>
            </a:pPr>
            <a:r>
              <a:rPr lang="en-US" sz="2000" dirty="0">
                <a:solidFill>
                  <a:srgbClr val="0070C0"/>
                </a:solidFill>
              </a:rPr>
              <a:t>ATLAS completion campaign – gift card drawing from names of those ATs who completed/updated their ATLAS information</a:t>
            </a:r>
          </a:p>
          <a:p>
            <a:pPr>
              <a:defRPr/>
            </a:pPr>
            <a:r>
              <a:rPr lang="en-US" sz="2000" dirty="0">
                <a:solidFill>
                  <a:srgbClr val="0070C0"/>
                </a:solidFill>
              </a:rPr>
              <a:t>Released Medical </a:t>
            </a:r>
            <a:r>
              <a:rPr lang="en-US" sz="2000" dirty="0" err="1">
                <a:solidFill>
                  <a:srgbClr val="0070C0"/>
                </a:solidFill>
              </a:rPr>
              <a:t>TimeOut</a:t>
            </a:r>
            <a:r>
              <a:rPr lang="en-US" sz="2000" dirty="0">
                <a:solidFill>
                  <a:srgbClr val="0070C0"/>
                </a:solidFill>
              </a:rPr>
              <a:t> template to be used by SSATs across the state</a:t>
            </a:r>
          </a:p>
          <a:p>
            <a:pPr>
              <a:defRPr/>
            </a:pPr>
            <a:r>
              <a:rPr lang="en-US" sz="2000" dirty="0">
                <a:solidFill>
                  <a:srgbClr val="0070C0"/>
                </a:solidFill>
              </a:rPr>
              <a:t>Created/distributed scripts to be read at football and volleyball games as part of the Safety in Sports campaign</a:t>
            </a:r>
          </a:p>
          <a:p>
            <a:pPr>
              <a:defRPr/>
            </a:pPr>
            <a:r>
              <a:rPr lang="en-US" sz="2000" dirty="0">
                <a:solidFill>
                  <a:srgbClr val="0070C0"/>
                </a:solidFill>
              </a:rPr>
              <a:t>Staffed a booth at the IA Athletic Director’s Conference to promote the profession and IATS resources for IA secondary schools</a:t>
            </a:r>
          </a:p>
          <a:p>
            <a:pPr>
              <a:defRPr/>
            </a:pPr>
            <a:r>
              <a:rPr lang="en-US" sz="2000" dirty="0">
                <a:solidFill>
                  <a:srgbClr val="0070C0"/>
                </a:solidFill>
              </a:rPr>
              <a:t>Offered free CEU via Webinar on use of cupping and flossing in the high school setting</a:t>
            </a:r>
          </a:p>
          <a:p>
            <a:pPr>
              <a:defRPr/>
            </a:pPr>
            <a:endParaRPr lang="en-US" dirty="0">
              <a:solidFill>
                <a:srgbClr val="0070C0"/>
              </a:solidFill>
            </a:endParaRPr>
          </a:p>
          <a:p>
            <a:pPr>
              <a:defRPr/>
            </a:pPr>
            <a:endParaRPr lang="en-US" dirty="0">
              <a:solidFill>
                <a:srgbClr val="0070C0"/>
              </a:solidFill>
            </a:endParaRPr>
          </a:p>
          <a:p>
            <a:pPr>
              <a:buFontTx/>
              <a:buNone/>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Secondary School</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68001"/>
            <a:ext cx="2151898" cy="1703853"/>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Tree>
    <p:extLst>
      <p:ext uri="{BB962C8B-B14F-4D97-AF65-F5344CB8AC3E}">
        <p14:creationId xmlns:p14="http://schemas.microsoft.com/office/powerpoint/2010/main" val="3854743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309872"/>
          </a:xfrm>
        </p:spPr>
        <p:txBody>
          <a:bodyPr>
            <a:normAutofit fontScale="62500" lnSpcReduction="20000"/>
          </a:bodyPr>
          <a:lstStyle/>
          <a:p>
            <a:r>
              <a:rPr lang="en-US" dirty="0">
                <a:solidFill>
                  <a:schemeClr val="accent1">
                    <a:lumMod val="75000"/>
                  </a:schemeClr>
                </a:solidFill>
              </a:rPr>
              <a:t>Iowa Representative: Otto Krueger</a:t>
            </a:r>
          </a:p>
          <a:p>
            <a:pPr lvl="1"/>
            <a:r>
              <a:rPr lang="en-US" dirty="0">
                <a:solidFill>
                  <a:schemeClr val="accent1">
                    <a:lumMod val="75000"/>
                  </a:schemeClr>
                </a:solidFill>
              </a:rPr>
              <a:t>Committee Members:</a:t>
            </a:r>
          </a:p>
          <a:p>
            <a:pPr lvl="2"/>
            <a:r>
              <a:rPr lang="en-US" dirty="0">
                <a:solidFill>
                  <a:schemeClr val="accent1">
                    <a:lumMod val="75000"/>
                  </a:schemeClr>
                </a:solidFill>
              </a:rPr>
              <a:t>Ashley </a:t>
            </a:r>
            <a:r>
              <a:rPr lang="en-US" dirty="0" err="1">
                <a:solidFill>
                  <a:schemeClr val="accent1">
                    <a:lumMod val="75000"/>
                  </a:schemeClr>
                </a:solidFill>
              </a:rPr>
              <a:t>Weier</a:t>
            </a:r>
            <a:endParaRPr lang="en-US" dirty="0">
              <a:solidFill>
                <a:schemeClr val="accent1">
                  <a:lumMod val="75000"/>
                </a:schemeClr>
              </a:solidFill>
            </a:endParaRPr>
          </a:p>
          <a:p>
            <a:pPr lvl="2"/>
            <a:r>
              <a:rPr lang="en-US" dirty="0">
                <a:solidFill>
                  <a:schemeClr val="accent1">
                    <a:lumMod val="75000"/>
                  </a:schemeClr>
                </a:solidFill>
              </a:rPr>
              <a:t>Kylee </a:t>
            </a:r>
            <a:r>
              <a:rPr lang="en-US" dirty="0" err="1">
                <a:solidFill>
                  <a:schemeClr val="accent1">
                    <a:lumMod val="75000"/>
                  </a:schemeClr>
                </a:solidFill>
              </a:rPr>
              <a:t>Zoske</a:t>
            </a:r>
            <a:endParaRPr lang="en-US" dirty="0">
              <a:solidFill>
                <a:schemeClr val="accent1">
                  <a:lumMod val="75000"/>
                </a:schemeClr>
              </a:solidFill>
            </a:endParaRPr>
          </a:p>
          <a:p>
            <a:pPr marL="0" indent="0">
              <a:buNone/>
            </a:pPr>
            <a:r>
              <a:rPr lang="en-US" dirty="0">
                <a:solidFill>
                  <a:schemeClr val="accent1">
                    <a:lumMod val="75000"/>
                  </a:schemeClr>
                </a:solidFill>
              </a:rPr>
              <a:t>1.) Status changed to “Council” for committees:</a:t>
            </a:r>
          </a:p>
          <a:p>
            <a:pPr marL="0" indent="0">
              <a:buNone/>
            </a:pPr>
            <a:r>
              <a:rPr lang="en-US" dirty="0">
                <a:solidFill>
                  <a:schemeClr val="accent1">
                    <a:lumMod val="75000"/>
                  </a:schemeClr>
                </a:solidFill>
              </a:rPr>
              <a:t>	a. Armed Forces</a:t>
            </a:r>
          </a:p>
          <a:p>
            <a:pPr marL="0" indent="0">
              <a:buNone/>
            </a:pPr>
            <a:r>
              <a:rPr lang="en-US" dirty="0">
                <a:solidFill>
                  <a:schemeClr val="accent1">
                    <a:lumMod val="75000"/>
                  </a:schemeClr>
                </a:solidFill>
              </a:rPr>
              <a:t>	b. Rehabilitation Clinic</a:t>
            </a:r>
          </a:p>
          <a:p>
            <a:pPr marL="0" indent="0">
              <a:buNone/>
            </a:pPr>
            <a:r>
              <a:rPr lang="en-US" dirty="0">
                <a:solidFill>
                  <a:schemeClr val="accent1">
                    <a:lumMod val="75000"/>
                  </a:schemeClr>
                </a:solidFill>
              </a:rPr>
              <a:t>	c. Health Care Administration</a:t>
            </a:r>
          </a:p>
          <a:p>
            <a:pPr marL="0" indent="0">
              <a:buNone/>
            </a:pPr>
            <a:r>
              <a:rPr lang="en-US" dirty="0">
                <a:solidFill>
                  <a:schemeClr val="accent1">
                    <a:lumMod val="75000"/>
                  </a:schemeClr>
                </a:solidFill>
              </a:rPr>
              <a:t>	d. Occupational</a:t>
            </a:r>
          </a:p>
          <a:p>
            <a:pPr marL="0" indent="0">
              <a:buNone/>
            </a:pPr>
            <a:r>
              <a:rPr lang="en-US" dirty="0">
                <a:solidFill>
                  <a:schemeClr val="accent1">
                    <a:lumMod val="75000"/>
                  </a:schemeClr>
                </a:solidFill>
              </a:rPr>
              <a:t>	e. Performing Arts</a:t>
            </a:r>
          </a:p>
          <a:p>
            <a:pPr marL="0" indent="0">
              <a:buNone/>
            </a:pPr>
            <a:r>
              <a:rPr lang="en-US" dirty="0">
                <a:solidFill>
                  <a:schemeClr val="accent1">
                    <a:lumMod val="75000"/>
                  </a:schemeClr>
                </a:solidFill>
              </a:rPr>
              <a:t>	f. Physician Practice</a:t>
            </a:r>
          </a:p>
          <a:p>
            <a:pPr marL="0" indent="0">
              <a:buNone/>
            </a:pPr>
            <a:r>
              <a:rPr lang="en-US" dirty="0">
                <a:solidFill>
                  <a:schemeClr val="accent1">
                    <a:lumMod val="75000"/>
                  </a:schemeClr>
                </a:solidFill>
              </a:rPr>
              <a:t>	g. Private and Emerging Practice,</a:t>
            </a:r>
          </a:p>
          <a:p>
            <a:pPr marL="0" indent="0">
              <a:buNone/>
            </a:pPr>
            <a:r>
              <a:rPr lang="en-US" dirty="0">
                <a:solidFill>
                  <a:schemeClr val="accent1">
                    <a:lumMod val="75000"/>
                  </a:schemeClr>
                </a:solidFill>
              </a:rPr>
              <a:t>	h. Public Safety</a:t>
            </a:r>
          </a:p>
          <a:p>
            <a:pPr marL="0" indent="0">
              <a:buNone/>
            </a:pPr>
            <a:r>
              <a:rPr lang="en-US" dirty="0">
                <a:solidFill>
                  <a:schemeClr val="accent1">
                    <a:lumMod val="75000"/>
                  </a:schemeClr>
                </a:solidFill>
              </a:rPr>
              <a:t>	</a:t>
            </a:r>
            <a:r>
              <a:rPr lang="en-US" dirty="0" err="1">
                <a:solidFill>
                  <a:schemeClr val="accent1">
                    <a:lumMod val="75000"/>
                  </a:schemeClr>
                </a:solidFill>
              </a:rPr>
              <a:t>i</a:t>
            </a:r>
            <a:r>
              <a:rPr lang="en-US" dirty="0">
                <a:solidFill>
                  <a:schemeClr val="accent1">
                    <a:lumMod val="75000"/>
                  </a:schemeClr>
                </a:solidFill>
              </a:rPr>
              <a:t>. Community Outreach</a:t>
            </a:r>
          </a:p>
          <a:p>
            <a:pPr marL="0" indent="0">
              <a:buNone/>
            </a:pPr>
            <a:r>
              <a:rPr lang="en-US" dirty="0">
                <a:solidFill>
                  <a:schemeClr val="accent1">
                    <a:lumMod val="75000"/>
                  </a:schemeClr>
                </a:solidFill>
              </a:rPr>
              <a:t>	j. Analytics and Outcomes</a:t>
            </a:r>
          </a:p>
          <a:p>
            <a:pPr marL="0" indent="0">
              <a:buNone/>
            </a:pPr>
            <a:r>
              <a:rPr lang="en-US" dirty="0">
                <a:solidFill>
                  <a:schemeClr val="accent1">
                    <a:lumMod val="75000"/>
                  </a:schemeClr>
                </a:solidFill>
              </a:rPr>
              <a:t>2.) COPA Con April 8-9th</a:t>
            </a:r>
          </a:p>
          <a:p>
            <a:pPr marL="0" indent="0">
              <a:buNone/>
            </a:pPr>
            <a:r>
              <a:rPr lang="en-US" dirty="0">
                <a:solidFill>
                  <a:schemeClr val="accent1">
                    <a:lumMod val="75000"/>
                  </a:schemeClr>
                </a:solidFill>
              </a:rPr>
              <a:t>	a. Register today via NATA.org!</a:t>
            </a:r>
          </a:p>
          <a:p>
            <a:pPr marL="0" indent="0">
              <a:buNone/>
            </a:pPr>
            <a:endParaRPr lang="en-US" dirty="0">
              <a:solidFill>
                <a:schemeClr val="accent1">
                  <a:lumMod val="75000"/>
                </a:schemeClr>
              </a:solidFill>
            </a:endParaRPr>
          </a:p>
        </p:txBody>
      </p:sp>
      <p:sp>
        <p:nvSpPr>
          <p:cNvPr id="3" name="Title 2"/>
          <p:cNvSpPr>
            <a:spLocks noGrp="1"/>
          </p:cNvSpPr>
          <p:nvPr>
            <p:ph type="title"/>
          </p:nvPr>
        </p:nvSpPr>
        <p:spPr/>
        <p:txBody>
          <a:bodyPr>
            <a:normAutofit/>
          </a:bodyPr>
          <a:lstStyle/>
          <a:p>
            <a:r>
              <a:rPr lang="en-US" dirty="0"/>
              <a:t>Council on Practice Advancement</a:t>
            </a:r>
            <a:br>
              <a:rPr lang="en-US" dirty="0"/>
            </a:br>
            <a:r>
              <a:rPr lang="en-US" sz="2000" dirty="0"/>
              <a:t>(Formerly CEPAT)</a:t>
            </a:r>
          </a:p>
        </p:txBody>
      </p:sp>
    </p:spTree>
    <p:extLst>
      <p:ext uri="{BB962C8B-B14F-4D97-AF65-F5344CB8AC3E}">
        <p14:creationId xmlns:p14="http://schemas.microsoft.com/office/powerpoint/2010/main" val="191915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309872"/>
          </a:xfrm>
        </p:spPr>
        <p:txBody>
          <a:bodyPr>
            <a:normAutofit fontScale="92500" lnSpcReduction="10000"/>
          </a:bodyPr>
          <a:lstStyle/>
          <a:p>
            <a:r>
              <a:rPr lang="en-US" sz="2800" dirty="0">
                <a:solidFill>
                  <a:schemeClr val="accent1">
                    <a:lumMod val="75000"/>
                  </a:schemeClr>
                </a:solidFill>
              </a:rPr>
              <a:t>Iowa Representative: Otto Krueger</a:t>
            </a:r>
          </a:p>
          <a:p>
            <a:pPr lvl="1"/>
            <a:r>
              <a:rPr lang="en-US" sz="2100" dirty="0">
                <a:solidFill>
                  <a:schemeClr val="accent1">
                    <a:lumMod val="75000"/>
                  </a:schemeClr>
                </a:solidFill>
              </a:rPr>
              <a:t>Committee members:</a:t>
            </a:r>
          </a:p>
          <a:p>
            <a:pPr lvl="2"/>
            <a:r>
              <a:rPr lang="en-US" sz="2100" dirty="0">
                <a:solidFill>
                  <a:schemeClr val="accent1">
                    <a:lumMod val="75000"/>
                  </a:schemeClr>
                </a:solidFill>
              </a:rPr>
              <a:t>Ashley </a:t>
            </a:r>
            <a:r>
              <a:rPr lang="en-US" sz="2100" dirty="0" err="1">
                <a:solidFill>
                  <a:schemeClr val="accent1">
                    <a:lumMod val="75000"/>
                  </a:schemeClr>
                </a:solidFill>
              </a:rPr>
              <a:t>Weier</a:t>
            </a:r>
            <a:endParaRPr lang="en-US" sz="2100" dirty="0">
              <a:solidFill>
                <a:schemeClr val="accent1">
                  <a:lumMod val="75000"/>
                </a:schemeClr>
              </a:solidFill>
            </a:endParaRPr>
          </a:p>
          <a:p>
            <a:pPr lvl="2"/>
            <a:r>
              <a:rPr lang="en-US" sz="2100" dirty="0">
                <a:solidFill>
                  <a:schemeClr val="accent1">
                    <a:lumMod val="75000"/>
                  </a:schemeClr>
                </a:solidFill>
              </a:rPr>
              <a:t>Kylee </a:t>
            </a:r>
            <a:r>
              <a:rPr lang="en-US" sz="2100" dirty="0" err="1">
                <a:solidFill>
                  <a:schemeClr val="accent1">
                    <a:lumMod val="75000"/>
                  </a:schemeClr>
                </a:solidFill>
              </a:rPr>
              <a:t>Zoske</a:t>
            </a:r>
            <a:endParaRPr lang="en-US" sz="2100" dirty="0">
              <a:solidFill>
                <a:schemeClr val="accent1">
                  <a:lumMod val="75000"/>
                </a:schemeClr>
              </a:solidFill>
            </a:endParaRPr>
          </a:p>
          <a:p>
            <a:pPr lvl="1"/>
            <a:r>
              <a:rPr lang="en-US" dirty="0">
                <a:solidFill>
                  <a:schemeClr val="accent1">
                    <a:lumMod val="75000"/>
                  </a:schemeClr>
                </a:solidFill>
              </a:rPr>
              <a:t>COVID caused a delay in being able to contact the correct individuals within </a:t>
            </a:r>
            <a:r>
              <a:rPr lang="en-US" dirty="0" err="1">
                <a:solidFill>
                  <a:schemeClr val="accent1">
                    <a:lumMod val="75000"/>
                  </a:schemeClr>
                </a:solidFill>
              </a:rPr>
              <a:t>payors</a:t>
            </a:r>
            <a:r>
              <a:rPr lang="en-US" dirty="0">
                <a:solidFill>
                  <a:schemeClr val="accent1">
                    <a:lumMod val="75000"/>
                  </a:schemeClr>
                </a:solidFill>
              </a:rPr>
              <a:t>.</a:t>
            </a:r>
          </a:p>
          <a:p>
            <a:pPr lvl="1"/>
            <a:r>
              <a:rPr lang="en-US" dirty="0">
                <a:solidFill>
                  <a:schemeClr val="bg2">
                    <a:lumMod val="50000"/>
                  </a:schemeClr>
                </a:solidFill>
              </a:rPr>
              <a:t>Collaboration with NATA to determine structure of TPRI Boot Camp to be distributed to the IATS leadership and membership</a:t>
            </a:r>
            <a:r>
              <a:rPr lang="en-US" dirty="0"/>
              <a:t>.</a:t>
            </a:r>
          </a:p>
          <a:p>
            <a:pPr lvl="1"/>
            <a:r>
              <a:rPr lang="en-US" dirty="0">
                <a:solidFill>
                  <a:schemeClr val="bg2">
                    <a:lumMod val="50000"/>
                  </a:schemeClr>
                </a:solidFill>
              </a:rPr>
              <a:t>Determination of establishing a portion of the IATS Annual meeting or stand-alone Virtual meeting/discussion group by the Executive Board.</a:t>
            </a:r>
            <a:br>
              <a:rPr lang="en-US" dirty="0"/>
            </a:br>
            <a:endParaRPr lang="en-US" dirty="0">
              <a:solidFill>
                <a:schemeClr val="accent1">
                  <a:lumMod val="75000"/>
                </a:schemeClr>
              </a:solidFill>
            </a:endParaRPr>
          </a:p>
          <a:p>
            <a:pPr lvl="1"/>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p:txBody>
      </p:sp>
      <p:sp>
        <p:nvSpPr>
          <p:cNvPr id="3" name="Title 2"/>
          <p:cNvSpPr>
            <a:spLocks noGrp="1"/>
          </p:cNvSpPr>
          <p:nvPr>
            <p:ph type="title"/>
          </p:nvPr>
        </p:nvSpPr>
        <p:spPr/>
        <p:txBody>
          <a:bodyPr>
            <a:normAutofit/>
          </a:bodyPr>
          <a:lstStyle/>
          <a:p>
            <a:r>
              <a:rPr lang="en-US" dirty="0"/>
              <a:t>Third Party Reimbursement</a:t>
            </a:r>
            <a:br>
              <a:rPr lang="en-US" dirty="0"/>
            </a:br>
            <a:endParaRPr lang="en-US" sz="2000" dirty="0"/>
          </a:p>
        </p:txBody>
      </p:sp>
    </p:spTree>
    <p:extLst>
      <p:ext uri="{BB962C8B-B14F-4D97-AF65-F5344CB8AC3E}">
        <p14:creationId xmlns:p14="http://schemas.microsoft.com/office/powerpoint/2010/main" val="957387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981200"/>
            <a:ext cx="7408333" cy="3450696"/>
          </a:xfrm>
        </p:spPr>
        <p:txBody>
          <a:bodyPr>
            <a:normAutofit fontScale="85000" lnSpcReduction="20000"/>
          </a:bodyPr>
          <a:lstStyle/>
          <a:p>
            <a:r>
              <a:rPr lang="en-US" dirty="0">
                <a:solidFill>
                  <a:schemeClr val="accent1">
                    <a:lumMod val="75000"/>
                  </a:schemeClr>
                </a:solidFill>
              </a:rPr>
              <a:t>Chair: Abu Ibrahim</a:t>
            </a:r>
          </a:p>
          <a:p>
            <a:r>
              <a:rPr lang="en-US" sz="2000" dirty="0">
                <a:solidFill>
                  <a:schemeClr val="accent1">
                    <a:lumMod val="75000"/>
                  </a:schemeClr>
                </a:solidFill>
              </a:rPr>
              <a:t>Committee Members: </a:t>
            </a:r>
          </a:p>
          <a:p>
            <a:pPr lvl="1"/>
            <a:r>
              <a:rPr lang="en-US" sz="1800" dirty="0">
                <a:solidFill>
                  <a:schemeClr val="accent1">
                    <a:lumMod val="75000"/>
                  </a:schemeClr>
                </a:solidFill>
              </a:rPr>
              <a:t>Cameron Nichols</a:t>
            </a:r>
          </a:p>
          <a:p>
            <a:pPr lvl="1"/>
            <a:r>
              <a:rPr lang="en-US" sz="1800" dirty="0">
                <a:solidFill>
                  <a:schemeClr val="accent1">
                    <a:lumMod val="75000"/>
                  </a:schemeClr>
                </a:solidFill>
              </a:rPr>
              <a:t>Karina Sanchez</a:t>
            </a:r>
          </a:p>
          <a:p>
            <a:pPr lvl="1"/>
            <a:r>
              <a:rPr lang="en-US" sz="1800" dirty="0" err="1">
                <a:solidFill>
                  <a:schemeClr val="accent1">
                    <a:lumMod val="75000"/>
                  </a:schemeClr>
                </a:solidFill>
              </a:rPr>
              <a:t>Minela</a:t>
            </a:r>
            <a:r>
              <a:rPr lang="en-US" sz="1800" dirty="0">
                <a:solidFill>
                  <a:schemeClr val="accent1">
                    <a:lumMod val="75000"/>
                  </a:schemeClr>
                </a:solidFill>
              </a:rPr>
              <a:t> </a:t>
            </a:r>
            <a:r>
              <a:rPr lang="en-US" sz="1800" dirty="0" err="1">
                <a:solidFill>
                  <a:schemeClr val="accent1">
                    <a:lumMod val="75000"/>
                  </a:schemeClr>
                </a:solidFill>
              </a:rPr>
              <a:t>Saric</a:t>
            </a:r>
            <a:endParaRPr lang="en-US" sz="1800" dirty="0">
              <a:solidFill>
                <a:schemeClr val="accent1">
                  <a:lumMod val="75000"/>
                </a:schemeClr>
              </a:solidFill>
            </a:endParaRPr>
          </a:p>
          <a:p>
            <a:r>
              <a:rPr lang="en-US" sz="2000" dirty="0">
                <a:solidFill>
                  <a:schemeClr val="accent1">
                    <a:lumMod val="75000"/>
                  </a:schemeClr>
                </a:solidFill>
              </a:rPr>
              <a:t>Town Hall in conjunction with ICSM – National/District Initiative</a:t>
            </a:r>
          </a:p>
          <a:p>
            <a:r>
              <a:rPr lang="en-US" sz="2000" dirty="0">
                <a:solidFill>
                  <a:schemeClr val="accent1">
                    <a:lumMod val="75000"/>
                  </a:schemeClr>
                </a:solidFill>
              </a:rPr>
              <a:t>Continued work (nearing completion) of Implicit Bias Training Module – District Initiative</a:t>
            </a:r>
          </a:p>
          <a:p>
            <a:r>
              <a:rPr lang="en-US" sz="2000" dirty="0">
                <a:solidFill>
                  <a:schemeClr val="accent1">
                    <a:lumMod val="75000"/>
                  </a:schemeClr>
                </a:solidFill>
              </a:rPr>
              <a:t>We are here to serve the membership. If there is anything that we can ever do to help the members of IATS we would love to help and be of service.</a:t>
            </a:r>
          </a:p>
          <a:p>
            <a:r>
              <a:rPr lang="en-US" sz="2000" dirty="0">
                <a:solidFill>
                  <a:schemeClr val="accent1">
                    <a:lumMod val="75000"/>
                  </a:schemeClr>
                </a:solidFill>
              </a:rPr>
              <a:t>As part of National EDAC 365 Campaign we are looking to highlight from the State/District</a:t>
            </a:r>
          </a:p>
          <a:p>
            <a:pPr lvl="1"/>
            <a:r>
              <a:rPr lang="en-US" sz="1800" dirty="0">
                <a:solidFill>
                  <a:schemeClr val="accent1">
                    <a:lumMod val="75000"/>
                  </a:schemeClr>
                </a:solidFill>
              </a:rPr>
              <a:t>YP of the Month</a:t>
            </a:r>
          </a:p>
          <a:p>
            <a:pPr lvl="1"/>
            <a:r>
              <a:rPr lang="en-US" sz="1800" dirty="0">
                <a:solidFill>
                  <a:schemeClr val="accent1">
                    <a:lumMod val="75000"/>
                  </a:schemeClr>
                </a:solidFill>
              </a:rPr>
              <a:t>AT Student of the Month</a:t>
            </a:r>
          </a:p>
        </p:txBody>
      </p:sp>
      <p:sp>
        <p:nvSpPr>
          <p:cNvPr id="2" name="Title 1"/>
          <p:cNvSpPr>
            <a:spLocks noGrp="1"/>
          </p:cNvSpPr>
          <p:nvPr>
            <p:ph type="title"/>
          </p:nvPr>
        </p:nvSpPr>
        <p:spPr/>
        <p:txBody>
          <a:bodyPr>
            <a:normAutofit/>
          </a:bodyPr>
          <a:lstStyle/>
          <a:p>
            <a:r>
              <a:rPr lang="en-US" dirty="0"/>
              <a:t>EDAC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4161611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4114799"/>
          </a:xfrm>
        </p:spPr>
        <p:txBody>
          <a:bodyPr>
            <a:normAutofit/>
          </a:bodyPr>
          <a:lstStyle/>
          <a:p>
            <a:r>
              <a:rPr lang="en-US" dirty="0">
                <a:solidFill>
                  <a:schemeClr val="accent1">
                    <a:lumMod val="75000"/>
                  </a:schemeClr>
                </a:solidFill>
              </a:rPr>
              <a:t>Chair – </a:t>
            </a:r>
            <a:r>
              <a:rPr lang="en-US" dirty="0" err="1">
                <a:solidFill>
                  <a:schemeClr val="accent1">
                    <a:lumMod val="75000"/>
                  </a:schemeClr>
                </a:solidFill>
              </a:rPr>
              <a:t>Richelle</a:t>
            </a:r>
            <a:r>
              <a:rPr lang="en-US" dirty="0">
                <a:solidFill>
                  <a:schemeClr val="accent1">
                    <a:lumMod val="75000"/>
                  </a:schemeClr>
                </a:solidFill>
              </a:rPr>
              <a:t> Williams</a:t>
            </a:r>
          </a:p>
          <a:p>
            <a:r>
              <a:rPr lang="en-US" sz="1600" dirty="0">
                <a:solidFill>
                  <a:schemeClr val="accent1">
                    <a:lumMod val="75000"/>
                  </a:schemeClr>
                </a:solidFill>
              </a:rPr>
              <a:t>Committee</a:t>
            </a:r>
          </a:p>
          <a:p>
            <a:pPr lvl="1"/>
            <a:r>
              <a:rPr lang="en-US" sz="1600" dirty="0">
                <a:solidFill>
                  <a:schemeClr val="accent1">
                    <a:lumMod val="75000"/>
                  </a:schemeClr>
                </a:solidFill>
              </a:rPr>
              <a:t>Lisa </a:t>
            </a:r>
            <a:r>
              <a:rPr lang="en-US" sz="1600" dirty="0" err="1">
                <a:solidFill>
                  <a:schemeClr val="accent1">
                    <a:lumMod val="75000"/>
                  </a:schemeClr>
                </a:solidFill>
              </a:rPr>
              <a:t>Bengston</a:t>
            </a:r>
            <a:endParaRPr lang="en-US" sz="1600" dirty="0">
              <a:solidFill>
                <a:schemeClr val="accent1">
                  <a:lumMod val="75000"/>
                </a:schemeClr>
              </a:solidFill>
            </a:endParaRPr>
          </a:p>
          <a:p>
            <a:pPr lvl="1"/>
            <a:r>
              <a:rPr lang="en-US" sz="1600" dirty="0">
                <a:solidFill>
                  <a:schemeClr val="accent1">
                    <a:lumMod val="75000"/>
                  </a:schemeClr>
                </a:solidFill>
              </a:rPr>
              <a:t>Kurt </a:t>
            </a:r>
            <a:r>
              <a:rPr lang="en-US" sz="1600" dirty="0" err="1">
                <a:solidFill>
                  <a:schemeClr val="accent1">
                    <a:lumMod val="75000"/>
                  </a:schemeClr>
                </a:solidFill>
              </a:rPr>
              <a:t>Flathers</a:t>
            </a:r>
            <a:endParaRPr lang="en-US" sz="1600" dirty="0">
              <a:solidFill>
                <a:schemeClr val="accent1">
                  <a:lumMod val="75000"/>
                </a:schemeClr>
              </a:solidFill>
            </a:endParaRPr>
          </a:p>
          <a:p>
            <a:pPr lvl="1"/>
            <a:r>
              <a:rPr lang="en-US" sz="1600" dirty="0">
                <a:solidFill>
                  <a:schemeClr val="accent1">
                    <a:lumMod val="75000"/>
                  </a:schemeClr>
                </a:solidFill>
              </a:rPr>
              <a:t>Jessica Woolridge</a:t>
            </a:r>
          </a:p>
          <a:p>
            <a:r>
              <a:rPr lang="en-US" dirty="0">
                <a:solidFill>
                  <a:schemeClr val="accent1">
                    <a:lumMod val="75000"/>
                  </a:schemeClr>
                </a:solidFill>
              </a:rPr>
              <a:t>Revised online scholarship application format for professional and post-professional applications to reflect entry-level master’s degree.</a:t>
            </a:r>
          </a:p>
          <a:p>
            <a:r>
              <a:rPr lang="en-US" dirty="0">
                <a:solidFill>
                  <a:schemeClr val="accent1">
                    <a:lumMod val="75000"/>
                  </a:schemeClr>
                </a:solidFill>
              </a:rPr>
              <a:t>Need nominations for each award category.</a:t>
            </a:r>
          </a:p>
          <a:p>
            <a:pPr marL="0" indent="0">
              <a:buNone/>
            </a:pPr>
            <a:endParaRPr lang="en-US" dirty="0"/>
          </a:p>
        </p:txBody>
      </p:sp>
      <p:sp>
        <p:nvSpPr>
          <p:cNvPr id="2" name="Title 1"/>
          <p:cNvSpPr>
            <a:spLocks noGrp="1"/>
          </p:cNvSpPr>
          <p:nvPr>
            <p:ph type="title"/>
          </p:nvPr>
        </p:nvSpPr>
        <p:spPr/>
        <p:txBody>
          <a:bodyPr/>
          <a:lstStyle/>
          <a:p>
            <a:r>
              <a:rPr lang="en-US" dirty="0"/>
              <a:t>Honors &amp; Awards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2407784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4114799"/>
          </a:xfrm>
        </p:spPr>
        <p:txBody>
          <a:bodyPr>
            <a:normAutofit/>
          </a:bodyPr>
          <a:lstStyle/>
          <a:p>
            <a:pPr lvl="1"/>
            <a:r>
              <a:rPr lang="en-US" dirty="0"/>
              <a:t>Nominations for Honors and Awards are open until the end of April</a:t>
            </a:r>
          </a:p>
          <a:p>
            <a:pPr lvl="1"/>
            <a:r>
              <a:rPr lang="en-US" dirty="0"/>
              <a:t>Please go to the IATS Webpage, click on committees tab and then Honors and Awards to see what awards we have and qualifications for each award. </a:t>
            </a:r>
          </a:p>
          <a:p>
            <a:pPr lvl="1"/>
            <a:r>
              <a:rPr lang="en-US" dirty="0"/>
              <a:t>We have so many deserving ATs in Iowa and need to make sure we are honoring them. </a:t>
            </a:r>
          </a:p>
        </p:txBody>
      </p:sp>
      <p:sp>
        <p:nvSpPr>
          <p:cNvPr id="2" name="Title 1"/>
          <p:cNvSpPr>
            <a:spLocks noGrp="1"/>
          </p:cNvSpPr>
          <p:nvPr>
            <p:ph type="title"/>
          </p:nvPr>
        </p:nvSpPr>
        <p:spPr/>
        <p:txBody>
          <a:bodyPr/>
          <a:lstStyle/>
          <a:p>
            <a:r>
              <a:rPr lang="en-US" dirty="0"/>
              <a:t>Honors &amp; Awards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397696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a:solidFill>
                  <a:srgbClr val="0070C0"/>
                </a:solidFill>
              </a:rPr>
              <a:t>Call to order</a:t>
            </a:r>
          </a:p>
          <a:p>
            <a:pPr>
              <a:defRPr/>
            </a:pPr>
            <a:r>
              <a:rPr lang="en-US" dirty="0">
                <a:solidFill>
                  <a:srgbClr val="0070C0"/>
                </a:solidFill>
              </a:rPr>
              <a:t>Approval of minutes from June 4, 2021</a:t>
            </a:r>
          </a:p>
          <a:p>
            <a:pPr lvl="1">
              <a:defRPr/>
            </a:pPr>
            <a:r>
              <a:rPr lang="en-US" dirty="0">
                <a:solidFill>
                  <a:srgbClr val="0070C0"/>
                </a:solidFill>
              </a:rPr>
              <a:t>Available on www.iowaats.com</a:t>
            </a:r>
          </a:p>
        </p:txBody>
      </p:sp>
      <p:sp>
        <p:nvSpPr>
          <p:cNvPr id="2" name="Title 1"/>
          <p:cNvSpPr>
            <a:spLocks noGrp="1"/>
          </p:cNvSpPr>
          <p:nvPr>
            <p:ph type="title"/>
          </p:nvPr>
        </p:nvSpPr>
        <p:spPr/>
        <p:txBody>
          <a:bodyPr/>
          <a:lstStyle/>
          <a:p>
            <a:pPr>
              <a:defRPr/>
            </a:pPr>
            <a:r>
              <a:rPr lang="en-US" dirty="0">
                <a:solidFill>
                  <a:schemeClr val="bg1"/>
                </a:solidFill>
              </a:rPr>
              <a:t>Business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358522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34678"/>
            <a:ext cx="7408333" cy="4237522"/>
          </a:xfrm>
        </p:spPr>
        <p:txBody>
          <a:bodyPr>
            <a:normAutofit fontScale="85000" lnSpcReduction="10000"/>
          </a:bodyPr>
          <a:lstStyle/>
          <a:p>
            <a:r>
              <a:rPr lang="en-US" sz="2000" dirty="0">
                <a:solidFill>
                  <a:schemeClr val="accent1">
                    <a:lumMod val="75000"/>
                  </a:schemeClr>
                </a:solidFill>
              </a:rPr>
              <a:t>Iowa Rep: Vic Miller (ISU)</a:t>
            </a:r>
          </a:p>
          <a:p>
            <a:pPr lvl="1"/>
            <a:r>
              <a:rPr lang="en-US" sz="1800" dirty="0">
                <a:solidFill>
                  <a:schemeClr val="accent1">
                    <a:lumMod val="75000"/>
                  </a:schemeClr>
                </a:solidFill>
              </a:rPr>
              <a:t>Andy Newell, Iowa Central CC</a:t>
            </a:r>
          </a:p>
          <a:p>
            <a:pPr lvl="1"/>
            <a:r>
              <a:rPr lang="en-US" sz="1800" dirty="0">
                <a:solidFill>
                  <a:schemeClr val="accent1">
                    <a:lumMod val="75000"/>
                  </a:schemeClr>
                </a:solidFill>
              </a:rPr>
              <a:t>Mike </a:t>
            </a:r>
            <a:r>
              <a:rPr lang="en-US" sz="1800" dirty="0" err="1">
                <a:solidFill>
                  <a:schemeClr val="accent1">
                    <a:lumMod val="75000"/>
                  </a:schemeClr>
                </a:solidFill>
              </a:rPr>
              <a:t>Hadden</a:t>
            </a:r>
            <a:r>
              <a:rPr lang="en-US" sz="1800" dirty="0">
                <a:solidFill>
                  <a:schemeClr val="accent1">
                    <a:lumMod val="75000"/>
                  </a:schemeClr>
                </a:solidFill>
              </a:rPr>
              <a:t>, Simpson College</a:t>
            </a:r>
          </a:p>
          <a:p>
            <a:pPr lvl="1"/>
            <a:r>
              <a:rPr lang="en-US" sz="1800" dirty="0">
                <a:solidFill>
                  <a:schemeClr val="accent1">
                    <a:lumMod val="75000"/>
                  </a:schemeClr>
                </a:solidFill>
              </a:rPr>
              <a:t>Tim </a:t>
            </a:r>
            <a:r>
              <a:rPr lang="en-US" sz="1800" dirty="0" err="1">
                <a:solidFill>
                  <a:schemeClr val="accent1">
                    <a:lumMod val="75000"/>
                  </a:schemeClr>
                </a:solidFill>
              </a:rPr>
              <a:t>Weesner</a:t>
            </a:r>
            <a:r>
              <a:rPr lang="en-US" sz="1800" dirty="0">
                <a:solidFill>
                  <a:schemeClr val="accent1">
                    <a:lumMod val="75000"/>
                  </a:schemeClr>
                </a:solidFill>
              </a:rPr>
              <a:t>, Iowa State University</a:t>
            </a:r>
          </a:p>
          <a:p>
            <a:r>
              <a:rPr lang="en-US" sz="1800" dirty="0">
                <a:solidFill>
                  <a:schemeClr val="accent1">
                    <a:lumMod val="75000"/>
                  </a:schemeClr>
                </a:solidFill>
              </a:rPr>
              <a:t>Moving to just having a rep from Iowa. Need someone new as Vic is taking over President responsibilities. </a:t>
            </a:r>
          </a:p>
          <a:p>
            <a:r>
              <a:rPr lang="en-US" sz="1800" dirty="0">
                <a:solidFill>
                  <a:schemeClr val="accent1">
                    <a:lumMod val="75000"/>
                  </a:schemeClr>
                </a:solidFill>
              </a:rPr>
              <a:t>If interested please contact Vic Miller</a:t>
            </a:r>
          </a:p>
          <a:p>
            <a:r>
              <a:rPr lang="en-US" sz="1800" dirty="0">
                <a:solidFill>
                  <a:schemeClr val="accent1">
                    <a:lumMod val="75000"/>
                  </a:schemeClr>
                </a:solidFill>
              </a:rPr>
              <a:t>ICSM Resources on the NATA Website that have been newly created: NATA ICSM</a:t>
            </a:r>
          </a:p>
          <a:p>
            <a:r>
              <a:rPr lang="en-US" sz="1800" dirty="0">
                <a:solidFill>
                  <a:schemeClr val="accent1">
                    <a:lumMod val="75000"/>
                  </a:schemeClr>
                </a:solidFill>
              </a:rPr>
              <a:t>Resource Page</a:t>
            </a:r>
          </a:p>
          <a:p>
            <a:r>
              <a:rPr lang="en-US" sz="1800" dirty="0">
                <a:solidFill>
                  <a:schemeClr val="accent1">
                    <a:lumMod val="75000"/>
                  </a:schemeClr>
                </a:solidFill>
              </a:rPr>
              <a:t>COVID-19 Fully Vaccinated Calculator:</a:t>
            </a:r>
          </a:p>
          <a:p>
            <a:pPr lvl="1"/>
            <a:r>
              <a:rPr lang="en-US" sz="1600" dirty="0">
                <a:solidFill>
                  <a:schemeClr val="accent1">
                    <a:lumMod val="75000"/>
                  </a:schemeClr>
                </a:solidFill>
              </a:rPr>
              <a:t>https://www.nata.org/sites/default/files/fully_vaccinated_calculator_v3.0.xlsx</a:t>
            </a:r>
          </a:p>
          <a:p>
            <a:pPr lvl="1"/>
            <a:r>
              <a:rPr lang="en-US" sz="1600" dirty="0">
                <a:solidFill>
                  <a:schemeClr val="accent1">
                    <a:lumMod val="75000"/>
                  </a:schemeClr>
                </a:solidFill>
              </a:rPr>
              <a:t>COVID-19 ICSM Town Hall: The Evolving Impact of COVID-19 on Collegiate athletics</a:t>
            </a:r>
          </a:p>
          <a:p>
            <a:r>
              <a:rPr lang="en-US" sz="1800" dirty="0">
                <a:solidFill>
                  <a:schemeClr val="accent1">
                    <a:lumMod val="75000"/>
                  </a:schemeClr>
                </a:solidFill>
              </a:rPr>
              <a:t>ICSM Town Hall: Body Image. Multiple newly created resources are posted on the website in addition to the records Town Hall meeting. </a:t>
            </a:r>
          </a:p>
          <a:p>
            <a:r>
              <a:rPr lang="en-US" sz="1800" dirty="0">
                <a:solidFill>
                  <a:schemeClr val="accent1">
                    <a:lumMod val="75000"/>
                  </a:schemeClr>
                </a:solidFill>
              </a:rPr>
              <a:t>Medical Care Guidance for Away Competition: Checklist to evaluate for any potential gaps while hosting collegiate competitions.</a:t>
            </a:r>
          </a:p>
          <a:p>
            <a:r>
              <a:rPr lang="en-US" sz="1800" dirty="0">
                <a:solidFill>
                  <a:schemeClr val="accent1">
                    <a:lumMod val="75000"/>
                  </a:schemeClr>
                </a:solidFill>
              </a:rPr>
              <a:t>Preparing for Heat Illness: Athletic Trainer Checklist</a:t>
            </a:r>
            <a:endParaRPr lang="en-US" sz="1600" dirty="0"/>
          </a:p>
          <a:p>
            <a:endParaRPr lang="en-US" dirty="0">
              <a:solidFill>
                <a:schemeClr val="accent1">
                  <a:lumMod val="75000"/>
                </a:schemeClr>
              </a:solidFill>
            </a:endParaRPr>
          </a:p>
          <a:p>
            <a:endParaRPr lang="en-US" sz="1600" dirty="0"/>
          </a:p>
        </p:txBody>
      </p:sp>
      <p:sp>
        <p:nvSpPr>
          <p:cNvPr id="3" name="Title 2"/>
          <p:cNvSpPr>
            <a:spLocks noGrp="1"/>
          </p:cNvSpPr>
          <p:nvPr>
            <p:ph type="title"/>
          </p:nvPr>
        </p:nvSpPr>
        <p:spPr>
          <a:xfrm>
            <a:off x="457200" y="338328"/>
            <a:ext cx="8229600" cy="1566672"/>
          </a:xfrm>
        </p:spPr>
        <p:txBody>
          <a:bodyPr>
            <a:normAutofit fontScale="90000"/>
          </a:bodyPr>
          <a:lstStyle/>
          <a:p>
            <a:r>
              <a:rPr lang="en-US" dirty="0"/>
              <a:t>Intercollegiate Council for Sports Medicine</a:t>
            </a:r>
            <a:br>
              <a:rPr lang="en-US" dirty="0"/>
            </a:br>
            <a:r>
              <a:rPr lang="en-US" sz="1600" dirty="0"/>
              <a:t>(formerly CUATC)</a:t>
            </a:r>
            <a:endParaRPr lang="en-US" dirty="0"/>
          </a:p>
        </p:txBody>
      </p:sp>
    </p:spTree>
    <p:extLst>
      <p:ext uri="{BB962C8B-B14F-4D97-AF65-F5344CB8AC3E}">
        <p14:creationId xmlns:p14="http://schemas.microsoft.com/office/powerpoint/2010/main" val="3183542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PAC Fund</a:t>
            </a:r>
          </a:p>
        </p:txBody>
      </p:sp>
      <p:sp>
        <p:nvSpPr>
          <p:cNvPr id="4" name="Content Placeholder 2"/>
          <p:cNvSpPr txBox="1">
            <a:spLocks/>
          </p:cNvSpPr>
          <p:nvPr/>
        </p:nvSpPr>
        <p:spPr>
          <a:xfrm>
            <a:off x="1024467" y="2827867"/>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1"/>
            <a:r>
              <a:rPr lang="en-US" sz="3200" dirty="0">
                <a:solidFill>
                  <a:schemeClr val="accent1">
                    <a:lumMod val="75000"/>
                  </a:schemeClr>
                </a:solidFill>
              </a:rPr>
              <a:t>Coalition for Iowa Athletic Trainers (CIAT)</a:t>
            </a:r>
          </a:p>
          <a:p>
            <a:pPr lvl="1"/>
            <a:r>
              <a:rPr lang="en-US" sz="3200" dirty="0">
                <a:solidFill>
                  <a:schemeClr val="accent1">
                    <a:lumMod val="75000"/>
                  </a:schemeClr>
                </a:solidFill>
              </a:rPr>
              <a:t>Chair: Dustin Briggs</a:t>
            </a:r>
          </a:p>
          <a:p>
            <a:pPr lvl="1"/>
            <a:endParaRPr lang="en-US" sz="3200" dirty="0">
              <a:solidFill>
                <a:schemeClr val="accent1">
                  <a:lumMod val="75000"/>
                </a:schemeClr>
              </a:solidFill>
            </a:endParaRPr>
          </a:p>
          <a:p>
            <a:pPr lvl="1"/>
            <a:r>
              <a:rPr lang="en-US" sz="3200" dirty="0">
                <a:solidFill>
                  <a:schemeClr val="accent1">
                    <a:lumMod val="75000"/>
                  </a:schemeClr>
                </a:solidFill>
              </a:rPr>
              <a:t>Fundraising ideas welcome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4097906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981200"/>
            <a:ext cx="7408333" cy="3450696"/>
          </a:xfrm>
        </p:spPr>
        <p:txBody>
          <a:bodyPr>
            <a:normAutofit lnSpcReduction="10000"/>
          </a:bodyPr>
          <a:lstStyle/>
          <a:p>
            <a:r>
              <a:rPr lang="en-US" dirty="0">
                <a:solidFill>
                  <a:schemeClr val="accent1">
                    <a:lumMod val="75000"/>
                  </a:schemeClr>
                </a:solidFill>
              </a:rPr>
              <a:t>Co-Chair: Chris Viesselman and Nate Newman</a:t>
            </a:r>
          </a:p>
          <a:p>
            <a:r>
              <a:rPr lang="en-US" sz="2000" dirty="0">
                <a:solidFill>
                  <a:schemeClr val="accent1">
                    <a:lumMod val="75000"/>
                  </a:schemeClr>
                </a:solidFill>
              </a:rPr>
              <a:t>Committee Members</a:t>
            </a:r>
          </a:p>
          <a:p>
            <a:pPr lvl="1"/>
            <a:r>
              <a:rPr lang="en-US" sz="1800" dirty="0">
                <a:solidFill>
                  <a:schemeClr val="accent1">
                    <a:lumMod val="75000"/>
                  </a:schemeClr>
                </a:solidFill>
              </a:rPr>
              <a:t>Molly McDonald Figgins</a:t>
            </a:r>
          </a:p>
          <a:p>
            <a:pPr lvl="1"/>
            <a:r>
              <a:rPr lang="en-US" sz="1800" dirty="0">
                <a:solidFill>
                  <a:schemeClr val="accent1">
                    <a:lumMod val="75000"/>
                  </a:schemeClr>
                </a:solidFill>
              </a:rPr>
              <a:t>Mark </a:t>
            </a:r>
            <a:r>
              <a:rPr lang="en-US" sz="1800" dirty="0" err="1">
                <a:solidFill>
                  <a:schemeClr val="accent1">
                    <a:lumMod val="75000"/>
                  </a:schemeClr>
                </a:solidFill>
              </a:rPr>
              <a:t>Hecimovich</a:t>
            </a:r>
            <a:endParaRPr lang="en-US" sz="1800" dirty="0">
              <a:solidFill>
                <a:schemeClr val="accent1">
                  <a:lumMod val="75000"/>
                </a:schemeClr>
              </a:solidFill>
            </a:endParaRPr>
          </a:p>
          <a:p>
            <a:r>
              <a:rPr lang="en-US" sz="2000" dirty="0">
                <a:solidFill>
                  <a:schemeClr val="accent1">
                    <a:lumMod val="75000"/>
                  </a:schemeClr>
                </a:solidFill>
              </a:rPr>
              <a:t>Developed a $2,000 fund, supported by IATS EC, to support research.</a:t>
            </a:r>
          </a:p>
          <a:p>
            <a:r>
              <a:rPr lang="en-US" sz="2000" dirty="0">
                <a:solidFill>
                  <a:schemeClr val="accent1">
                    <a:lumMod val="75000"/>
                  </a:schemeClr>
                </a:solidFill>
              </a:rPr>
              <a:t>Plan to advertise and soft launch for research projects fall 2022.</a:t>
            </a:r>
          </a:p>
          <a:p>
            <a:r>
              <a:rPr lang="en-US" sz="2000" dirty="0">
                <a:solidFill>
                  <a:schemeClr val="accent1">
                    <a:lumMod val="75000"/>
                  </a:schemeClr>
                </a:solidFill>
              </a:rPr>
              <a:t>Reviewing student research proposals for IATS Summer Meeting &amp;amp; Clinical Symposium- Reviewers are all members of the PER.</a:t>
            </a:r>
          </a:p>
        </p:txBody>
      </p:sp>
      <p:sp>
        <p:nvSpPr>
          <p:cNvPr id="2" name="Title 1"/>
          <p:cNvSpPr>
            <a:spLocks noGrp="1"/>
          </p:cNvSpPr>
          <p:nvPr>
            <p:ph type="title"/>
          </p:nvPr>
        </p:nvSpPr>
        <p:spPr/>
        <p:txBody>
          <a:bodyPr>
            <a:normAutofit fontScale="90000"/>
          </a:bodyPr>
          <a:lstStyle/>
          <a:p>
            <a:r>
              <a:rPr lang="en-US" dirty="0"/>
              <a:t>Professional Educators Committee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1917544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81200"/>
            <a:ext cx="7408333" cy="3450696"/>
          </a:xfrm>
        </p:spPr>
        <p:txBody>
          <a:bodyPr>
            <a:normAutofit fontScale="85000" lnSpcReduction="20000"/>
          </a:bodyPr>
          <a:lstStyle/>
          <a:p>
            <a:r>
              <a:rPr lang="en-US" dirty="0">
                <a:solidFill>
                  <a:schemeClr val="accent1">
                    <a:lumMod val="75000"/>
                  </a:schemeClr>
                </a:solidFill>
              </a:rPr>
              <a:t>Chair: Chelsea Lowe</a:t>
            </a:r>
          </a:p>
          <a:p>
            <a:pPr lvl="1"/>
            <a:r>
              <a:rPr lang="en-US" dirty="0">
                <a:solidFill>
                  <a:schemeClr val="accent1">
                    <a:lumMod val="75000"/>
                  </a:schemeClr>
                </a:solidFill>
              </a:rPr>
              <a:t>Members:</a:t>
            </a:r>
          </a:p>
          <a:p>
            <a:pPr lvl="2"/>
            <a:r>
              <a:rPr lang="en-US" dirty="0">
                <a:solidFill>
                  <a:schemeClr val="accent1">
                    <a:lumMod val="75000"/>
                  </a:schemeClr>
                </a:solidFill>
              </a:rPr>
              <a:t>Jessica Rummery</a:t>
            </a:r>
          </a:p>
          <a:p>
            <a:pPr lvl="2"/>
            <a:r>
              <a:rPr lang="en-US" dirty="0">
                <a:solidFill>
                  <a:schemeClr val="accent1">
                    <a:lumMod val="75000"/>
                  </a:schemeClr>
                </a:solidFill>
              </a:rPr>
              <a:t>Katie </a:t>
            </a:r>
            <a:r>
              <a:rPr lang="en-US" dirty="0" err="1">
                <a:solidFill>
                  <a:schemeClr val="accent1">
                    <a:lumMod val="75000"/>
                  </a:schemeClr>
                </a:solidFill>
              </a:rPr>
              <a:t>Staiert</a:t>
            </a:r>
            <a:endParaRPr lang="en-US" dirty="0">
              <a:solidFill>
                <a:schemeClr val="accent1">
                  <a:lumMod val="75000"/>
                </a:schemeClr>
              </a:solidFill>
            </a:endParaRPr>
          </a:p>
          <a:p>
            <a:r>
              <a:rPr lang="en-US" dirty="0">
                <a:solidFill>
                  <a:schemeClr val="accent1">
                    <a:lumMod val="75000"/>
                  </a:schemeClr>
                </a:solidFill>
              </a:rPr>
              <a:t>Completed several NATM efforts in March: Virtual HTH week, MAATA photo challenge </a:t>
            </a:r>
            <a:r>
              <a:rPr lang="en-US" dirty="0" err="1">
                <a:solidFill>
                  <a:schemeClr val="accent1">
                    <a:lumMod val="75000"/>
                  </a:schemeClr>
                </a:solidFill>
              </a:rPr>
              <a:t>etc</a:t>
            </a:r>
            <a:endParaRPr lang="en-US" dirty="0">
              <a:solidFill>
                <a:schemeClr val="accent1">
                  <a:lumMod val="75000"/>
                </a:schemeClr>
              </a:solidFill>
            </a:endParaRPr>
          </a:p>
          <a:p>
            <a:r>
              <a:rPr lang="en-US" dirty="0" err="1">
                <a:solidFill>
                  <a:schemeClr val="accent1">
                    <a:lumMod val="75000"/>
                  </a:schemeClr>
                </a:solidFill>
              </a:rPr>
              <a:t>GrATeful</a:t>
            </a:r>
            <a:r>
              <a:rPr lang="en-US" dirty="0">
                <a:solidFill>
                  <a:schemeClr val="accent1">
                    <a:lumMod val="75000"/>
                  </a:schemeClr>
                </a:solidFill>
              </a:rPr>
              <a:t> postcards to membership in November thanking for their service including QR code to follow on platforms</a:t>
            </a:r>
          </a:p>
          <a:p>
            <a:r>
              <a:rPr lang="en-US" dirty="0">
                <a:solidFill>
                  <a:schemeClr val="accent1">
                    <a:lumMod val="75000"/>
                  </a:schemeClr>
                </a:solidFill>
              </a:rPr>
              <a:t>Marketing and announcing information and efforts/ upcoming events by all other committees </a:t>
            </a:r>
          </a:p>
          <a:p>
            <a:r>
              <a:rPr lang="en-US" dirty="0">
                <a:solidFill>
                  <a:schemeClr val="accent1">
                    <a:lumMod val="75000"/>
                  </a:schemeClr>
                </a:solidFill>
              </a:rPr>
              <a:t>Continual update of website</a:t>
            </a:r>
          </a:p>
          <a:p>
            <a:r>
              <a:rPr lang="en-US" dirty="0">
                <a:solidFill>
                  <a:schemeClr val="accent1">
                    <a:lumMod val="75000"/>
                  </a:schemeClr>
                </a:solidFill>
              </a:rPr>
              <a:t>Marketing for IATS Annual meeting</a:t>
            </a:r>
          </a:p>
        </p:txBody>
      </p:sp>
      <p:sp>
        <p:nvSpPr>
          <p:cNvPr id="3" name="Title 2"/>
          <p:cNvSpPr>
            <a:spLocks noGrp="1"/>
          </p:cNvSpPr>
          <p:nvPr>
            <p:ph type="title"/>
          </p:nvPr>
        </p:nvSpPr>
        <p:spPr/>
        <p:txBody>
          <a:bodyPr>
            <a:normAutofit fontScale="90000"/>
          </a:bodyPr>
          <a:lstStyle/>
          <a:p>
            <a:r>
              <a:rPr lang="en-US" dirty="0"/>
              <a:t>Communications and Engagement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668922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209800"/>
            <a:ext cx="7408333" cy="3450696"/>
          </a:xfrm>
        </p:spPr>
        <p:txBody>
          <a:bodyPr>
            <a:normAutofit fontScale="92500" lnSpcReduction="20000"/>
          </a:bodyPr>
          <a:lstStyle/>
          <a:p>
            <a:pPr marL="0" indent="0" algn="ctr">
              <a:buNone/>
            </a:pPr>
            <a:r>
              <a:rPr lang="en-US" sz="2600" dirty="0">
                <a:solidFill>
                  <a:schemeClr val="accent1">
                    <a:lumMod val="75000"/>
                  </a:schemeClr>
                </a:solidFill>
              </a:rPr>
              <a:t>CONT.</a:t>
            </a:r>
          </a:p>
          <a:p>
            <a:r>
              <a:rPr lang="en-US" dirty="0">
                <a:solidFill>
                  <a:schemeClr val="accent1">
                    <a:lumMod val="75000"/>
                  </a:schemeClr>
                </a:solidFill>
              </a:rPr>
              <a:t>Successful supporting documentation ahead of and live updates throughout Annual Meeting</a:t>
            </a:r>
          </a:p>
          <a:p>
            <a:r>
              <a:rPr lang="en-US" dirty="0">
                <a:solidFill>
                  <a:schemeClr val="accent1">
                    <a:lumMod val="75000"/>
                  </a:schemeClr>
                </a:solidFill>
              </a:rPr>
              <a:t>Re-branding of committees with identifiable individual logos</a:t>
            </a:r>
          </a:p>
          <a:p>
            <a:r>
              <a:rPr lang="en-US" dirty="0">
                <a:solidFill>
                  <a:schemeClr val="accent1">
                    <a:lumMod val="75000"/>
                  </a:schemeClr>
                </a:solidFill>
              </a:rPr>
              <a:t>160% increase in Facebook engagement (8k in 20-21 reporting year up to 22k in 21-22 reporting year) , creation of IATS Instagram, Twitter engagement up from average of 2k ‘impressions’ to as high as 66k impressions during month of June (range from 7k- 66k in last year - most above 20k)</a:t>
            </a:r>
          </a:p>
          <a:p>
            <a:endParaRPr lang="en-US" dirty="0">
              <a:solidFill>
                <a:schemeClr val="accent1">
                  <a:lumMod val="75000"/>
                </a:schemeClr>
              </a:solidFill>
            </a:endParaRPr>
          </a:p>
        </p:txBody>
      </p:sp>
      <p:sp>
        <p:nvSpPr>
          <p:cNvPr id="3" name="Title 2"/>
          <p:cNvSpPr>
            <a:spLocks noGrp="1"/>
          </p:cNvSpPr>
          <p:nvPr>
            <p:ph type="title"/>
          </p:nvPr>
        </p:nvSpPr>
        <p:spPr/>
        <p:txBody>
          <a:bodyPr>
            <a:normAutofit fontScale="90000"/>
          </a:bodyPr>
          <a:lstStyle/>
          <a:p>
            <a:r>
              <a:rPr lang="en-US" dirty="0"/>
              <a:t>Communications and Engagement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2899762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81200"/>
            <a:ext cx="7408333" cy="3450696"/>
          </a:xfrm>
        </p:spPr>
        <p:txBody>
          <a:bodyPr>
            <a:normAutofit fontScale="85000" lnSpcReduction="20000"/>
          </a:bodyPr>
          <a:lstStyle/>
          <a:p>
            <a:pPr marL="0" indent="0" algn="ctr">
              <a:buNone/>
            </a:pPr>
            <a:r>
              <a:rPr lang="en-US" sz="2600" dirty="0">
                <a:solidFill>
                  <a:schemeClr val="accent1">
                    <a:lumMod val="75000"/>
                  </a:schemeClr>
                </a:solidFill>
              </a:rPr>
              <a:t>CONT.</a:t>
            </a:r>
          </a:p>
          <a:p>
            <a:r>
              <a:rPr lang="en-US" dirty="0">
                <a:solidFill>
                  <a:schemeClr val="accent1">
                    <a:lumMod val="75000"/>
                  </a:schemeClr>
                </a:solidFill>
              </a:rPr>
              <a:t>Commitment to publicizing any IATS announcements and news via official IATS accounts</a:t>
            </a:r>
          </a:p>
          <a:p>
            <a:r>
              <a:rPr lang="en-US" dirty="0">
                <a:solidFill>
                  <a:schemeClr val="accent1">
                    <a:lumMod val="75000"/>
                  </a:schemeClr>
                </a:solidFill>
              </a:rPr>
              <a:t>Committees refer to Digital Media Request form on website for requesting </a:t>
            </a:r>
            <a:r>
              <a:rPr lang="en-US" dirty="0" err="1">
                <a:solidFill>
                  <a:schemeClr val="accent1">
                    <a:lumMod val="75000"/>
                  </a:schemeClr>
                </a:solidFill>
              </a:rPr>
              <a:t>communicATions</a:t>
            </a:r>
            <a:r>
              <a:rPr lang="en-US" dirty="0">
                <a:solidFill>
                  <a:schemeClr val="accent1">
                    <a:lumMod val="75000"/>
                  </a:schemeClr>
                </a:solidFill>
              </a:rPr>
              <a:t> committee help on social media</a:t>
            </a:r>
          </a:p>
          <a:p>
            <a:r>
              <a:rPr lang="en-US" dirty="0">
                <a:solidFill>
                  <a:schemeClr val="accent1">
                    <a:lumMod val="75000"/>
                  </a:schemeClr>
                </a:solidFill>
              </a:rPr>
              <a:t>All committees please do your best to give us a 2-4week heads up as you foresee needing our services so we can dedicate appropriate time and fill into our monthly scheduling/ social media calendar posting</a:t>
            </a:r>
          </a:p>
          <a:p>
            <a:r>
              <a:rPr lang="en-US" dirty="0">
                <a:solidFill>
                  <a:schemeClr val="accent1">
                    <a:lumMod val="75000"/>
                  </a:schemeClr>
                </a:solidFill>
              </a:rPr>
              <a:t>If you have an event coming up you want IATS to know about or our help with get us involved by contacting our committee: IATSPR@gmail.com cc our chair katie-berger@uiowa.edu</a:t>
            </a:r>
          </a:p>
        </p:txBody>
      </p:sp>
      <p:sp>
        <p:nvSpPr>
          <p:cNvPr id="3" name="Title 2"/>
          <p:cNvSpPr>
            <a:spLocks noGrp="1"/>
          </p:cNvSpPr>
          <p:nvPr>
            <p:ph type="title"/>
          </p:nvPr>
        </p:nvSpPr>
        <p:spPr/>
        <p:txBody>
          <a:bodyPr>
            <a:normAutofit fontScale="90000"/>
          </a:bodyPr>
          <a:lstStyle/>
          <a:p>
            <a:r>
              <a:rPr lang="en-US" dirty="0"/>
              <a:t>Communications and Engagement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2142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447800"/>
            <a:ext cx="7408333" cy="4191000"/>
          </a:xfrm>
        </p:spPr>
        <p:txBody>
          <a:bodyPr>
            <a:normAutofit fontScale="47500" lnSpcReduction="20000"/>
          </a:bodyPr>
          <a:lstStyle/>
          <a:p>
            <a:pPr marL="0" indent="0" algn="ctr">
              <a:buNone/>
            </a:pPr>
            <a:r>
              <a:rPr lang="en-US" sz="3400" dirty="0">
                <a:solidFill>
                  <a:schemeClr val="accent1">
                    <a:lumMod val="50000"/>
                  </a:schemeClr>
                </a:solidFill>
              </a:rPr>
              <a:t>Chair (Advisor): Megan Brady</a:t>
            </a:r>
          </a:p>
          <a:p>
            <a:r>
              <a:rPr lang="en-US" sz="2900" dirty="0">
                <a:solidFill>
                  <a:schemeClr val="accent1">
                    <a:lumMod val="75000"/>
                  </a:schemeClr>
                </a:solidFill>
              </a:rPr>
              <a:t>Committee 2020-21: </a:t>
            </a:r>
          </a:p>
          <a:p>
            <a:pPr lvl="1"/>
            <a:r>
              <a:rPr lang="en-US" sz="2900" dirty="0">
                <a:solidFill>
                  <a:schemeClr val="accent1">
                    <a:lumMod val="75000"/>
                  </a:schemeClr>
                </a:solidFill>
              </a:rPr>
              <a:t>President: Dayna </a:t>
            </a:r>
            <a:r>
              <a:rPr lang="en-US" sz="2900" dirty="0" err="1">
                <a:solidFill>
                  <a:schemeClr val="accent1">
                    <a:lumMod val="75000"/>
                  </a:schemeClr>
                </a:solidFill>
              </a:rPr>
              <a:t>Hartje</a:t>
            </a:r>
            <a:r>
              <a:rPr lang="en-US" sz="2900" dirty="0">
                <a:solidFill>
                  <a:schemeClr val="accent1">
                    <a:lumMod val="75000"/>
                  </a:schemeClr>
                </a:solidFill>
              </a:rPr>
              <a:t> (</a:t>
            </a:r>
            <a:r>
              <a:rPr lang="en-US" sz="2900" dirty="0" err="1">
                <a:solidFill>
                  <a:schemeClr val="accent1">
                    <a:lumMod val="75000"/>
                  </a:schemeClr>
                </a:solidFill>
              </a:rPr>
              <a:t>Loras</a:t>
            </a:r>
            <a:r>
              <a:rPr lang="en-US" sz="2900" dirty="0">
                <a:solidFill>
                  <a:schemeClr val="accent1">
                    <a:lumMod val="75000"/>
                  </a:schemeClr>
                </a:solidFill>
              </a:rPr>
              <a:t> College)</a:t>
            </a:r>
          </a:p>
          <a:p>
            <a:pPr lvl="1"/>
            <a:r>
              <a:rPr lang="en-US" sz="2900" dirty="0">
                <a:solidFill>
                  <a:schemeClr val="accent1">
                    <a:lumMod val="75000"/>
                  </a:schemeClr>
                </a:solidFill>
              </a:rPr>
              <a:t>Vice President: Luke </a:t>
            </a:r>
            <a:r>
              <a:rPr lang="en-US" sz="2900" dirty="0" err="1">
                <a:solidFill>
                  <a:schemeClr val="accent1">
                    <a:lumMod val="75000"/>
                  </a:schemeClr>
                </a:solidFill>
              </a:rPr>
              <a:t>Pavlat</a:t>
            </a:r>
            <a:r>
              <a:rPr lang="en-US" sz="2900" dirty="0">
                <a:solidFill>
                  <a:schemeClr val="accent1">
                    <a:lumMod val="75000"/>
                  </a:schemeClr>
                </a:solidFill>
              </a:rPr>
              <a:t> (Central College)</a:t>
            </a:r>
          </a:p>
          <a:p>
            <a:pPr lvl="1"/>
            <a:r>
              <a:rPr lang="en-US" sz="2900" dirty="0">
                <a:solidFill>
                  <a:schemeClr val="accent1">
                    <a:lumMod val="75000"/>
                  </a:schemeClr>
                </a:solidFill>
              </a:rPr>
              <a:t>Treasurer: David Harrison (Iowa State University)</a:t>
            </a:r>
          </a:p>
          <a:p>
            <a:pPr lvl="1"/>
            <a:r>
              <a:rPr lang="en-US" sz="2900" dirty="0">
                <a:solidFill>
                  <a:schemeClr val="accent1">
                    <a:lumMod val="75000"/>
                  </a:schemeClr>
                </a:solidFill>
              </a:rPr>
              <a:t>Secretary: Rylee Powell (Central College)</a:t>
            </a:r>
          </a:p>
          <a:p>
            <a:pPr lvl="1"/>
            <a:endParaRPr lang="en-US" sz="2900" dirty="0">
              <a:solidFill>
                <a:schemeClr val="accent1">
                  <a:lumMod val="75000"/>
                </a:schemeClr>
              </a:solidFill>
            </a:endParaRPr>
          </a:p>
          <a:p>
            <a:pPr lvl="1"/>
            <a:r>
              <a:rPr lang="en-US" sz="2900" dirty="0">
                <a:solidFill>
                  <a:schemeClr val="accent1">
                    <a:lumMod val="75000"/>
                  </a:schemeClr>
                </a:solidFill>
              </a:rPr>
              <a:t>Established 2 sub-committees:</a:t>
            </a:r>
          </a:p>
          <a:p>
            <a:pPr lvl="1"/>
            <a:r>
              <a:rPr lang="en-US" sz="2900" dirty="0">
                <a:solidFill>
                  <a:schemeClr val="accent1">
                    <a:lumMod val="75000"/>
                  </a:schemeClr>
                </a:solidFill>
              </a:rPr>
              <a:t>Quiz Bowl – Dayna </a:t>
            </a:r>
            <a:r>
              <a:rPr lang="en-US" sz="2900" dirty="0" err="1">
                <a:solidFill>
                  <a:schemeClr val="accent1">
                    <a:lumMod val="75000"/>
                  </a:schemeClr>
                </a:solidFill>
              </a:rPr>
              <a:t>Hartje</a:t>
            </a:r>
            <a:r>
              <a:rPr lang="en-US" sz="2900" dirty="0">
                <a:solidFill>
                  <a:schemeClr val="accent1">
                    <a:lumMod val="75000"/>
                  </a:schemeClr>
                </a:solidFill>
              </a:rPr>
              <a:t> and Luke </a:t>
            </a:r>
            <a:r>
              <a:rPr lang="en-US" sz="2900" dirty="0" err="1">
                <a:solidFill>
                  <a:schemeClr val="accent1">
                    <a:lumMod val="75000"/>
                  </a:schemeClr>
                </a:solidFill>
              </a:rPr>
              <a:t>Pavlat</a:t>
            </a:r>
            <a:r>
              <a:rPr lang="en-US" sz="2900" dirty="0">
                <a:solidFill>
                  <a:schemeClr val="accent1">
                    <a:lumMod val="75000"/>
                  </a:schemeClr>
                </a:solidFill>
              </a:rPr>
              <a:t> Co-Committee Chairs with representatives:</a:t>
            </a:r>
          </a:p>
          <a:p>
            <a:pPr lvl="2"/>
            <a:r>
              <a:rPr lang="en-US" sz="2700" dirty="0">
                <a:solidFill>
                  <a:schemeClr val="accent1">
                    <a:lumMod val="75000"/>
                  </a:schemeClr>
                </a:solidFill>
              </a:rPr>
              <a:t>Braelynn Hoffman (Grand View College)</a:t>
            </a:r>
          </a:p>
          <a:p>
            <a:pPr lvl="2"/>
            <a:r>
              <a:rPr lang="en-US" sz="2700" dirty="0">
                <a:solidFill>
                  <a:schemeClr val="accent1">
                    <a:lumMod val="75000"/>
                  </a:schemeClr>
                </a:solidFill>
              </a:rPr>
              <a:t>Lacey Tierney (University of Iowa)</a:t>
            </a:r>
          </a:p>
          <a:p>
            <a:pPr lvl="2"/>
            <a:r>
              <a:rPr lang="en-US" sz="2700" dirty="0">
                <a:solidFill>
                  <a:schemeClr val="accent1">
                    <a:lumMod val="75000"/>
                  </a:schemeClr>
                </a:solidFill>
              </a:rPr>
              <a:t>Corby Roush (Drake University)</a:t>
            </a:r>
          </a:p>
          <a:p>
            <a:pPr lvl="2"/>
            <a:r>
              <a:rPr lang="en-US" sz="2700" dirty="0">
                <a:solidFill>
                  <a:schemeClr val="accent1">
                    <a:lumMod val="75000"/>
                  </a:schemeClr>
                </a:solidFill>
              </a:rPr>
              <a:t>McKinley </a:t>
            </a:r>
            <a:r>
              <a:rPr lang="en-US" sz="2700" dirty="0" err="1">
                <a:solidFill>
                  <a:schemeClr val="accent1">
                    <a:lumMod val="75000"/>
                  </a:schemeClr>
                </a:solidFill>
              </a:rPr>
              <a:t>Lillegraven</a:t>
            </a:r>
            <a:r>
              <a:rPr lang="en-US" sz="2700" dirty="0">
                <a:solidFill>
                  <a:schemeClr val="accent1">
                    <a:lumMod val="75000"/>
                  </a:schemeClr>
                </a:solidFill>
              </a:rPr>
              <a:t> (UNI)</a:t>
            </a:r>
          </a:p>
          <a:p>
            <a:pPr lvl="1"/>
            <a:r>
              <a:rPr lang="en-US" sz="2900" dirty="0">
                <a:solidFill>
                  <a:schemeClr val="accent1">
                    <a:lumMod val="75000"/>
                  </a:schemeClr>
                </a:solidFill>
              </a:rPr>
              <a:t>Social Media – David Harrison and Rylee Powell Co-Committee Chairs with representatives:</a:t>
            </a:r>
          </a:p>
          <a:p>
            <a:pPr lvl="2"/>
            <a:r>
              <a:rPr lang="en-US" sz="2700" dirty="0">
                <a:solidFill>
                  <a:schemeClr val="accent1">
                    <a:lumMod val="75000"/>
                  </a:schemeClr>
                </a:solidFill>
              </a:rPr>
              <a:t>Bailey </a:t>
            </a:r>
            <a:r>
              <a:rPr lang="en-US" sz="2700" dirty="0" err="1">
                <a:solidFill>
                  <a:schemeClr val="accent1">
                    <a:lumMod val="75000"/>
                  </a:schemeClr>
                </a:solidFill>
              </a:rPr>
              <a:t>Herrald</a:t>
            </a:r>
            <a:r>
              <a:rPr lang="en-US" sz="2700" dirty="0">
                <a:solidFill>
                  <a:schemeClr val="accent1">
                    <a:lumMod val="75000"/>
                  </a:schemeClr>
                </a:solidFill>
              </a:rPr>
              <a:t> (</a:t>
            </a:r>
            <a:r>
              <a:rPr lang="en-US" sz="2700" dirty="0" err="1">
                <a:solidFill>
                  <a:schemeClr val="accent1">
                    <a:lumMod val="75000"/>
                  </a:schemeClr>
                </a:solidFill>
              </a:rPr>
              <a:t>Loras</a:t>
            </a:r>
            <a:r>
              <a:rPr lang="en-US" sz="2700" dirty="0">
                <a:solidFill>
                  <a:schemeClr val="accent1">
                    <a:lumMod val="75000"/>
                  </a:schemeClr>
                </a:solidFill>
              </a:rPr>
              <a:t> College)</a:t>
            </a:r>
          </a:p>
          <a:p>
            <a:pPr lvl="2"/>
            <a:r>
              <a:rPr lang="en-US" sz="2700" dirty="0">
                <a:solidFill>
                  <a:schemeClr val="accent1">
                    <a:lumMod val="75000"/>
                  </a:schemeClr>
                </a:solidFill>
              </a:rPr>
              <a:t>Katie </a:t>
            </a:r>
            <a:r>
              <a:rPr lang="en-US" sz="2700" dirty="0" err="1">
                <a:solidFill>
                  <a:schemeClr val="accent1">
                    <a:lumMod val="75000"/>
                  </a:schemeClr>
                </a:solidFill>
              </a:rPr>
              <a:t>Banowetz</a:t>
            </a:r>
            <a:r>
              <a:rPr lang="en-US" sz="2700" dirty="0">
                <a:solidFill>
                  <a:schemeClr val="accent1">
                    <a:lumMod val="75000"/>
                  </a:schemeClr>
                </a:solidFill>
              </a:rPr>
              <a:t> (Grand View College)</a:t>
            </a:r>
            <a:endParaRPr lang="en-US" sz="2900" dirty="0">
              <a:solidFill>
                <a:schemeClr val="accent1">
                  <a:lumMod val="75000"/>
                </a:schemeClr>
              </a:solidFill>
            </a:endParaRPr>
          </a:p>
          <a:p>
            <a:pPr lvl="2"/>
            <a:r>
              <a:rPr lang="en-US" sz="2700" dirty="0">
                <a:solidFill>
                  <a:schemeClr val="accent1">
                    <a:lumMod val="75000"/>
                  </a:schemeClr>
                </a:solidFill>
              </a:rPr>
              <a:t>Bridget Davidson (Drake University)</a:t>
            </a:r>
          </a:p>
          <a:p>
            <a:pPr lvl="2"/>
            <a:r>
              <a:rPr lang="en-US" sz="2700" dirty="0">
                <a:solidFill>
                  <a:schemeClr val="accent1">
                    <a:lumMod val="75000"/>
                  </a:schemeClr>
                </a:solidFill>
              </a:rPr>
              <a:t>Mia Spitzer (University of Iowa)</a:t>
            </a:r>
          </a:p>
          <a:p>
            <a:pPr lvl="2"/>
            <a:r>
              <a:rPr lang="en-US" sz="2700" dirty="0">
                <a:solidFill>
                  <a:schemeClr val="accent1">
                    <a:lumMod val="75000"/>
                  </a:schemeClr>
                </a:solidFill>
              </a:rPr>
              <a:t>Kate </a:t>
            </a:r>
            <a:r>
              <a:rPr lang="en-US" sz="2700" dirty="0" err="1">
                <a:solidFill>
                  <a:schemeClr val="accent1">
                    <a:lumMod val="75000"/>
                  </a:schemeClr>
                </a:solidFill>
              </a:rPr>
              <a:t>Hermsen</a:t>
            </a:r>
            <a:r>
              <a:rPr lang="en-US" sz="2700" dirty="0">
                <a:solidFill>
                  <a:schemeClr val="accent1">
                    <a:lumMod val="75000"/>
                  </a:schemeClr>
                </a:solidFill>
              </a:rPr>
              <a:t> (UNI)</a:t>
            </a:r>
          </a:p>
        </p:txBody>
      </p:sp>
      <p:sp>
        <p:nvSpPr>
          <p:cNvPr id="2" name="Title 1"/>
          <p:cNvSpPr>
            <a:spLocks noGrp="1"/>
          </p:cNvSpPr>
          <p:nvPr>
            <p:ph type="title"/>
          </p:nvPr>
        </p:nvSpPr>
        <p:spPr/>
        <p:txBody>
          <a:bodyPr/>
          <a:lstStyle/>
          <a:p>
            <a:r>
              <a:rPr lang="en-US" dirty="0"/>
              <a:t>Student Leadership Council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931729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2438400"/>
            <a:ext cx="7408333" cy="4191000"/>
          </a:xfrm>
        </p:spPr>
        <p:txBody>
          <a:bodyPr>
            <a:normAutofit fontScale="85000" lnSpcReduction="20000"/>
          </a:bodyPr>
          <a:lstStyle/>
          <a:p>
            <a:r>
              <a:rPr lang="en-US" sz="3600" dirty="0">
                <a:solidFill>
                  <a:schemeClr val="accent1">
                    <a:lumMod val="75000"/>
                  </a:schemeClr>
                </a:solidFill>
              </a:rPr>
              <a:t>Successfully conducted online quiz bowl with 5 teams competing</a:t>
            </a:r>
          </a:p>
          <a:p>
            <a:r>
              <a:rPr lang="en-US" sz="3600" dirty="0">
                <a:solidFill>
                  <a:schemeClr val="accent1">
                    <a:lumMod val="75000"/>
                  </a:schemeClr>
                </a:solidFill>
              </a:rPr>
              <a:t>School Quiz Bowl Score</a:t>
            </a:r>
          </a:p>
          <a:p>
            <a:r>
              <a:rPr lang="en-US" sz="3600" dirty="0">
                <a:solidFill>
                  <a:schemeClr val="accent1">
                    <a:lumMod val="75000"/>
                  </a:schemeClr>
                </a:solidFill>
              </a:rPr>
              <a:t>Drake University** 92%</a:t>
            </a:r>
          </a:p>
          <a:p>
            <a:r>
              <a:rPr lang="en-US" sz="3600" dirty="0" err="1">
                <a:solidFill>
                  <a:schemeClr val="accent1">
                    <a:lumMod val="75000"/>
                  </a:schemeClr>
                </a:solidFill>
              </a:rPr>
              <a:t>Loras</a:t>
            </a:r>
            <a:r>
              <a:rPr lang="en-US" sz="3600" dirty="0">
                <a:solidFill>
                  <a:schemeClr val="accent1">
                    <a:lumMod val="75000"/>
                  </a:schemeClr>
                </a:solidFill>
              </a:rPr>
              <a:t> College** 84%</a:t>
            </a:r>
          </a:p>
          <a:p>
            <a:r>
              <a:rPr lang="en-US" sz="3600" dirty="0">
                <a:solidFill>
                  <a:schemeClr val="accent1">
                    <a:lumMod val="75000"/>
                  </a:schemeClr>
                </a:solidFill>
              </a:rPr>
              <a:t>University of Iowa 80%</a:t>
            </a:r>
          </a:p>
          <a:p>
            <a:r>
              <a:rPr lang="en-US" sz="3600" dirty="0">
                <a:solidFill>
                  <a:schemeClr val="accent1">
                    <a:lumMod val="75000"/>
                  </a:schemeClr>
                </a:solidFill>
              </a:rPr>
              <a:t>Iowa State University 77%</a:t>
            </a:r>
          </a:p>
          <a:p>
            <a:r>
              <a:rPr lang="en-US" sz="3600" dirty="0">
                <a:solidFill>
                  <a:schemeClr val="accent1">
                    <a:lumMod val="75000"/>
                  </a:schemeClr>
                </a:solidFill>
              </a:rPr>
              <a:t>University of Northern Iowa 74%</a:t>
            </a:r>
          </a:p>
          <a:p>
            <a:r>
              <a:rPr lang="en-US" sz="3600" dirty="0">
                <a:solidFill>
                  <a:schemeClr val="accent1">
                    <a:lumMod val="75000"/>
                  </a:schemeClr>
                </a:solidFill>
              </a:rPr>
              <a:t>** Advance to MAATA Quiz Bowl</a:t>
            </a:r>
          </a:p>
        </p:txBody>
      </p:sp>
      <p:sp>
        <p:nvSpPr>
          <p:cNvPr id="2" name="Title 1"/>
          <p:cNvSpPr>
            <a:spLocks noGrp="1"/>
          </p:cNvSpPr>
          <p:nvPr>
            <p:ph type="title"/>
          </p:nvPr>
        </p:nvSpPr>
        <p:spPr/>
        <p:txBody>
          <a:bodyPr>
            <a:normAutofit fontScale="90000"/>
          </a:bodyPr>
          <a:lstStyle/>
          <a:p>
            <a:r>
              <a:rPr lang="en-US" dirty="0"/>
              <a:t>Student Leadership Council (Cont.)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2659612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2438400"/>
            <a:ext cx="7408333" cy="4191000"/>
          </a:xfrm>
        </p:spPr>
        <p:txBody>
          <a:bodyPr>
            <a:normAutofit fontScale="70000" lnSpcReduction="20000"/>
          </a:bodyPr>
          <a:lstStyle/>
          <a:p>
            <a:r>
              <a:rPr lang="en-US" sz="3600" dirty="0">
                <a:solidFill>
                  <a:schemeClr val="accent1">
                    <a:lumMod val="75000"/>
                  </a:schemeClr>
                </a:solidFill>
              </a:rPr>
              <a:t>Schools that submitted quiz bowl questions:</a:t>
            </a:r>
          </a:p>
          <a:p>
            <a:pPr lvl="1"/>
            <a:r>
              <a:rPr lang="en-US" sz="3400" dirty="0" err="1">
                <a:solidFill>
                  <a:schemeClr val="accent1">
                    <a:lumMod val="75000"/>
                  </a:schemeClr>
                </a:solidFill>
              </a:rPr>
              <a:t>Loras</a:t>
            </a:r>
            <a:r>
              <a:rPr lang="en-US" sz="3400" dirty="0">
                <a:solidFill>
                  <a:schemeClr val="accent1">
                    <a:lumMod val="75000"/>
                  </a:schemeClr>
                </a:solidFill>
              </a:rPr>
              <a:t> College</a:t>
            </a:r>
          </a:p>
          <a:p>
            <a:pPr lvl="1"/>
            <a:r>
              <a:rPr lang="en-US" sz="3400" dirty="0">
                <a:solidFill>
                  <a:schemeClr val="accent1">
                    <a:lumMod val="75000"/>
                  </a:schemeClr>
                </a:solidFill>
              </a:rPr>
              <a:t>Central College</a:t>
            </a:r>
          </a:p>
          <a:p>
            <a:pPr lvl="1"/>
            <a:r>
              <a:rPr lang="en-US" sz="3400" dirty="0">
                <a:solidFill>
                  <a:schemeClr val="accent1">
                    <a:lumMod val="75000"/>
                  </a:schemeClr>
                </a:solidFill>
              </a:rPr>
              <a:t>Grand View College</a:t>
            </a:r>
          </a:p>
          <a:p>
            <a:pPr lvl="1"/>
            <a:r>
              <a:rPr lang="en-US" sz="3400" dirty="0">
                <a:solidFill>
                  <a:schemeClr val="accent1">
                    <a:lumMod val="75000"/>
                  </a:schemeClr>
                </a:solidFill>
              </a:rPr>
              <a:t>University of Iowa</a:t>
            </a:r>
          </a:p>
          <a:p>
            <a:pPr lvl="1"/>
            <a:r>
              <a:rPr lang="en-US" sz="3400" dirty="0">
                <a:solidFill>
                  <a:schemeClr val="accent1">
                    <a:lumMod val="75000"/>
                  </a:schemeClr>
                </a:solidFill>
              </a:rPr>
              <a:t>Drake University</a:t>
            </a:r>
          </a:p>
          <a:p>
            <a:pPr lvl="1"/>
            <a:r>
              <a:rPr lang="en-US" sz="3400" dirty="0">
                <a:solidFill>
                  <a:schemeClr val="accent1">
                    <a:lumMod val="75000"/>
                  </a:schemeClr>
                </a:solidFill>
              </a:rPr>
              <a:t>University of Northern Iowa</a:t>
            </a:r>
          </a:p>
          <a:p>
            <a:r>
              <a:rPr lang="en-US" sz="3600" dirty="0">
                <a:solidFill>
                  <a:schemeClr val="accent1">
                    <a:lumMod val="75000"/>
                  </a:schemeClr>
                </a:solidFill>
              </a:rPr>
              <a:t>Social media sub-committee:</a:t>
            </a:r>
          </a:p>
          <a:p>
            <a:pPr lvl="1"/>
            <a:r>
              <a:rPr lang="en-US" sz="3400" dirty="0">
                <a:solidFill>
                  <a:schemeClr val="accent1">
                    <a:lumMod val="75000"/>
                  </a:schemeClr>
                </a:solidFill>
              </a:rPr>
              <a:t>Fun fact Friday</a:t>
            </a:r>
          </a:p>
          <a:p>
            <a:pPr lvl="1"/>
            <a:r>
              <a:rPr lang="en-US" sz="3400" dirty="0">
                <a:solidFill>
                  <a:schemeClr val="accent1">
                    <a:lumMod val="75000"/>
                  </a:schemeClr>
                </a:solidFill>
              </a:rPr>
              <a:t>Post weekly BOC questions</a:t>
            </a:r>
          </a:p>
          <a:p>
            <a:r>
              <a:rPr lang="en-US" sz="3600" dirty="0">
                <a:solidFill>
                  <a:schemeClr val="accent1">
                    <a:lumMod val="75000"/>
                  </a:schemeClr>
                </a:solidFill>
              </a:rPr>
              <a:t>Selected 2022-2023 MAATA SLC delegates</a:t>
            </a:r>
          </a:p>
        </p:txBody>
      </p:sp>
      <p:sp>
        <p:nvSpPr>
          <p:cNvPr id="2" name="Title 1"/>
          <p:cNvSpPr>
            <a:spLocks noGrp="1"/>
          </p:cNvSpPr>
          <p:nvPr>
            <p:ph type="title"/>
          </p:nvPr>
        </p:nvSpPr>
        <p:spPr/>
        <p:txBody>
          <a:bodyPr>
            <a:normAutofit fontScale="90000"/>
          </a:bodyPr>
          <a:lstStyle/>
          <a:p>
            <a:r>
              <a:rPr lang="en-US" dirty="0"/>
              <a:t>Student Leadership Council (Cont.)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3071038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828800"/>
            <a:ext cx="7408333" cy="3450696"/>
          </a:xfrm>
        </p:spPr>
        <p:txBody>
          <a:bodyPr>
            <a:normAutofit fontScale="85000" lnSpcReduction="10000"/>
          </a:bodyPr>
          <a:lstStyle/>
          <a:p>
            <a:r>
              <a:rPr lang="en-US" dirty="0">
                <a:solidFill>
                  <a:schemeClr val="accent1">
                    <a:lumMod val="75000"/>
                  </a:schemeClr>
                </a:solidFill>
              </a:rPr>
              <a:t>Chair: Savannah Dinger</a:t>
            </a:r>
          </a:p>
          <a:p>
            <a:r>
              <a:rPr lang="en-US" dirty="0">
                <a:solidFill>
                  <a:schemeClr val="accent1">
                    <a:lumMod val="75000"/>
                  </a:schemeClr>
                </a:solidFill>
              </a:rPr>
              <a:t>Members:</a:t>
            </a:r>
          </a:p>
          <a:p>
            <a:pPr lvl="1"/>
            <a:r>
              <a:rPr lang="en-US" dirty="0">
                <a:solidFill>
                  <a:schemeClr val="accent1">
                    <a:lumMod val="75000"/>
                  </a:schemeClr>
                </a:solidFill>
              </a:rPr>
              <a:t>Kayla Tindall (Acting Chair while Savannah is on maternity leave)</a:t>
            </a:r>
          </a:p>
          <a:p>
            <a:pPr lvl="1"/>
            <a:r>
              <a:rPr lang="en-US" dirty="0">
                <a:solidFill>
                  <a:schemeClr val="accent1">
                    <a:lumMod val="75000"/>
                  </a:schemeClr>
                </a:solidFill>
              </a:rPr>
              <a:t>Aly Clark</a:t>
            </a:r>
          </a:p>
          <a:p>
            <a:pPr lvl="1"/>
            <a:r>
              <a:rPr lang="en-US" dirty="0">
                <a:solidFill>
                  <a:schemeClr val="accent1">
                    <a:lumMod val="75000"/>
                  </a:schemeClr>
                </a:solidFill>
              </a:rPr>
              <a:t>Gwyneth Phillips</a:t>
            </a:r>
          </a:p>
          <a:p>
            <a:r>
              <a:rPr lang="en-US" dirty="0">
                <a:solidFill>
                  <a:schemeClr val="bg2">
                    <a:lumMod val="50000"/>
                  </a:schemeClr>
                </a:solidFill>
              </a:rPr>
              <a:t>Virtual Work/Life Balance Workshop</a:t>
            </a:r>
          </a:p>
          <a:p>
            <a:r>
              <a:rPr lang="en-US" dirty="0">
                <a:solidFill>
                  <a:schemeClr val="bg2">
                    <a:lumMod val="50000"/>
                  </a:schemeClr>
                </a:solidFill>
              </a:rPr>
              <a:t>In person socials at State Softball and Wrestling Tournaments</a:t>
            </a:r>
          </a:p>
          <a:p>
            <a:r>
              <a:rPr lang="en-US" dirty="0">
                <a:solidFill>
                  <a:schemeClr val="bg2">
                    <a:lumMod val="50000"/>
                  </a:schemeClr>
                </a:solidFill>
              </a:rPr>
              <a:t>Started a mentorship pilot program</a:t>
            </a:r>
          </a:p>
          <a:p>
            <a:r>
              <a:rPr lang="en-US" dirty="0">
                <a:solidFill>
                  <a:schemeClr val="bg2">
                    <a:lumMod val="50000"/>
                  </a:schemeClr>
                </a:solidFill>
              </a:rPr>
              <a:t>Created video introductions on social media</a:t>
            </a:r>
            <a:br>
              <a:rPr lang="en-US" dirty="0"/>
            </a:br>
            <a:endParaRPr lang="en-US" dirty="0"/>
          </a:p>
        </p:txBody>
      </p:sp>
      <p:sp>
        <p:nvSpPr>
          <p:cNvPr id="3" name="Title 2"/>
          <p:cNvSpPr>
            <a:spLocks noGrp="1"/>
          </p:cNvSpPr>
          <p:nvPr>
            <p:ph type="title"/>
          </p:nvPr>
        </p:nvSpPr>
        <p:spPr/>
        <p:txBody>
          <a:bodyPr/>
          <a:lstStyle/>
          <a:p>
            <a:r>
              <a:rPr lang="en-US" dirty="0"/>
              <a:t>Early Professionals Committee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220111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normAutofit/>
          </a:bodyPr>
          <a:lstStyle/>
          <a:p>
            <a:pPr algn="ctr">
              <a:buFontTx/>
              <a:buNone/>
              <a:defRPr/>
            </a:pPr>
            <a:r>
              <a:rPr lang="en-US" dirty="0">
                <a:solidFill>
                  <a:srgbClr val="0070C0"/>
                </a:solidFill>
              </a:rPr>
              <a:t>NATA Hall of Fame</a:t>
            </a:r>
          </a:p>
          <a:p>
            <a:pPr algn="ctr">
              <a:buFontTx/>
              <a:buNone/>
              <a:defRPr/>
            </a:pPr>
            <a:r>
              <a:rPr lang="en-US" dirty="0">
                <a:solidFill>
                  <a:srgbClr val="0070C0"/>
                </a:solidFill>
              </a:rPr>
              <a:t>MAATA Hall of Fame</a:t>
            </a:r>
          </a:p>
          <a:p>
            <a:pPr algn="ctr">
              <a:buFontTx/>
              <a:buNone/>
              <a:defRPr/>
            </a:pPr>
            <a:r>
              <a:rPr lang="en-US" dirty="0">
                <a:solidFill>
                  <a:srgbClr val="0070C0"/>
                </a:solidFill>
              </a:rPr>
              <a:t>IATS Hall of Honor Members</a:t>
            </a:r>
          </a:p>
          <a:p>
            <a:pPr algn="ctr">
              <a:buFontTx/>
              <a:buNone/>
              <a:defRPr/>
            </a:pPr>
            <a:r>
              <a:rPr lang="en-US" dirty="0">
                <a:solidFill>
                  <a:srgbClr val="0070C0"/>
                </a:solidFill>
              </a:rPr>
              <a:t>NATA Award Winners</a:t>
            </a:r>
          </a:p>
          <a:p>
            <a:pPr algn="ctr">
              <a:buFontTx/>
              <a:buNone/>
              <a:defRPr/>
            </a:pPr>
            <a:r>
              <a:rPr lang="en-US" dirty="0">
                <a:solidFill>
                  <a:srgbClr val="0070C0"/>
                </a:solidFill>
              </a:rPr>
              <a:t>25 years (or more)</a:t>
            </a:r>
          </a:p>
          <a:p>
            <a:pPr algn="ctr">
              <a:buFontTx/>
              <a:buNone/>
              <a:defRPr/>
            </a:pPr>
            <a:r>
              <a:rPr lang="en-US" dirty="0">
                <a:solidFill>
                  <a:srgbClr val="0070C0"/>
                </a:solidFill>
              </a:rPr>
              <a:t>20 years</a:t>
            </a:r>
          </a:p>
          <a:p>
            <a:pPr algn="ctr">
              <a:buFontTx/>
              <a:buNone/>
              <a:defRPr/>
            </a:pPr>
            <a:r>
              <a:rPr lang="en-US" dirty="0">
                <a:solidFill>
                  <a:srgbClr val="0070C0"/>
                </a:solidFill>
              </a:rPr>
              <a:t>15 years</a:t>
            </a:r>
          </a:p>
          <a:p>
            <a:pPr algn="ctr">
              <a:buFontTx/>
              <a:buNone/>
              <a:defRPr/>
            </a:pPr>
            <a:r>
              <a:rPr lang="en-US" dirty="0">
                <a:solidFill>
                  <a:srgbClr val="0070C0"/>
                </a:solidFill>
              </a:rPr>
              <a:t>students</a:t>
            </a:r>
          </a:p>
        </p:txBody>
      </p:sp>
      <p:sp>
        <p:nvSpPr>
          <p:cNvPr id="2" name="Title 1"/>
          <p:cNvSpPr>
            <a:spLocks noGrp="1"/>
          </p:cNvSpPr>
          <p:nvPr>
            <p:ph type="title"/>
          </p:nvPr>
        </p:nvSpPr>
        <p:spPr/>
        <p:txBody>
          <a:bodyPr/>
          <a:lstStyle/>
          <a:p>
            <a:pPr>
              <a:defRPr/>
            </a:pPr>
            <a:r>
              <a:rPr lang="en-US" dirty="0">
                <a:solidFill>
                  <a:schemeClr val="bg1"/>
                </a:solidFill>
              </a:rPr>
              <a:t>Recognitions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167510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828800"/>
            <a:ext cx="7408333" cy="3450696"/>
          </a:xfrm>
        </p:spPr>
        <p:txBody>
          <a:bodyPr>
            <a:normAutofit fontScale="85000" lnSpcReduction="10000"/>
          </a:bodyPr>
          <a:lstStyle/>
          <a:p>
            <a:r>
              <a:rPr lang="en-US" dirty="0">
                <a:solidFill>
                  <a:schemeClr val="accent1">
                    <a:lumMod val="75000"/>
                  </a:schemeClr>
                </a:solidFill>
              </a:rPr>
              <a:t>Chair: Jessica Rummery</a:t>
            </a:r>
          </a:p>
          <a:p>
            <a:r>
              <a:rPr lang="en-US" dirty="0">
                <a:solidFill>
                  <a:schemeClr val="accent1">
                    <a:lumMod val="75000"/>
                  </a:schemeClr>
                </a:solidFill>
              </a:rPr>
              <a:t>Members:</a:t>
            </a:r>
          </a:p>
          <a:p>
            <a:pPr lvl="1"/>
            <a:r>
              <a:rPr lang="en-US" dirty="0">
                <a:solidFill>
                  <a:schemeClr val="accent1">
                    <a:lumMod val="75000"/>
                  </a:schemeClr>
                </a:solidFill>
              </a:rPr>
              <a:t>Natasha </a:t>
            </a:r>
            <a:r>
              <a:rPr lang="en-US" dirty="0" err="1">
                <a:solidFill>
                  <a:schemeClr val="accent1">
                    <a:lumMod val="75000"/>
                  </a:schemeClr>
                </a:solidFill>
              </a:rPr>
              <a:t>Schmitter</a:t>
            </a:r>
            <a:endParaRPr lang="en-US" dirty="0">
              <a:solidFill>
                <a:schemeClr val="accent1">
                  <a:lumMod val="75000"/>
                </a:schemeClr>
              </a:solidFill>
            </a:endParaRPr>
          </a:p>
          <a:p>
            <a:pPr lvl="1"/>
            <a:r>
              <a:rPr lang="en-US" dirty="0">
                <a:solidFill>
                  <a:schemeClr val="accent1">
                    <a:lumMod val="75000"/>
                  </a:schemeClr>
                </a:solidFill>
              </a:rPr>
              <a:t>Kaelene Voorhees</a:t>
            </a:r>
          </a:p>
          <a:p>
            <a:pPr lvl="1"/>
            <a:r>
              <a:rPr lang="en-US" dirty="0" err="1">
                <a:solidFill>
                  <a:schemeClr val="accent1">
                    <a:lumMod val="75000"/>
                  </a:schemeClr>
                </a:solidFill>
              </a:rPr>
              <a:t>Richelle</a:t>
            </a:r>
            <a:r>
              <a:rPr lang="en-US" dirty="0">
                <a:solidFill>
                  <a:schemeClr val="accent1">
                    <a:lumMod val="75000"/>
                  </a:schemeClr>
                </a:solidFill>
              </a:rPr>
              <a:t> Williams</a:t>
            </a:r>
          </a:p>
          <a:p>
            <a:r>
              <a:rPr lang="en-US" dirty="0">
                <a:solidFill>
                  <a:schemeClr val="bg2">
                    <a:lumMod val="50000"/>
                  </a:schemeClr>
                </a:solidFill>
              </a:rPr>
              <a:t>Virtual Work/Life Balance Workshop</a:t>
            </a:r>
          </a:p>
          <a:p>
            <a:r>
              <a:rPr lang="en-US" dirty="0">
                <a:solidFill>
                  <a:schemeClr val="bg2">
                    <a:lumMod val="50000"/>
                  </a:schemeClr>
                </a:solidFill>
              </a:rPr>
              <a:t>In person socials at State Softball and Wrestling Tournaments</a:t>
            </a:r>
          </a:p>
          <a:p>
            <a:r>
              <a:rPr lang="en-US" dirty="0">
                <a:solidFill>
                  <a:schemeClr val="bg2">
                    <a:lumMod val="50000"/>
                  </a:schemeClr>
                </a:solidFill>
              </a:rPr>
              <a:t>Started a mentorship pilot program</a:t>
            </a:r>
          </a:p>
          <a:p>
            <a:r>
              <a:rPr lang="en-US" dirty="0">
                <a:solidFill>
                  <a:schemeClr val="bg2">
                    <a:lumMod val="50000"/>
                  </a:schemeClr>
                </a:solidFill>
              </a:rPr>
              <a:t>Created video introductions on social media</a:t>
            </a:r>
            <a:br>
              <a:rPr lang="en-US" dirty="0"/>
            </a:br>
            <a:endParaRPr lang="en-US" dirty="0"/>
          </a:p>
        </p:txBody>
      </p:sp>
      <p:sp>
        <p:nvSpPr>
          <p:cNvPr id="3" name="Title 2"/>
          <p:cNvSpPr>
            <a:spLocks noGrp="1"/>
          </p:cNvSpPr>
          <p:nvPr>
            <p:ph type="title"/>
          </p:nvPr>
        </p:nvSpPr>
        <p:spPr/>
        <p:txBody>
          <a:bodyPr/>
          <a:lstStyle/>
          <a:p>
            <a:r>
              <a:rPr lang="en-US" dirty="0"/>
              <a:t>Career Advancement Committee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444774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05000"/>
            <a:ext cx="7408333" cy="3886200"/>
          </a:xfrm>
        </p:spPr>
        <p:txBody>
          <a:bodyPr>
            <a:normAutofit fontScale="92500" lnSpcReduction="20000"/>
          </a:bodyPr>
          <a:lstStyle/>
          <a:p>
            <a:r>
              <a:rPr lang="en-US" sz="3800" dirty="0">
                <a:solidFill>
                  <a:schemeClr val="accent1">
                    <a:lumMod val="75000"/>
                  </a:schemeClr>
                </a:solidFill>
              </a:rPr>
              <a:t>NPI numbers</a:t>
            </a:r>
          </a:p>
          <a:p>
            <a:r>
              <a:rPr lang="en-US" sz="3800" dirty="0">
                <a:solidFill>
                  <a:schemeClr val="accent1">
                    <a:lumMod val="75000"/>
                  </a:schemeClr>
                </a:solidFill>
              </a:rPr>
              <a:t>We have increased member involvement but always looking for more ATs to get involved. </a:t>
            </a:r>
          </a:p>
          <a:p>
            <a:pPr lvl="1"/>
            <a:r>
              <a:rPr lang="en-US" sz="3600" dirty="0">
                <a:solidFill>
                  <a:schemeClr val="accent1">
                    <a:lumMod val="75000"/>
                  </a:schemeClr>
                </a:solidFill>
              </a:rPr>
              <a:t>The state level is where we make the most difference in the profession because it directly impacts you and your practice. </a:t>
            </a:r>
          </a:p>
          <a:p>
            <a:endParaRPr lang="en-US" dirty="0"/>
          </a:p>
        </p:txBody>
      </p:sp>
      <p:sp>
        <p:nvSpPr>
          <p:cNvPr id="3" name="Title 2"/>
          <p:cNvSpPr>
            <a:spLocks noGrp="1"/>
          </p:cNvSpPr>
          <p:nvPr>
            <p:ph type="title"/>
          </p:nvPr>
        </p:nvSpPr>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594815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US" dirty="0">
              <a:solidFill>
                <a:srgbClr val="0070C0"/>
              </a:solidFill>
            </a:endParaRPr>
          </a:p>
          <a:p>
            <a:endParaRPr lang="en-US" dirty="0">
              <a:solidFill>
                <a:srgbClr val="0070C0"/>
              </a:solidFill>
            </a:endParaRPr>
          </a:p>
        </p:txBody>
      </p:sp>
      <p:sp>
        <p:nvSpPr>
          <p:cNvPr id="3" name="Title 2"/>
          <p:cNvSpPr>
            <a:spLocks noGrp="1"/>
          </p:cNvSpPr>
          <p:nvPr>
            <p:ph type="title"/>
          </p:nvPr>
        </p:nvSpPr>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5" name="Content Placeholder 1">
            <a:extLst>
              <a:ext uri="{FF2B5EF4-FFF2-40B4-BE49-F238E27FC236}">
                <a16:creationId xmlns:a16="http://schemas.microsoft.com/office/drawing/2014/main" id="{003363EF-9AB4-437D-A0C5-8C66EEF832F4}"/>
              </a:ext>
            </a:extLst>
          </p:cNvPr>
          <p:cNvSpPr txBox="1">
            <a:spLocks/>
          </p:cNvSpPr>
          <p:nvPr/>
        </p:nvSpPr>
        <p:spPr>
          <a:xfrm>
            <a:off x="838200" y="2438400"/>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solidFill>
                <a:schemeClr val="bg2">
                  <a:lumMod val="50000"/>
                </a:schemeClr>
              </a:solidFill>
            </a:endParaRPr>
          </a:p>
        </p:txBody>
      </p:sp>
      <p:sp>
        <p:nvSpPr>
          <p:cNvPr id="6" name="TextBox 5"/>
          <p:cNvSpPr txBox="1"/>
          <p:nvPr/>
        </p:nvSpPr>
        <p:spPr>
          <a:xfrm>
            <a:off x="1066800" y="1828123"/>
            <a:ext cx="7391400" cy="3416320"/>
          </a:xfrm>
          <a:prstGeom prst="rect">
            <a:avLst/>
          </a:prstGeom>
          <a:noFill/>
        </p:spPr>
        <p:txBody>
          <a:bodyPr wrap="square" rtlCol="0">
            <a:spAutoFit/>
          </a:bodyPr>
          <a:lstStyle/>
          <a:p>
            <a:r>
              <a:rPr lang="en-US" dirty="0">
                <a:solidFill>
                  <a:schemeClr val="accent2">
                    <a:lumMod val="75000"/>
                  </a:schemeClr>
                </a:solidFill>
              </a:rPr>
              <a:t>MAATA updates</a:t>
            </a:r>
          </a:p>
          <a:p>
            <a:pPr marL="285750" indent="-285750">
              <a:buFont typeface="Arial" panose="020B0604020202020204" pitchFamily="34" charset="0"/>
              <a:buChar char="•"/>
            </a:pPr>
            <a:r>
              <a:rPr lang="en-US" dirty="0">
                <a:solidFill>
                  <a:schemeClr val="accent2">
                    <a:lumMod val="75000"/>
                  </a:schemeClr>
                </a:solidFill>
              </a:rPr>
              <a:t>Leadership training for District BOD</a:t>
            </a:r>
          </a:p>
          <a:p>
            <a:pPr marL="285750" indent="-285750">
              <a:buFont typeface="Arial" panose="020B0604020202020204" pitchFamily="34" charset="0"/>
              <a:buChar char="•"/>
            </a:pPr>
            <a:r>
              <a:rPr lang="en-US" dirty="0">
                <a:solidFill>
                  <a:schemeClr val="accent2">
                    <a:lumMod val="75000"/>
                  </a:schemeClr>
                </a:solidFill>
              </a:rPr>
              <a:t>Strategic Planning for the District BOD</a:t>
            </a:r>
          </a:p>
          <a:p>
            <a:pPr marL="285750" indent="-285750">
              <a:buFont typeface="Arial" panose="020B0604020202020204" pitchFamily="34" charset="0"/>
              <a:buChar char="•"/>
            </a:pPr>
            <a:r>
              <a:rPr lang="en-US" dirty="0">
                <a:solidFill>
                  <a:schemeClr val="accent2">
                    <a:lumMod val="75000"/>
                  </a:schemeClr>
                </a:solidFill>
              </a:rPr>
              <a:t>MAATA </a:t>
            </a:r>
            <a:r>
              <a:rPr lang="en-US" dirty="0" err="1">
                <a:solidFill>
                  <a:schemeClr val="accent2">
                    <a:lumMod val="75000"/>
                  </a:schemeClr>
                </a:solidFill>
              </a:rPr>
              <a:t>brough</a:t>
            </a:r>
            <a:r>
              <a:rPr lang="en-US" dirty="0">
                <a:solidFill>
                  <a:schemeClr val="accent2">
                    <a:lumMod val="75000"/>
                  </a:schemeClr>
                </a:solidFill>
              </a:rPr>
              <a:t> all State Leaders (Executive Committee) in to </a:t>
            </a:r>
            <a:r>
              <a:rPr lang="en-US" dirty="0" err="1">
                <a:solidFill>
                  <a:schemeClr val="accent2">
                    <a:lumMod val="75000"/>
                  </a:schemeClr>
                </a:solidFill>
              </a:rPr>
              <a:t>LaVista</a:t>
            </a:r>
            <a:r>
              <a:rPr lang="en-US" dirty="0">
                <a:solidFill>
                  <a:schemeClr val="accent2">
                    <a:lumMod val="75000"/>
                  </a:schemeClr>
                </a:solidFill>
              </a:rPr>
              <a:t> in July 2021 to complete leadership training with Denise Fandel’s Breakthrough Growth company</a:t>
            </a:r>
          </a:p>
          <a:p>
            <a:pPr marL="285750" indent="-285750">
              <a:buFont typeface="Arial" panose="020B0604020202020204" pitchFamily="34" charset="0"/>
              <a:buChar char="•"/>
            </a:pPr>
            <a:r>
              <a:rPr lang="en-US" dirty="0">
                <a:solidFill>
                  <a:schemeClr val="accent2">
                    <a:lumMod val="75000"/>
                  </a:schemeClr>
                </a:solidFill>
              </a:rPr>
              <a:t>MAATA JCM Day 3/17/22</a:t>
            </a:r>
          </a:p>
          <a:p>
            <a:pPr marL="285750" indent="-285750">
              <a:buFont typeface="Arial" panose="020B0604020202020204" pitchFamily="34" charset="0"/>
              <a:buChar char="•"/>
            </a:pPr>
            <a:r>
              <a:rPr lang="en-US" dirty="0">
                <a:solidFill>
                  <a:schemeClr val="accent2">
                    <a:lumMod val="75000"/>
                  </a:schemeClr>
                </a:solidFill>
              </a:rPr>
              <a:t>IATS Executive Committee along with all of our Committee Chairs will look to do a State Joint Committee Meeting and Strategic Planning with Denise Fandel after leadership training is completed in the summer.</a:t>
            </a:r>
          </a:p>
          <a:p>
            <a:pPr marL="285750" indent="-285750">
              <a:buFont typeface="Arial" panose="020B0604020202020204" pitchFamily="34" charset="0"/>
              <a:buChar char="•"/>
            </a:pPr>
            <a:endParaRPr lang="en-US" dirty="0">
              <a:solidFill>
                <a:schemeClr val="accent1">
                  <a:lumMod val="75000"/>
                </a:schemeClr>
              </a:solidFill>
            </a:endParaRPr>
          </a:p>
          <a:p>
            <a:pPr marL="285750" indent="-285750">
              <a:buFont typeface="Arial" panose="020B0604020202020204" pitchFamily="34" charset="0"/>
              <a:buChar char="•"/>
            </a:pPr>
            <a:endParaRPr lang="en-US" dirty="0">
              <a:solidFill>
                <a:schemeClr val="bg2">
                  <a:lumMod val="50000"/>
                </a:schemeClr>
              </a:solidFill>
            </a:endParaRPr>
          </a:p>
        </p:txBody>
      </p:sp>
    </p:spTree>
    <p:extLst>
      <p:ext uri="{BB962C8B-B14F-4D97-AF65-F5344CB8AC3E}">
        <p14:creationId xmlns:p14="http://schemas.microsoft.com/office/powerpoint/2010/main" val="60147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solidFill>
                <a:schemeClr val="bg2">
                  <a:lumMod val="50000"/>
                </a:schemeClr>
              </a:solidFill>
            </a:endParaRPr>
          </a:p>
          <a:p>
            <a:endParaRPr lang="en-US" dirty="0">
              <a:solidFill>
                <a:schemeClr val="bg2">
                  <a:lumMod val="50000"/>
                </a:schemeClr>
              </a:solidFill>
            </a:endParaRPr>
          </a:p>
        </p:txBody>
      </p:sp>
      <p:sp>
        <p:nvSpPr>
          <p:cNvPr id="3" name="Title 2"/>
          <p:cNvSpPr>
            <a:spLocks noGrp="1"/>
          </p:cNvSpPr>
          <p:nvPr>
            <p:ph type="title"/>
          </p:nvPr>
        </p:nvSpPr>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409339"/>
            <a:ext cx="1847098" cy="1462515"/>
          </a:xfrm>
          <a:prstGeom prst="rect">
            <a:avLst/>
          </a:prstGeom>
        </p:spPr>
      </p:pic>
      <p:sp>
        <p:nvSpPr>
          <p:cNvPr id="6" name="TextBox 5"/>
          <p:cNvSpPr txBox="1"/>
          <p:nvPr/>
        </p:nvSpPr>
        <p:spPr>
          <a:xfrm>
            <a:off x="1066800" y="2209800"/>
            <a:ext cx="6598919"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1">
                    <a:lumMod val="75000"/>
                  </a:schemeClr>
                </a:solidFill>
              </a:rPr>
              <a:t>current initiatives </a:t>
            </a:r>
          </a:p>
          <a:p>
            <a:pPr marL="800100" lvl="1" indent="-342900">
              <a:buFont typeface="Arial" panose="020B0604020202020204" pitchFamily="34" charset="0"/>
              <a:buChar char="•"/>
            </a:pPr>
            <a:r>
              <a:rPr lang="en-US" sz="2000" dirty="0">
                <a:solidFill>
                  <a:schemeClr val="accent1">
                    <a:lumMod val="75000"/>
                  </a:schemeClr>
                </a:solidFill>
              </a:rPr>
              <a:t>prepare for future changes in our practice act. </a:t>
            </a:r>
          </a:p>
          <a:p>
            <a:pPr marL="800100" lvl="1" indent="-342900">
              <a:buFont typeface="Arial" panose="020B0604020202020204" pitchFamily="34" charset="0"/>
              <a:buChar char="•"/>
            </a:pPr>
            <a:r>
              <a:rPr lang="en-US" sz="2000" dirty="0">
                <a:solidFill>
                  <a:schemeClr val="accent1">
                    <a:lumMod val="75000"/>
                  </a:schemeClr>
                </a:solidFill>
              </a:rPr>
              <a:t>At this time I don’t perceive us moving forward with changes I would like all of our membership to initiate regular contact with their state representatives.</a:t>
            </a:r>
          </a:p>
          <a:p>
            <a:pPr marL="800100" lvl="1" indent="-342900">
              <a:buFont typeface="Arial" panose="020B0604020202020204" pitchFamily="34" charset="0"/>
              <a:buChar char="•"/>
            </a:pPr>
            <a:r>
              <a:rPr lang="en-US" sz="2000" dirty="0">
                <a:solidFill>
                  <a:schemeClr val="accent1">
                    <a:lumMod val="75000"/>
                  </a:schemeClr>
                </a:solidFill>
              </a:rPr>
              <a:t>My main focus during this time will be to try to get each and every member to communicate with their state representative at least 3 to 4 times per year to establish a relationship that would begin our grassroots efforts to gain legislative support in an attempt to change or modify our practice act.</a:t>
            </a:r>
          </a:p>
        </p:txBody>
      </p:sp>
      <p:sp>
        <p:nvSpPr>
          <p:cNvPr id="5" name="TextBox 4"/>
          <p:cNvSpPr txBox="1"/>
          <p:nvPr/>
        </p:nvSpPr>
        <p:spPr>
          <a:xfrm>
            <a:off x="1145540" y="1893279"/>
            <a:ext cx="739140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accent2">
                  <a:lumMod val="75000"/>
                </a:schemeClr>
              </a:solidFill>
            </a:endParaRPr>
          </a:p>
          <a:p>
            <a:pPr marL="285750" indent="-285750">
              <a:buFont typeface="Arial" panose="020B0604020202020204" pitchFamily="34" charset="0"/>
              <a:buChar char="•"/>
            </a:pPr>
            <a:endParaRPr lang="en-US" dirty="0">
              <a:solidFill>
                <a:schemeClr val="accent2">
                  <a:lumMod val="75000"/>
                </a:schemeClr>
              </a:solidFill>
            </a:endParaRPr>
          </a:p>
        </p:txBody>
      </p:sp>
    </p:spTree>
    <p:extLst>
      <p:ext uri="{BB962C8B-B14F-4D97-AF65-F5344CB8AC3E}">
        <p14:creationId xmlns:p14="http://schemas.microsoft.com/office/powerpoint/2010/main" val="130706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solidFill>
                <a:schemeClr val="bg2">
                  <a:lumMod val="50000"/>
                </a:schemeClr>
              </a:solidFill>
            </a:endParaRPr>
          </a:p>
          <a:p>
            <a:endParaRPr lang="en-US" dirty="0">
              <a:solidFill>
                <a:schemeClr val="bg2">
                  <a:lumMod val="50000"/>
                </a:schemeClr>
              </a:solidFill>
            </a:endParaRPr>
          </a:p>
        </p:txBody>
      </p:sp>
      <p:sp>
        <p:nvSpPr>
          <p:cNvPr id="3" name="Title 2"/>
          <p:cNvSpPr>
            <a:spLocks noGrp="1"/>
          </p:cNvSpPr>
          <p:nvPr>
            <p:ph type="title"/>
          </p:nvPr>
        </p:nvSpPr>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409339"/>
            <a:ext cx="1847098" cy="1462515"/>
          </a:xfrm>
          <a:prstGeom prst="rect">
            <a:avLst/>
          </a:prstGeom>
        </p:spPr>
      </p:pic>
      <p:sp>
        <p:nvSpPr>
          <p:cNvPr id="6" name="TextBox 5"/>
          <p:cNvSpPr txBox="1"/>
          <p:nvPr/>
        </p:nvSpPr>
        <p:spPr>
          <a:xfrm>
            <a:off x="1066800" y="2209800"/>
            <a:ext cx="6598919"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accent1">
                    <a:lumMod val="75000"/>
                  </a:schemeClr>
                </a:solidFill>
              </a:rPr>
              <a:t>current initiatives (</a:t>
            </a:r>
            <a:r>
              <a:rPr lang="en-US" sz="2000" dirty="0" err="1">
                <a:solidFill>
                  <a:schemeClr val="accent1">
                    <a:lumMod val="75000"/>
                  </a:schemeClr>
                </a:solidFill>
              </a:rPr>
              <a:t>cont</a:t>
            </a:r>
            <a:r>
              <a:rPr lang="en-US" sz="2000" dirty="0">
                <a:solidFill>
                  <a:schemeClr val="accent1">
                    <a:lumMod val="75000"/>
                  </a:schemeClr>
                </a:solidFill>
              </a:rPr>
              <a:t>)</a:t>
            </a:r>
          </a:p>
          <a:p>
            <a:pPr marL="800100" lvl="1" indent="-342900">
              <a:buFont typeface="Arial" panose="020B0604020202020204" pitchFamily="34" charset="0"/>
              <a:buChar char="•"/>
            </a:pPr>
            <a:r>
              <a:rPr lang="en-US" sz="2000" dirty="0">
                <a:solidFill>
                  <a:schemeClr val="accent1">
                    <a:lumMod val="75000"/>
                  </a:schemeClr>
                </a:solidFill>
              </a:rPr>
              <a:t>I would also like to attempt to establish more direct lines of communication with other state organizations that have a vested interest in athletic training licensure. (IPTA, IMS, </a:t>
            </a:r>
            <a:r>
              <a:rPr lang="en-US" sz="2000" dirty="0" err="1">
                <a:solidFill>
                  <a:schemeClr val="accent1">
                    <a:lumMod val="75000"/>
                  </a:schemeClr>
                </a:solidFill>
              </a:rPr>
              <a:t>etc</a:t>
            </a:r>
            <a:r>
              <a:rPr lang="en-US" sz="2000" dirty="0">
                <a:solidFill>
                  <a:schemeClr val="accent1">
                    <a:lumMod val="75000"/>
                  </a:schemeClr>
                </a:solidFill>
              </a:rPr>
              <a:t>) In alignment with the NATA.</a:t>
            </a:r>
          </a:p>
          <a:p>
            <a:pPr marL="800100" lvl="1" indent="-342900">
              <a:buFont typeface="Arial" panose="020B0604020202020204" pitchFamily="34" charset="0"/>
              <a:buChar char="•"/>
            </a:pPr>
            <a:r>
              <a:rPr lang="en-US" sz="2000" dirty="0">
                <a:solidFill>
                  <a:schemeClr val="accent1">
                    <a:lumMod val="75000"/>
                  </a:schemeClr>
                </a:solidFill>
              </a:rPr>
              <a:t>Lastly I feel the need to recruit athletic trainers to the state of Iowa or to retain athletic trainers within the state of Iowa will be something all of the membership will need to take part in.</a:t>
            </a:r>
          </a:p>
          <a:p>
            <a:pPr marL="800100" lvl="1" indent="-342900">
              <a:buFont typeface="Arial" panose="020B0604020202020204" pitchFamily="34" charset="0"/>
              <a:buChar char="•"/>
            </a:pPr>
            <a:endParaRPr lang="en-US" sz="2000" dirty="0">
              <a:solidFill>
                <a:schemeClr val="accent1">
                  <a:lumMod val="75000"/>
                </a:schemeClr>
              </a:solidFill>
            </a:endParaRPr>
          </a:p>
        </p:txBody>
      </p:sp>
      <p:sp>
        <p:nvSpPr>
          <p:cNvPr id="5" name="TextBox 4"/>
          <p:cNvSpPr txBox="1"/>
          <p:nvPr/>
        </p:nvSpPr>
        <p:spPr>
          <a:xfrm>
            <a:off x="1145540" y="1893279"/>
            <a:ext cx="739140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accent2">
                  <a:lumMod val="75000"/>
                </a:schemeClr>
              </a:solidFill>
            </a:endParaRPr>
          </a:p>
          <a:p>
            <a:pPr marL="285750" indent="-285750">
              <a:buFont typeface="Arial" panose="020B0604020202020204" pitchFamily="34" charset="0"/>
              <a:buChar char="•"/>
            </a:pPr>
            <a:endParaRPr lang="en-US" dirty="0">
              <a:solidFill>
                <a:schemeClr val="accent2">
                  <a:lumMod val="75000"/>
                </a:schemeClr>
              </a:solidFill>
            </a:endParaRPr>
          </a:p>
        </p:txBody>
      </p:sp>
    </p:spTree>
    <p:extLst>
      <p:ext uri="{BB962C8B-B14F-4D97-AF65-F5344CB8AC3E}">
        <p14:creationId xmlns:p14="http://schemas.microsoft.com/office/powerpoint/2010/main" val="1974020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962400"/>
          </a:xfrm>
        </p:spPr>
        <p:txBody>
          <a:bodyPr>
            <a:normAutofit/>
          </a:bodyPr>
          <a:lstStyle/>
          <a:p>
            <a:endParaRPr lang="en-US" dirty="0">
              <a:solidFill>
                <a:schemeClr val="bg2">
                  <a:lumMod val="50000"/>
                </a:schemeClr>
              </a:solidFill>
            </a:endParaRPr>
          </a:p>
          <a:p>
            <a:endParaRPr lang="en-US" dirty="0">
              <a:solidFill>
                <a:schemeClr val="bg2">
                  <a:lumMod val="50000"/>
                </a:schemeClr>
              </a:solidFill>
            </a:endParaRPr>
          </a:p>
        </p:txBody>
      </p:sp>
      <p:sp>
        <p:nvSpPr>
          <p:cNvPr id="3" name="Title 2"/>
          <p:cNvSpPr>
            <a:spLocks noGrp="1"/>
          </p:cNvSpPr>
          <p:nvPr>
            <p:ph type="title"/>
          </p:nvPr>
        </p:nvSpPr>
        <p:spPr>
          <a:xfrm>
            <a:off x="427565" y="304800"/>
            <a:ext cx="8229600" cy="1252728"/>
          </a:xfrm>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409339"/>
            <a:ext cx="1847098" cy="1462515"/>
          </a:xfrm>
          <a:prstGeom prst="rect">
            <a:avLst/>
          </a:prstGeom>
        </p:spPr>
      </p:pic>
      <p:sp>
        <p:nvSpPr>
          <p:cNvPr id="6" name="TextBox 5"/>
          <p:cNvSpPr txBox="1"/>
          <p:nvPr/>
        </p:nvSpPr>
        <p:spPr>
          <a:xfrm>
            <a:off x="1066800" y="2209800"/>
            <a:ext cx="6598919" cy="677108"/>
          </a:xfrm>
          <a:prstGeom prst="rect">
            <a:avLst/>
          </a:prstGeom>
          <a:noFill/>
        </p:spPr>
        <p:txBody>
          <a:bodyPr wrap="square" rtlCol="0">
            <a:spAutoFit/>
          </a:bodyPr>
          <a:lstStyle/>
          <a:p>
            <a:endParaRPr lang="en-US" sz="2000" dirty="0">
              <a:solidFill>
                <a:schemeClr val="accent1">
                  <a:lumMod val="75000"/>
                </a:schemeClr>
              </a:solidFill>
            </a:endParaRPr>
          </a:p>
          <a:p>
            <a:pPr marL="742950" lvl="1" indent="-285750">
              <a:buFont typeface="Arial" panose="020B0604020202020204" pitchFamily="34" charset="0"/>
              <a:buChar char="•"/>
            </a:pPr>
            <a:endParaRPr lang="en-US" dirty="0"/>
          </a:p>
        </p:txBody>
      </p:sp>
      <p:sp>
        <p:nvSpPr>
          <p:cNvPr id="5" name="TextBox 4"/>
          <p:cNvSpPr txBox="1"/>
          <p:nvPr/>
        </p:nvSpPr>
        <p:spPr>
          <a:xfrm>
            <a:off x="1066800" y="1972159"/>
            <a:ext cx="7391400" cy="4801314"/>
          </a:xfrm>
          <a:prstGeom prst="rect">
            <a:avLst/>
          </a:prstGeom>
          <a:noFill/>
        </p:spPr>
        <p:txBody>
          <a:bodyPr wrap="square" rtlCol="0">
            <a:spAutoFit/>
          </a:bodyPr>
          <a:lstStyle/>
          <a:p>
            <a:r>
              <a:rPr lang="en-US" dirty="0">
                <a:solidFill>
                  <a:schemeClr val="accent2">
                    <a:lumMod val="75000"/>
                  </a:schemeClr>
                </a:solidFill>
              </a:rPr>
              <a:t>State Updates:</a:t>
            </a:r>
          </a:p>
          <a:p>
            <a:pPr marL="285750" indent="-285750">
              <a:buFont typeface="Arial" panose="020B0604020202020204" pitchFamily="34" charset="0"/>
              <a:buChar char="•"/>
            </a:pPr>
            <a:r>
              <a:rPr lang="en-US" dirty="0">
                <a:solidFill>
                  <a:schemeClr val="accent2">
                    <a:lumMod val="75000"/>
                  </a:schemeClr>
                </a:solidFill>
              </a:rPr>
              <a:t>IATS Leadership positions changes</a:t>
            </a:r>
          </a:p>
          <a:p>
            <a:pPr marL="742950" lvl="1" indent="-285750">
              <a:buFont typeface="Arial" panose="020B0604020202020204" pitchFamily="34" charset="0"/>
              <a:buChar char="•"/>
            </a:pPr>
            <a:r>
              <a:rPr lang="en-US" dirty="0">
                <a:solidFill>
                  <a:schemeClr val="accent2">
                    <a:lumMod val="75000"/>
                  </a:schemeClr>
                </a:solidFill>
              </a:rPr>
              <a:t>Membership voted last August to change By-Laws and Constitution to By-Laws and Policies and Procedures Manual (Thank you Vic Miller for taking the lead on this)</a:t>
            </a:r>
          </a:p>
          <a:p>
            <a:pPr marL="742950" lvl="1" indent="-285750">
              <a:buFont typeface="Arial" panose="020B0604020202020204" pitchFamily="34" charset="0"/>
              <a:buChar char="•"/>
            </a:pPr>
            <a:r>
              <a:rPr lang="en-US" dirty="0">
                <a:solidFill>
                  <a:schemeClr val="accent2">
                    <a:lumMod val="75000"/>
                  </a:schemeClr>
                </a:solidFill>
              </a:rPr>
              <a:t>Membership voted to change from current leadership structure </a:t>
            </a:r>
          </a:p>
          <a:p>
            <a:pPr marL="1200150" lvl="2" indent="-285750">
              <a:buFont typeface="Arial" panose="020B0604020202020204" pitchFamily="34" charset="0"/>
              <a:buChar char="•"/>
            </a:pPr>
            <a:r>
              <a:rPr lang="en-US" dirty="0">
                <a:solidFill>
                  <a:schemeClr val="accent2">
                    <a:lumMod val="75000"/>
                  </a:schemeClr>
                </a:solidFill>
              </a:rPr>
              <a:t>Now Past President is 1 year non-voting member of IATS EC</a:t>
            </a:r>
          </a:p>
          <a:p>
            <a:pPr marL="1200150" lvl="2" indent="-285750">
              <a:buFont typeface="Arial" panose="020B0604020202020204" pitchFamily="34" charset="0"/>
              <a:buChar char="•"/>
            </a:pPr>
            <a:r>
              <a:rPr lang="en-US" dirty="0">
                <a:solidFill>
                  <a:schemeClr val="accent2">
                    <a:lumMod val="75000"/>
                  </a:schemeClr>
                </a:solidFill>
              </a:rPr>
              <a:t>New MAATA rep is IATS Executive Director and is a 3 year term and is a voting member of IATS EC</a:t>
            </a:r>
            <a:endParaRPr lang="en-US" dirty="0"/>
          </a:p>
          <a:p>
            <a:pPr marL="285750" indent="-285750">
              <a:buFont typeface="Arial" panose="020B0604020202020204" pitchFamily="34" charset="0"/>
              <a:buChar char="•"/>
            </a:pPr>
            <a:r>
              <a:rPr lang="en-US" dirty="0">
                <a:solidFill>
                  <a:schemeClr val="accent2">
                    <a:lumMod val="75000"/>
                  </a:schemeClr>
                </a:solidFill>
              </a:rPr>
              <a:t>IATS Clothing </a:t>
            </a:r>
            <a:r>
              <a:rPr lang="en-US" dirty="0" err="1">
                <a:solidFill>
                  <a:schemeClr val="accent2">
                    <a:lumMod val="75000"/>
                  </a:schemeClr>
                </a:solidFill>
              </a:rPr>
              <a:t>WebStore</a:t>
            </a:r>
            <a:r>
              <a:rPr lang="en-US" dirty="0">
                <a:solidFill>
                  <a:schemeClr val="accent2">
                    <a:lumMod val="75000"/>
                  </a:schemeClr>
                </a:solidFill>
              </a:rPr>
              <a:t> will be up and running soon check it out for great IATS gear!!!!</a:t>
            </a:r>
          </a:p>
          <a:p>
            <a:pPr marL="285750" indent="-285750">
              <a:buFont typeface="Arial" panose="020B0604020202020204" pitchFamily="34" charset="0"/>
              <a:buChar char="•"/>
            </a:pPr>
            <a:endParaRPr lang="en-US" dirty="0">
              <a:solidFill>
                <a:schemeClr val="accent2">
                  <a:lumMod val="75000"/>
                </a:schemeClr>
              </a:solidFill>
            </a:endParaRPr>
          </a:p>
          <a:p>
            <a:pPr marL="285750" indent="-285750">
              <a:buFont typeface="Arial" panose="020B0604020202020204" pitchFamily="34" charset="0"/>
              <a:buChar char="•"/>
            </a:pPr>
            <a:endParaRPr lang="en-US" dirty="0">
              <a:solidFill>
                <a:schemeClr val="accent2">
                  <a:lumMod val="75000"/>
                </a:schemeClr>
              </a:solidFill>
            </a:endParaRPr>
          </a:p>
          <a:p>
            <a:pPr algn="ctr"/>
            <a:r>
              <a:rPr lang="en-US" dirty="0">
                <a:solidFill>
                  <a:schemeClr val="accent2">
                    <a:lumMod val="75000"/>
                  </a:schemeClr>
                </a:solidFill>
              </a:rPr>
              <a:t>Vic Miller</a:t>
            </a:r>
          </a:p>
          <a:p>
            <a:pPr algn="ctr"/>
            <a:r>
              <a:rPr lang="en-US" dirty="0">
                <a:solidFill>
                  <a:schemeClr val="accent2">
                    <a:lumMod val="75000"/>
                  </a:schemeClr>
                </a:solidFill>
              </a:rPr>
              <a:t>vmiller@iastate.edu</a:t>
            </a:r>
          </a:p>
          <a:p>
            <a:pPr algn="ctr"/>
            <a:r>
              <a:rPr lang="en-US" dirty="0">
                <a:solidFill>
                  <a:schemeClr val="accent2">
                    <a:lumMod val="75000"/>
                  </a:schemeClr>
                </a:solidFill>
              </a:rPr>
              <a:t>Cell: 515-460-5828</a:t>
            </a:r>
          </a:p>
          <a:p>
            <a:pPr algn="ctr"/>
            <a:endParaRPr lang="en-US" dirty="0">
              <a:solidFill>
                <a:schemeClr val="accent2">
                  <a:lumMod val="75000"/>
                </a:schemeClr>
              </a:solidFill>
            </a:endParaRPr>
          </a:p>
        </p:txBody>
      </p:sp>
    </p:spTree>
    <p:extLst>
      <p:ext uri="{BB962C8B-B14F-4D97-AF65-F5344CB8AC3E}">
        <p14:creationId xmlns:p14="http://schemas.microsoft.com/office/powerpoint/2010/main" val="3542478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Questions? </a:t>
            </a:r>
          </a:p>
          <a:p>
            <a:r>
              <a:rPr lang="en-US" dirty="0"/>
              <a:t>Comments?</a:t>
            </a:r>
          </a:p>
          <a:p>
            <a:r>
              <a:rPr lang="en-US" dirty="0"/>
              <a:t>Concerns?</a:t>
            </a:r>
          </a:p>
        </p:txBody>
      </p:sp>
      <p:sp>
        <p:nvSpPr>
          <p:cNvPr id="3" name="Title 2"/>
          <p:cNvSpPr>
            <a:spLocks noGrp="1"/>
          </p:cNvSpPr>
          <p:nvPr>
            <p:ph type="title"/>
          </p:nvPr>
        </p:nvSpPr>
        <p:spPr/>
        <p:txBody>
          <a:bodyPr/>
          <a:lstStyle/>
          <a:p>
            <a:r>
              <a:rPr lang="en-US" dirty="0"/>
              <a:t>Other Business?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3393635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2438400"/>
            <a:ext cx="8229600" cy="2697163"/>
          </a:xfrm>
        </p:spPr>
        <p:txBody>
          <a:bodyPr>
            <a:normAutofit fontScale="92500" lnSpcReduction="20000"/>
          </a:bodyPr>
          <a:lstStyle/>
          <a:p>
            <a:pPr algn="ctr">
              <a:buFontTx/>
              <a:buNone/>
            </a:pPr>
            <a:endParaRPr lang="en-US" b="1" dirty="0">
              <a:solidFill>
                <a:schemeClr val="accent2"/>
              </a:solidFill>
            </a:endParaRPr>
          </a:p>
          <a:p>
            <a:pPr algn="ctr">
              <a:buFontTx/>
              <a:buNone/>
            </a:pPr>
            <a:r>
              <a:rPr lang="en-US" b="1" dirty="0">
                <a:solidFill>
                  <a:schemeClr val="accent2"/>
                </a:solidFill>
              </a:rPr>
              <a:t>As always, IATS is looking for ways to involve our membership and mentor members into leadership and committee positions.  Please contact us for opportunities. </a:t>
            </a:r>
          </a:p>
          <a:p>
            <a:pPr algn="ctr">
              <a:buFontTx/>
              <a:buNone/>
            </a:pPr>
            <a:r>
              <a:rPr lang="en-US" b="1" dirty="0">
                <a:solidFill>
                  <a:schemeClr val="accent2"/>
                </a:solidFill>
              </a:rPr>
              <a:t>This is your society and we want you to be involved and share your knowledge and passion for the profession.</a:t>
            </a:r>
          </a:p>
          <a:p>
            <a:pPr algn="ctr">
              <a:buFontTx/>
              <a:buNone/>
            </a:pPr>
            <a:endParaRPr lang="en-US" b="1" dirty="0">
              <a:solidFill>
                <a:schemeClr val="accent2"/>
              </a:solidFill>
            </a:endParaRPr>
          </a:p>
          <a:p>
            <a:pPr algn="ctr">
              <a:buFontTx/>
              <a:buNone/>
            </a:pPr>
            <a:r>
              <a:rPr lang="en-US" b="1" dirty="0">
                <a:solidFill>
                  <a:schemeClr val="accent2"/>
                </a:solidFill>
              </a:rPr>
              <a:t>THANK YOU!</a:t>
            </a:r>
          </a:p>
          <a:p>
            <a:pPr algn="ctr">
              <a:buFontTx/>
              <a:buNone/>
            </a:pPr>
            <a:endParaRPr lang="en-US" dirty="0">
              <a:solidFill>
                <a:schemeClr val="accent2"/>
              </a:solidFill>
            </a:endParaRPr>
          </a:p>
          <a:p>
            <a:pPr>
              <a:buFontTx/>
              <a:buNone/>
            </a:pPr>
            <a:endParaRPr lang="en-US" dirty="0">
              <a:solidFill>
                <a:schemeClr val="accent2"/>
              </a:solidFill>
            </a:endParaRPr>
          </a:p>
          <a:p>
            <a:pPr>
              <a:buFontTx/>
              <a:buNone/>
            </a:pPr>
            <a:endParaRPr lang="en-US" dirty="0">
              <a:solidFill>
                <a:schemeClr val="accent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69945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normAutofit/>
          </a:bodyPr>
          <a:lstStyle/>
          <a:p>
            <a:pPr algn="ctr">
              <a:buFontTx/>
              <a:buNone/>
              <a:defRPr/>
            </a:pPr>
            <a:r>
              <a:rPr lang="en-US" dirty="0">
                <a:solidFill>
                  <a:srgbClr val="0070C0"/>
                </a:solidFill>
              </a:rPr>
              <a:t>District President – Rusty </a:t>
            </a:r>
            <a:r>
              <a:rPr lang="en-US" dirty="0" err="1">
                <a:solidFill>
                  <a:srgbClr val="0070C0"/>
                </a:solidFill>
              </a:rPr>
              <a:t>McKune</a:t>
            </a:r>
            <a:endParaRPr lang="en-US" dirty="0">
              <a:solidFill>
                <a:srgbClr val="0070C0"/>
              </a:solidFill>
            </a:endParaRPr>
          </a:p>
          <a:p>
            <a:pPr algn="ctr">
              <a:buFontTx/>
              <a:buNone/>
              <a:defRPr/>
            </a:pPr>
            <a:r>
              <a:rPr lang="en-US" dirty="0">
                <a:solidFill>
                  <a:srgbClr val="0070C0"/>
                </a:solidFill>
              </a:rPr>
              <a:t>District Director – Rob Marshall</a:t>
            </a:r>
          </a:p>
        </p:txBody>
      </p:sp>
      <p:sp>
        <p:nvSpPr>
          <p:cNvPr id="2" name="Title 1"/>
          <p:cNvSpPr>
            <a:spLocks noGrp="1"/>
          </p:cNvSpPr>
          <p:nvPr>
            <p:ph type="title"/>
          </p:nvPr>
        </p:nvSpPr>
        <p:spPr/>
        <p:txBody>
          <a:bodyPr/>
          <a:lstStyle/>
          <a:p>
            <a:pPr>
              <a:defRPr/>
            </a:pPr>
            <a:r>
              <a:rPr lang="en-US" dirty="0">
                <a:solidFill>
                  <a:schemeClr val="bg1"/>
                </a:solidFill>
              </a:rPr>
              <a:t>Recognitions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12966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67" y="2195631"/>
            <a:ext cx="8229600" cy="3763963"/>
          </a:xfrm>
        </p:spPr>
        <p:txBody>
          <a:bodyPr>
            <a:normAutofit fontScale="92500" lnSpcReduction="10000"/>
          </a:bodyPr>
          <a:lstStyle/>
          <a:p>
            <a:pPr algn="ctr">
              <a:buFontTx/>
              <a:buNone/>
              <a:defRPr/>
            </a:pPr>
            <a:r>
              <a:rPr lang="en-US" dirty="0">
                <a:solidFill>
                  <a:srgbClr val="0070C0"/>
                </a:solidFill>
              </a:rPr>
              <a:t>Jason Viel</a:t>
            </a:r>
          </a:p>
          <a:p>
            <a:pPr>
              <a:defRPr/>
            </a:pPr>
            <a:r>
              <a:rPr lang="en-US" sz="1800" dirty="0">
                <a:solidFill>
                  <a:srgbClr val="0070C0"/>
                </a:solidFill>
              </a:rPr>
              <a:t>Rural Health Care Recruitment Bill</a:t>
            </a:r>
          </a:p>
          <a:p>
            <a:pPr lvl="1">
              <a:defRPr/>
            </a:pPr>
            <a:r>
              <a:rPr lang="en-US" sz="1800" dirty="0">
                <a:solidFill>
                  <a:srgbClr val="0070C0"/>
                </a:solidFill>
              </a:rPr>
              <a:t>Need to make sure we are letting ATs, ATS’s and employers and any other players in the game info on the program. </a:t>
            </a:r>
          </a:p>
          <a:p>
            <a:pPr>
              <a:defRPr/>
            </a:pPr>
            <a:r>
              <a:rPr lang="en-US" sz="1800" dirty="0">
                <a:solidFill>
                  <a:srgbClr val="0070C0"/>
                </a:solidFill>
              </a:rPr>
              <a:t>Thank you to Brad Floy for his 7 years of service to IATS (Secretary, Pres-Elect, President and Past President)</a:t>
            </a:r>
          </a:p>
          <a:p>
            <a:pPr>
              <a:defRPr/>
            </a:pPr>
            <a:r>
              <a:rPr lang="en-US" sz="1800" dirty="0">
                <a:solidFill>
                  <a:srgbClr val="0070C0"/>
                </a:solidFill>
              </a:rPr>
              <a:t>Thank you to the members for allowing me to lead you the past 2 years. I have truly enjoyed my time. If you need anything from me please do not hesitate to reach out. I promise you I am not done with NATA/MAATA/IATS</a:t>
            </a:r>
            <a:r>
              <a:rPr lang="en-US" dirty="0">
                <a:solidFill>
                  <a:srgbClr val="0070C0"/>
                </a:solidFill>
              </a:rPr>
              <a:t>!!</a:t>
            </a:r>
          </a:p>
          <a:p>
            <a:pPr marL="0" indent="0" algn="ctr">
              <a:lnSpc>
                <a:spcPct val="110000"/>
              </a:lnSpc>
              <a:buNone/>
              <a:defRPr/>
            </a:pPr>
            <a:r>
              <a:rPr lang="en-US" sz="1900" dirty="0">
                <a:solidFill>
                  <a:srgbClr val="0070C0"/>
                </a:solidFill>
              </a:rPr>
              <a:t>Jason Viel </a:t>
            </a:r>
          </a:p>
          <a:p>
            <a:pPr marL="0" indent="0" algn="ctr">
              <a:lnSpc>
                <a:spcPct val="110000"/>
              </a:lnSpc>
              <a:buNone/>
              <a:defRPr/>
            </a:pPr>
            <a:r>
              <a:rPr lang="en-US" sz="1900" dirty="0">
                <a:solidFill>
                  <a:srgbClr val="0070C0"/>
                </a:solidFill>
                <a:hlinkClick r:id="rId2"/>
              </a:rPr>
              <a:t>vieljason@gmail.com</a:t>
            </a:r>
            <a:endParaRPr lang="en-US" sz="1900" dirty="0">
              <a:solidFill>
                <a:srgbClr val="0070C0"/>
              </a:solidFill>
            </a:endParaRPr>
          </a:p>
          <a:p>
            <a:pPr marL="0" indent="0" algn="ctr">
              <a:lnSpc>
                <a:spcPct val="110000"/>
              </a:lnSpc>
              <a:buNone/>
              <a:defRPr/>
            </a:pPr>
            <a:r>
              <a:rPr lang="en-US" sz="1900" dirty="0">
                <a:solidFill>
                  <a:srgbClr val="0070C0"/>
                </a:solidFill>
              </a:rPr>
              <a:t>Cell: 563-370-3379</a:t>
            </a:r>
          </a:p>
        </p:txBody>
      </p:sp>
      <p:sp>
        <p:nvSpPr>
          <p:cNvPr id="2" name="Title 1"/>
          <p:cNvSpPr>
            <a:spLocks noGrp="1"/>
          </p:cNvSpPr>
          <p:nvPr>
            <p:ph type="title"/>
          </p:nvPr>
        </p:nvSpPr>
        <p:spPr/>
        <p:txBody>
          <a:bodyPr/>
          <a:lstStyle/>
          <a:p>
            <a:pPr>
              <a:defRPr/>
            </a:pPr>
            <a:r>
              <a:rPr lang="en-US" dirty="0">
                <a:solidFill>
                  <a:schemeClr val="bg1"/>
                </a:solidFill>
              </a:rPr>
              <a:t>Past President’s Report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
        <p:nvSpPr>
          <p:cNvPr id="6" name="Content Placeholder 1">
            <a:extLst>
              <a:ext uri="{FF2B5EF4-FFF2-40B4-BE49-F238E27FC236}">
                <a16:creationId xmlns:a16="http://schemas.microsoft.com/office/drawing/2014/main" id="{A1498075-CFC9-4A34-97D9-41806D74EB23}"/>
              </a:ext>
            </a:extLst>
          </p:cNvPr>
          <p:cNvSpPr txBox="1">
            <a:spLocks/>
          </p:cNvSpPr>
          <p:nvPr/>
        </p:nvSpPr>
        <p:spPr>
          <a:xfrm>
            <a:off x="857501" y="3048001"/>
            <a:ext cx="7408333" cy="30797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1"/>
            <a:endParaRPr lang="en-US" dirty="0">
              <a:solidFill>
                <a:schemeClr val="bg2">
                  <a:lumMod val="50000"/>
                </a:schemeClr>
              </a:solidFill>
            </a:endParaRPr>
          </a:p>
        </p:txBody>
      </p:sp>
    </p:spTree>
    <p:extLst>
      <p:ext uri="{BB962C8B-B14F-4D97-AF65-F5344CB8AC3E}">
        <p14:creationId xmlns:p14="http://schemas.microsoft.com/office/powerpoint/2010/main" val="146104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846" y="2296101"/>
            <a:ext cx="8229600" cy="381000"/>
          </a:xfrm>
        </p:spPr>
        <p:txBody>
          <a:bodyPr>
            <a:noAutofit/>
          </a:bodyPr>
          <a:lstStyle/>
          <a:p>
            <a:pPr algn="ctr">
              <a:buFontTx/>
              <a:buNone/>
              <a:defRPr/>
            </a:pPr>
            <a:r>
              <a:rPr lang="en-US" sz="2800" dirty="0">
                <a:solidFill>
                  <a:srgbClr val="0070C0"/>
                </a:solidFill>
              </a:rPr>
              <a:t>Nate Newman</a:t>
            </a:r>
          </a:p>
        </p:txBody>
      </p:sp>
      <p:sp>
        <p:nvSpPr>
          <p:cNvPr id="2" name="Title 1"/>
          <p:cNvSpPr>
            <a:spLocks noGrp="1"/>
          </p:cNvSpPr>
          <p:nvPr>
            <p:ph type="title"/>
          </p:nvPr>
        </p:nvSpPr>
        <p:spPr/>
        <p:txBody>
          <a:bodyPr/>
          <a:lstStyle/>
          <a:p>
            <a:pPr>
              <a:defRPr/>
            </a:pPr>
            <a:r>
              <a:rPr lang="en-US" dirty="0">
                <a:solidFill>
                  <a:schemeClr val="bg1"/>
                </a:solidFill>
              </a:rPr>
              <a:t>President-Elect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6" name="Content Placeholder 1">
            <a:extLst>
              <a:ext uri="{FF2B5EF4-FFF2-40B4-BE49-F238E27FC236}">
                <a16:creationId xmlns:a16="http://schemas.microsoft.com/office/drawing/2014/main" id="{75625DE7-5DC3-42B0-98CD-AFA8BA38D102}"/>
              </a:ext>
            </a:extLst>
          </p:cNvPr>
          <p:cNvSpPr txBox="1">
            <a:spLocks/>
          </p:cNvSpPr>
          <p:nvPr/>
        </p:nvSpPr>
        <p:spPr>
          <a:xfrm>
            <a:off x="857501" y="2677101"/>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p>
        </p:txBody>
      </p:sp>
      <p:sp>
        <p:nvSpPr>
          <p:cNvPr id="4" name="TextBox 3"/>
          <p:cNvSpPr txBox="1"/>
          <p:nvPr/>
        </p:nvSpPr>
        <p:spPr>
          <a:xfrm>
            <a:off x="1160646" y="2895600"/>
            <a:ext cx="6858000"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1">
                    <a:lumMod val="75000"/>
                  </a:schemeClr>
                </a:solidFill>
              </a:rPr>
              <a:t>Will be working on getting information from committees to better understand membership, needs, and ways EC can help support them. </a:t>
            </a:r>
          </a:p>
          <a:p>
            <a:pPr marL="285750" indent="-285750">
              <a:buFont typeface="Arial" panose="020B0604020202020204" pitchFamily="34" charset="0"/>
              <a:buChar char="•"/>
            </a:pPr>
            <a:r>
              <a:rPr lang="en-US" sz="2400" dirty="0">
                <a:solidFill>
                  <a:schemeClr val="accent1">
                    <a:lumMod val="75000"/>
                  </a:schemeClr>
                </a:solidFill>
              </a:rPr>
              <a:t>Nate will be setting up a meeting with each committee in the next 6-9 months to help better understand their work and existing processes.  </a:t>
            </a:r>
          </a:p>
        </p:txBody>
      </p:sp>
    </p:spTree>
    <p:extLst>
      <p:ext uri="{BB962C8B-B14F-4D97-AF65-F5344CB8AC3E}">
        <p14:creationId xmlns:p14="http://schemas.microsoft.com/office/powerpoint/2010/main" val="389638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91000"/>
          </a:xfrm>
        </p:spPr>
        <p:txBody>
          <a:bodyPr>
            <a:normAutofit/>
          </a:bodyPr>
          <a:lstStyle/>
          <a:p>
            <a:pPr lvl="1">
              <a:buFontTx/>
              <a:buChar char="-"/>
              <a:defRPr/>
            </a:pPr>
            <a:endParaRPr lang="en-US" dirty="0">
              <a:solidFill>
                <a:srgbClr val="0070C0"/>
              </a:solidFill>
            </a:endParaRPr>
          </a:p>
          <a:p>
            <a:pPr lvl="1">
              <a:buFontTx/>
              <a:buChar char="-"/>
              <a:defRPr/>
            </a:pPr>
            <a:endParaRPr lang="en-US" dirty="0">
              <a:solidFill>
                <a:srgbClr val="0070C0"/>
              </a:solidFill>
            </a:endParaRPr>
          </a:p>
          <a:p>
            <a:pPr>
              <a:buFontTx/>
              <a:buChar char="-"/>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Treasurer’s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TextBox 3"/>
          <p:cNvSpPr txBox="1"/>
          <p:nvPr/>
        </p:nvSpPr>
        <p:spPr>
          <a:xfrm>
            <a:off x="990600" y="1867364"/>
            <a:ext cx="7467600"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2">
                    <a:lumMod val="50000"/>
                  </a:schemeClr>
                </a:solidFill>
              </a:rPr>
              <a:t>Jennifer Rogers –</a:t>
            </a:r>
          </a:p>
          <a:p>
            <a:endParaRPr lang="en-US" sz="2000" dirty="0">
              <a:solidFill>
                <a:srgbClr val="FF0000"/>
              </a:solidFill>
            </a:endParaRPr>
          </a:p>
        </p:txBody>
      </p:sp>
      <p:pic>
        <p:nvPicPr>
          <p:cNvPr id="6" name="Picture 5">
            <a:extLst>
              <a:ext uri="{FF2B5EF4-FFF2-40B4-BE49-F238E27FC236}">
                <a16:creationId xmlns:a16="http://schemas.microsoft.com/office/drawing/2014/main" id="{15AD4828-823E-4148-AB2A-4C0EC5D3F221}"/>
              </a:ext>
            </a:extLst>
          </p:cNvPr>
          <p:cNvPicPr>
            <a:picLocks noChangeAspect="1"/>
          </p:cNvPicPr>
          <p:nvPr/>
        </p:nvPicPr>
        <p:blipFill>
          <a:blip r:embed="rId3"/>
          <a:stretch>
            <a:fillRect/>
          </a:stretch>
        </p:blipFill>
        <p:spPr>
          <a:xfrm>
            <a:off x="138684" y="2575250"/>
            <a:ext cx="8866631" cy="2472083"/>
          </a:xfrm>
          <a:prstGeom prst="rect">
            <a:avLst/>
          </a:prstGeom>
        </p:spPr>
      </p:pic>
    </p:spTree>
    <p:extLst>
      <p:ext uri="{BB962C8B-B14F-4D97-AF65-F5344CB8AC3E}">
        <p14:creationId xmlns:p14="http://schemas.microsoft.com/office/powerpoint/2010/main" val="349715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91000"/>
          </a:xfrm>
        </p:spPr>
        <p:txBody>
          <a:bodyPr>
            <a:normAutofit/>
          </a:bodyPr>
          <a:lstStyle/>
          <a:p>
            <a:pPr lvl="1">
              <a:buFontTx/>
              <a:buChar char="-"/>
              <a:defRPr/>
            </a:pPr>
            <a:endParaRPr lang="en-US" dirty="0">
              <a:solidFill>
                <a:srgbClr val="0070C0"/>
              </a:solidFill>
            </a:endParaRPr>
          </a:p>
          <a:p>
            <a:pPr lvl="1">
              <a:buFontTx/>
              <a:buChar char="-"/>
              <a:defRPr/>
            </a:pPr>
            <a:endParaRPr lang="en-US" dirty="0">
              <a:solidFill>
                <a:srgbClr val="0070C0"/>
              </a:solidFill>
            </a:endParaRPr>
          </a:p>
          <a:p>
            <a:pPr>
              <a:buFontTx/>
              <a:buChar char="-"/>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Treasurer’s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TextBox 3"/>
          <p:cNvSpPr txBox="1"/>
          <p:nvPr/>
        </p:nvSpPr>
        <p:spPr>
          <a:xfrm>
            <a:off x="654468" y="2186288"/>
            <a:ext cx="7467600" cy="1015663"/>
          </a:xfrm>
          <a:prstGeom prst="rect">
            <a:avLst/>
          </a:prstGeom>
          <a:noFill/>
        </p:spPr>
        <p:txBody>
          <a:bodyPr wrap="square" rtlCol="0">
            <a:spAutoFit/>
          </a:bodyPr>
          <a:lstStyle/>
          <a:p>
            <a:pPr marL="285750" indent="-285750">
              <a:buFont typeface="Arial" panose="020B0604020202020204" pitchFamily="34" charset="0"/>
              <a:buChar char="•"/>
            </a:pPr>
            <a:endParaRPr lang="en-US" sz="2000" dirty="0">
              <a:solidFill>
                <a:schemeClr val="tx2">
                  <a:lumMod val="40000"/>
                  <a:lumOff val="60000"/>
                </a:schemeClr>
              </a:solidFill>
            </a:endParaRPr>
          </a:p>
          <a:p>
            <a:pPr marL="285750" indent="-285750">
              <a:buFont typeface="Arial" panose="020B0604020202020204" pitchFamily="34" charset="0"/>
              <a:buChar char="•"/>
            </a:pPr>
            <a:endParaRPr lang="en-US" sz="2000" dirty="0">
              <a:solidFill>
                <a:srgbClr val="FF0000"/>
              </a:solidFill>
            </a:endParaRPr>
          </a:p>
          <a:p>
            <a:pPr marL="285750" indent="-285750">
              <a:buFont typeface="Arial" panose="020B0604020202020204" pitchFamily="34" charset="0"/>
              <a:buChar char="•"/>
            </a:pPr>
            <a:endParaRPr lang="en-US" sz="2000" dirty="0">
              <a:solidFill>
                <a:srgbClr val="FF0000"/>
              </a:solidFill>
            </a:endParaRPr>
          </a:p>
        </p:txBody>
      </p:sp>
      <p:graphicFrame>
        <p:nvGraphicFramePr>
          <p:cNvPr id="7" name="Chart 6">
            <a:extLst>
              <a:ext uri="{FF2B5EF4-FFF2-40B4-BE49-F238E27FC236}">
                <a16:creationId xmlns:a16="http://schemas.microsoft.com/office/drawing/2014/main" id="{BEE83E9A-6970-4B25-8BF4-568F96C2389F}"/>
              </a:ext>
            </a:extLst>
          </p:cNvPr>
          <p:cNvGraphicFramePr>
            <a:graphicFrameLocks/>
          </p:cNvGraphicFramePr>
          <p:nvPr>
            <p:extLst>
              <p:ext uri="{D42A27DB-BD31-4B8C-83A1-F6EECF244321}">
                <p14:modId xmlns:p14="http://schemas.microsoft.com/office/powerpoint/2010/main" val="1703211554"/>
              </p:ext>
            </p:extLst>
          </p:nvPr>
        </p:nvGraphicFramePr>
        <p:xfrm>
          <a:off x="228600" y="1869448"/>
          <a:ext cx="7005637" cy="49149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024226" y="2720851"/>
            <a:ext cx="2420021" cy="369332"/>
          </a:xfrm>
          <a:prstGeom prst="rect">
            <a:avLst/>
          </a:prstGeom>
          <a:noFill/>
        </p:spPr>
        <p:txBody>
          <a:bodyPr wrap="none" rtlCol="0">
            <a:spAutoFit/>
          </a:bodyPr>
          <a:lstStyle/>
          <a:p>
            <a:r>
              <a:rPr lang="en-US" dirty="0"/>
              <a:t>Total Asset Breakdown</a:t>
            </a:r>
          </a:p>
        </p:txBody>
      </p:sp>
    </p:spTree>
    <p:extLst>
      <p:ext uri="{BB962C8B-B14F-4D97-AF65-F5344CB8AC3E}">
        <p14:creationId xmlns:p14="http://schemas.microsoft.com/office/powerpoint/2010/main" val="116073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91000"/>
          </a:xfrm>
        </p:spPr>
        <p:txBody>
          <a:bodyPr>
            <a:normAutofit/>
          </a:bodyPr>
          <a:lstStyle/>
          <a:p>
            <a:pPr lvl="1">
              <a:buFontTx/>
              <a:buChar char="-"/>
              <a:defRPr/>
            </a:pPr>
            <a:endParaRPr lang="en-US" dirty="0">
              <a:solidFill>
                <a:srgbClr val="0070C0"/>
              </a:solidFill>
            </a:endParaRPr>
          </a:p>
          <a:p>
            <a:pPr lvl="1">
              <a:buFontTx/>
              <a:buChar char="-"/>
              <a:defRPr/>
            </a:pPr>
            <a:endParaRPr lang="en-US" dirty="0">
              <a:solidFill>
                <a:srgbClr val="0070C0"/>
              </a:solidFill>
            </a:endParaRPr>
          </a:p>
          <a:p>
            <a:pPr>
              <a:buFontTx/>
              <a:buChar char="-"/>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Treasurer’s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pic>
        <p:nvPicPr>
          <p:cNvPr id="6" name="Graphic 12" descr="Money outline">
            <a:extLst>
              <a:ext uri="{FF2B5EF4-FFF2-40B4-BE49-F238E27FC236}">
                <a16:creationId xmlns:a16="http://schemas.microsoft.com/office/drawing/2014/main" id="{C97FB7D4-24F1-4A40-B3FE-D0349D3A2BC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0600" y="1695742"/>
            <a:ext cx="914400" cy="914400"/>
          </a:xfrm>
          <a:prstGeom prst="rect">
            <a:avLst/>
          </a:prstGeom>
        </p:spPr>
      </p:pic>
      <p:pic>
        <p:nvPicPr>
          <p:cNvPr id="7" name="Graphic 18" descr="Thought outline">
            <a:extLst>
              <a:ext uri="{FF2B5EF4-FFF2-40B4-BE49-F238E27FC236}">
                <a16:creationId xmlns:a16="http://schemas.microsoft.com/office/drawing/2014/main" id="{FBD2D0FE-501A-474D-8302-1180F04B2FF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42388" y="1904398"/>
            <a:ext cx="803166" cy="803166"/>
          </a:xfrm>
          <a:prstGeom prst="rect">
            <a:avLst/>
          </a:prstGeom>
        </p:spPr>
      </p:pic>
      <p:sp>
        <p:nvSpPr>
          <p:cNvPr id="8" name="TextBox 7">
            <a:extLst>
              <a:ext uri="{FF2B5EF4-FFF2-40B4-BE49-F238E27FC236}">
                <a16:creationId xmlns:a16="http://schemas.microsoft.com/office/drawing/2014/main" id="{58112211-FC89-4961-A36B-66778AA77711}"/>
              </a:ext>
            </a:extLst>
          </p:cNvPr>
          <p:cNvSpPr txBox="1"/>
          <p:nvPr/>
        </p:nvSpPr>
        <p:spPr>
          <a:xfrm>
            <a:off x="457200" y="2544684"/>
            <a:ext cx="2050986" cy="1384995"/>
          </a:xfrm>
          <a:prstGeom prst="rect">
            <a:avLst/>
          </a:prstGeom>
          <a:noFill/>
        </p:spPr>
        <p:txBody>
          <a:bodyPr wrap="square" rtlCol="0">
            <a:spAutoFit/>
          </a:bodyPr>
          <a:lstStyle/>
          <a:p>
            <a:pPr algn="ctr"/>
            <a:r>
              <a:rPr lang="en-US" sz="1400" dirty="0">
                <a:latin typeface="Montserrat" panose="020B0604020202020204" charset="0"/>
              </a:rPr>
              <a:t>Facilitated direct impact to IATS members through Governmental Affairs Committee support</a:t>
            </a:r>
            <a:endParaRPr lang="en-US" sz="1100" dirty="0"/>
          </a:p>
        </p:txBody>
      </p:sp>
      <p:sp>
        <p:nvSpPr>
          <p:cNvPr id="9" name="Rectangle 8"/>
          <p:cNvSpPr/>
          <p:nvPr/>
        </p:nvSpPr>
        <p:spPr>
          <a:xfrm>
            <a:off x="2566869" y="2708386"/>
            <a:ext cx="1752600" cy="1384995"/>
          </a:xfrm>
          <a:prstGeom prst="rect">
            <a:avLst/>
          </a:prstGeom>
        </p:spPr>
        <p:txBody>
          <a:bodyPr wrap="square">
            <a:spAutoFit/>
          </a:bodyPr>
          <a:lstStyle/>
          <a:p>
            <a:pPr algn="ctr"/>
            <a:r>
              <a:rPr lang="en-US" sz="1200" dirty="0">
                <a:latin typeface="Montserrat" panose="020B0604020202020204" charset="0"/>
              </a:rPr>
              <a:t>Funded an improved creative platform for our </a:t>
            </a:r>
            <a:r>
              <a:rPr lang="en-US" sz="1200" dirty="0" err="1">
                <a:latin typeface="Montserrat" panose="020B0604020202020204" charset="0"/>
              </a:rPr>
              <a:t>CommunicATions</a:t>
            </a:r>
            <a:r>
              <a:rPr lang="en-US" sz="1200" dirty="0">
                <a:latin typeface="Montserrat" panose="020B0604020202020204" charset="0"/>
              </a:rPr>
              <a:t> Committee to keep IATS members better informed via social media and web page</a:t>
            </a:r>
            <a:endParaRPr lang="en-US" sz="1200" dirty="0"/>
          </a:p>
        </p:txBody>
      </p:sp>
      <p:pic>
        <p:nvPicPr>
          <p:cNvPr id="10" name="Graphic 14" descr="Meeting outline">
            <a:extLst>
              <a:ext uri="{FF2B5EF4-FFF2-40B4-BE49-F238E27FC236}">
                <a16:creationId xmlns:a16="http://schemas.microsoft.com/office/drawing/2014/main" id="{7C2DB4C3-B3ED-48A3-8372-08208C46C40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089627" y="2305981"/>
            <a:ext cx="914400" cy="914400"/>
          </a:xfrm>
          <a:prstGeom prst="rect">
            <a:avLst/>
          </a:prstGeom>
        </p:spPr>
      </p:pic>
      <p:sp>
        <p:nvSpPr>
          <p:cNvPr id="11" name="TextBox 10">
            <a:extLst>
              <a:ext uri="{FF2B5EF4-FFF2-40B4-BE49-F238E27FC236}">
                <a16:creationId xmlns:a16="http://schemas.microsoft.com/office/drawing/2014/main" id="{0DAEF894-B2BF-48EE-A6A3-59A8FCF420DD}"/>
              </a:ext>
            </a:extLst>
          </p:cNvPr>
          <p:cNvSpPr txBox="1"/>
          <p:nvPr/>
        </p:nvSpPr>
        <p:spPr>
          <a:xfrm>
            <a:off x="4588541" y="3232723"/>
            <a:ext cx="1967345" cy="738664"/>
          </a:xfrm>
          <a:prstGeom prst="rect">
            <a:avLst/>
          </a:prstGeom>
          <a:noFill/>
        </p:spPr>
        <p:txBody>
          <a:bodyPr wrap="square" rtlCol="0">
            <a:spAutoFit/>
          </a:bodyPr>
          <a:lstStyle/>
          <a:p>
            <a:pPr algn="ctr"/>
            <a:r>
              <a:rPr lang="en-US" sz="1400" dirty="0">
                <a:latin typeface="Montserrat" panose="020B0604020202020204" charset="0"/>
              </a:rPr>
              <a:t>Invested in leadership development</a:t>
            </a:r>
            <a:endParaRPr lang="en-US" sz="1100" dirty="0"/>
          </a:p>
        </p:txBody>
      </p:sp>
      <p:pic>
        <p:nvPicPr>
          <p:cNvPr id="12" name="Graphic 29" descr="Monitor outline">
            <a:extLst>
              <a:ext uri="{FF2B5EF4-FFF2-40B4-BE49-F238E27FC236}">
                <a16:creationId xmlns:a16="http://schemas.microsoft.com/office/drawing/2014/main" id="{8D88F735-817F-4866-9C7E-195E4A17EF2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248100" y="2522333"/>
            <a:ext cx="746486" cy="746486"/>
          </a:xfrm>
          <a:prstGeom prst="rect">
            <a:avLst/>
          </a:prstGeom>
        </p:spPr>
      </p:pic>
      <p:sp>
        <p:nvSpPr>
          <p:cNvPr id="13" name="Rectangle 12"/>
          <p:cNvSpPr/>
          <p:nvPr/>
        </p:nvSpPr>
        <p:spPr>
          <a:xfrm>
            <a:off x="6858000" y="3278890"/>
            <a:ext cx="1676400" cy="1384995"/>
          </a:xfrm>
          <a:prstGeom prst="rect">
            <a:avLst/>
          </a:prstGeom>
        </p:spPr>
        <p:txBody>
          <a:bodyPr wrap="square">
            <a:spAutoFit/>
          </a:bodyPr>
          <a:lstStyle/>
          <a:p>
            <a:pPr algn="ctr"/>
            <a:r>
              <a:rPr lang="en-US" sz="1400" dirty="0">
                <a:latin typeface="Montserrat" panose="020B0604020202020204" charset="0"/>
              </a:rPr>
              <a:t>Provided funding for improved technology to provide IATS Annual Meeting virtually</a:t>
            </a:r>
            <a:endParaRPr lang="en-US" sz="1400" dirty="0"/>
          </a:p>
        </p:txBody>
      </p:sp>
      <p:pic>
        <p:nvPicPr>
          <p:cNvPr id="14" name="Graphic 20" descr="Piggy Bank outline">
            <a:extLst>
              <a:ext uri="{FF2B5EF4-FFF2-40B4-BE49-F238E27FC236}">
                <a16:creationId xmlns:a16="http://schemas.microsoft.com/office/drawing/2014/main" id="{9CF49251-5623-489F-A5A4-D6F0E0B4E23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05907" y="3951698"/>
            <a:ext cx="914400" cy="914400"/>
          </a:xfrm>
          <a:prstGeom prst="rect">
            <a:avLst/>
          </a:prstGeom>
        </p:spPr>
      </p:pic>
      <p:sp>
        <p:nvSpPr>
          <p:cNvPr id="15" name="Rectangle 14"/>
          <p:cNvSpPr/>
          <p:nvPr/>
        </p:nvSpPr>
        <p:spPr>
          <a:xfrm>
            <a:off x="517627" y="4897860"/>
            <a:ext cx="4572000" cy="1200329"/>
          </a:xfrm>
          <a:prstGeom prst="rect">
            <a:avLst/>
          </a:prstGeom>
        </p:spPr>
        <p:txBody>
          <a:bodyPr>
            <a:spAutoFit/>
          </a:bodyPr>
          <a:lstStyle/>
          <a:p>
            <a:r>
              <a:rPr lang="en-US" dirty="0">
                <a:latin typeface="Montserrat" panose="020B0604020202020204" charset="0"/>
              </a:rPr>
              <a:t>Ensured the dues money earmarked in 2020 and 2021 for the annual meeting was reserved with the goal of supporting an exceptional event</a:t>
            </a:r>
          </a:p>
        </p:txBody>
      </p:sp>
    </p:spTree>
    <p:extLst>
      <p:ext uri="{BB962C8B-B14F-4D97-AF65-F5344CB8AC3E}">
        <p14:creationId xmlns:p14="http://schemas.microsoft.com/office/powerpoint/2010/main" val="3965579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2641</TotalTime>
  <Words>2397</Words>
  <Application>Microsoft Office PowerPoint</Application>
  <PresentationFormat>On-screen Show (4:3)</PresentationFormat>
  <Paragraphs>301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Candara</vt:lpstr>
      <vt:lpstr>Montserrat</vt:lpstr>
      <vt:lpstr>Symbol</vt:lpstr>
      <vt:lpstr>Waveform</vt:lpstr>
      <vt:lpstr>Iowa Athletic Trainers’ Society</vt:lpstr>
      <vt:lpstr>Business</vt:lpstr>
      <vt:lpstr>Recognitions</vt:lpstr>
      <vt:lpstr>Recognitions</vt:lpstr>
      <vt:lpstr>Past President’s Report</vt:lpstr>
      <vt:lpstr>President-Elect Report</vt:lpstr>
      <vt:lpstr>Treasurer’s Report</vt:lpstr>
      <vt:lpstr>Treasurer’s Report</vt:lpstr>
      <vt:lpstr>Treasurer’s Report</vt:lpstr>
      <vt:lpstr> Secretary’s Report </vt:lpstr>
      <vt:lpstr>Annual Meeting Committee</vt:lpstr>
      <vt:lpstr>Governmental Affairs</vt:lpstr>
      <vt:lpstr>Governmental Affairs</vt:lpstr>
      <vt:lpstr>Secondary School</vt:lpstr>
      <vt:lpstr>Council on Practice Advancement (Formerly CEPAT)</vt:lpstr>
      <vt:lpstr>Third Party Reimbursement </vt:lpstr>
      <vt:lpstr>EDAC</vt:lpstr>
      <vt:lpstr>Honors &amp; Awards</vt:lpstr>
      <vt:lpstr>Honors &amp; Awards</vt:lpstr>
      <vt:lpstr>Intercollegiate Council for Sports Medicine (formerly CUATC)</vt:lpstr>
      <vt:lpstr>PAC Fund</vt:lpstr>
      <vt:lpstr>Professional Educators Committee</vt:lpstr>
      <vt:lpstr>Communications and Engagement</vt:lpstr>
      <vt:lpstr>Communications and Engagement</vt:lpstr>
      <vt:lpstr>Communications and Engagement</vt:lpstr>
      <vt:lpstr>Student Leadership Council</vt:lpstr>
      <vt:lpstr>Student Leadership Council (Cont.)</vt:lpstr>
      <vt:lpstr>Student Leadership Council (Cont.)</vt:lpstr>
      <vt:lpstr>Early Professionals Committee</vt:lpstr>
      <vt:lpstr>Career Advancement Committee</vt:lpstr>
      <vt:lpstr>Presidents Report</vt:lpstr>
      <vt:lpstr>President’s Report</vt:lpstr>
      <vt:lpstr>President’s Report</vt:lpstr>
      <vt:lpstr>President’s Report</vt:lpstr>
      <vt:lpstr>President’s Report</vt:lpstr>
      <vt:lpstr>Other Business?</vt:lpstr>
      <vt:lpstr>PowerPoint Presentation</vt:lpstr>
    </vt:vector>
  </TitlesOfParts>
  <Company>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Athletic Trainers’ Society</dc:title>
  <dc:creator>Floy, Brad W</dc:creator>
  <cp:lastModifiedBy>michael.donahue12@gmail.com</cp:lastModifiedBy>
  <cp:revision>182</cp:revision>
  <dcterms:created xsi:type="dcterms:W3CDTF">2018-02-11T04:08:25Z</dcterms:created>
  <dcterms:modified xsi:type="dcterms:W3CDTF">2022-03-15T20:20:17Z</dcterms:modified>
</cp:coreProperties>
</file>