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3" r:id="rId5"/>
    <p:sldId id="304" r:id="rId6"/>
    <p:sldId id="285" r:id="rId7"/>
    <p:sldId id="260" r:id="rId8"/>
    <p:sldId id="261" r:id="rId9"/>
    <p:sldId id="301" r:id="rId10"/>
    <p:sldId id="284" r:id="rId11"/>
    <p:sldId id="298" r:id="rId12"/>
    <p:sldId id="276" r:id="rId13"/>
    <p:sldId id="262" r:id="rId14"/>
    <p:sldId id="286" r:id="rId15"/>
    <p:sldId id="269" r:id="rId16"/>
    <p:sldId id="273" r:id="rId17"/>
    <p:sldId id="292" r:id="rId18"/>
    <p:sldId id="293" r:id="rId19"/>
    <p:sldId id="294" r:id="rId20"/>
    <p:sldId id="295" r:id="rId21"/>
    <p:sldId id="297" r:id="rId22"/>
    <p:sldId id="296" r:id="rId23"/>
    <p:sldId id="300" r:id="rId24"/>
    <p:sldId id="291" r:id="rId25"/>
    <p:sldId id="299" r:id="rId26"/>
    <p:sldId id="305" r:id="rId27"/>
    <p:sldId id="268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si.uconn.edu/nata-atl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June 2nd, 2018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West Des Moines, IA</a:t>
            </a: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800599"/>
          </a:xfrm>
        </p:spPr>
        <p:txBody>
          <a:bodyPr>
            <a:normAutofit/>
          </a:bodyPr>
          <a:lstStyle/>
          <a:p>
            <a:r>
              <a:rPr lang="en-US" dirty="0"/>
              <a:t>Chair – Nathan Newman</a:t>
            </a:r>
          </a:p>
          <a:p>
            <a:r>
              <a:rPr lang="en-US" dirty="0"/>
              <a:t>Lisa </a:t>
            </a:r>
            <a:r>
              <a:rPr lang="en-US" dirty="0" err="1"/>
              <a:t>Bengston</a:t>
            </a:r>
            <a:endParaRPr lang="en-US" dirty="0"/>
          </a:p>
          <a:p>
            <a:r>
              <a:rPr lang="en-US" dirty="0"/>
              <a:t>Kurt </a:t>
            </a:r>
            <a:r>
              <a:rPr lang="en-US" dirty="0" err="1"/>
              <a:t>Flathers</a:t>
            </a:r>
            <a:endParaRPr lang="en-US" dirty="0"/>
          </a:p>
          <a:p>
            <a:r>
              <a:rPr lang="en-US" dirty="0"/>
              <a:t>Jessica Woolridge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Revised </a:t>
            </a:r>
            <a:r>
              <a:rPr lang="en-US" dirty="0"/>
              <a:t>the scholarship categories and applications to match changes in the entry-level degree and post-professional opportunities.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New Committee Chair after this year’s state meeting: Megan Brady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&amp; 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Fund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PAC Fund</a:t>
            </a:r>
          </a:p>
          <a:p>
            <a:pPr lvl="1"/>
            <a:r>
              <a:rPr lang="en-US" dirty="0" smtClean="0"/>
              <a:t>Coalition for Iowa Athletic Trainers (CIAT)</a:t>
            </a:r>
          </a:p>
          <a:p>
            <a:pPr lvl="1"/>
            <a:r>
              <a:rPr lang="en-US" dirty="0" smtClean="0"/>
              <a:t>Chair: Dustin Briggs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Jason </a:t>
            </a:r>
            <a:r>
              <a:rPr lang="en-US" dirty="0" err="1" smtClean="0">
                <a:solidFill>
                  <a:srgbClr val="0070C0"/>
                </a:solidFill>
              </a:rPr>
              <a:t>Viel</a:t>
            </a:r>
            <a:endParaRPr lang="en-US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ATLAS Project- Kory Stringer Institute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This project has become a point of emphasis for the NATA.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ksi.uconn.edu/nata-atlas</a:t>
            </a:r>
            <a:endParaRPr lang="en-US" dirty="0" smtClean="0">
              <a:solidFill>
                <a:srgbClr val="0070C0"/>
              </a:solidFill>
            </a:endParaRPr>
          </a:p>
          <a:p>
            <a:pPr marL="301943" lvl="1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President-Elect Report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Secretary Pro tem (1yr interim)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Michael Donahue nominated</a:t>
            </a:r>
          </a:p>
          <a:p>
            <a:pPr algn="ctr">
              <a:buFontTx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- Will do formal election in November for regular 3 year term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Secretary’s Report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Michael Donahue</a:t>
            </a:r>
          </a:p>
          <a:p>
            <a:r>
              <a:rPr lang="en-US" dirty="0" smtClean="0"/>
              <a:t>Annual Meeting – May 30-31</a:t>
            </a:r>
            <a:r>
              <a:rPr lang="en-US" baseline="30000" dirty="0" smtClean="0"/>
              <a:t>st</a:t>
            </a:r>
            <a:r>
              <a:rPr lang="en-US" dirty="0" smtClean="0"/>
              <a:t>, 2019 </a:t>
            </a:r>
          </a:p>
          <a:p>
            <a:pPr lvl="1"/>
            <a:r>
              <a:rPr lang="en-US" dirty="0" smtClean="0"/>
              <a:t>WDM Marriott</a:t>
            </a:r>
            <a:endParaRPr lang="en-US" dirty="0"/>
          </a:p>
          <a:p>
            <a:pPr lvl="1"/>
            <a:r>
              <a:rPr lang="en-US" dirty="0" err="1" smtClean="0"/>
              <a:t>Thur</a:t>
            </a:r>
            <a:r>
              <a:rPr lang="en-US" dirty="0" smtClean="0"/>
              <a:t>/Friday format. No golf.</a:t>
            </a:r>
            <a:endParaRPr lang="en-US" dirty="0"/>
          </a:p>
          <a:p>
            <a:r>
              <a:rPr lang="en-US" dirty="0" smtClean="0"/>
              <a:t>New Chair: Taylor Young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Meeting Committee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Chair: Chris </a:t>
            </a:r>
            <a:r>
              <a:rPr lang="en-US" dirty="0" err="1" smtClean="0"/>
              <a:t>Viesselman</a:t>
            </a:r>
            <a:r>
              <a:rPr lang="en-US" dirty="0" smtClean="0"/>
              <a:t>, </a:t>
            </a:r>
            <a:r>
              <a:rPr lang="en-US" dirty="0" err="1" smtClean="0"/>
              <a:t>EdD</a:t>
            </a:r>
            <a:r>
              <a:rPr lang="en-US" dirty="0" smtClean="0"/>
              <a:t>, ATC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 (Advisor): Jessica </a:t>
            </a:r>
            <a:r>
              <a:rPr lang="en-US" dirty="0" err="1" smtClean="0"/>
              <a:t>Drenth</a:t>
            </a:r>
            <a:endParaRPr lang="en-US" dirty="0" smtClean="0"/>
          </a:p>
          <a:p>
            <a:r>
              <a:rPr lang="en-US" dirty="0" smtClean="0"/>
              <a:t>Committee 2018-19: </a:t>
            </a:r>
          </a:p>
          <a:p>
            <a:pPr lvl="1"/>
            <a:r>
              <a:rPr lang="en-US" dirty="0" smtClean="0"/>
              <a:t>Kelsey Kramer – Central (President)</a:t>
            </a:r>
          </a:p>
          <a:p>
            <a:pPr lvl="1"/>
            <a:r>
              <a:rPr lang="en-US" dirty="0" smtClean="0"/>
              <a:t>Jennifer Edwards – ISU (VP)</a:t>
            </a:r>
          </a:p>
          <a:p>
            <a:pPr lvl="1"/>
            <a:r>
              <a:rPr lang="en-US" dirty="0" err="1" smtClean="0"/>
              <a:t>Dallyn</a:t>
            </a:r>
            <a:r>
              <a:rPr lang="en-US" dirty="0" smtClean="0"/>
              <a:t> </a:t>
            </a:r>
            <a:r>
              <a:rPr lang="en-US" dirty="0" err="1" smtClean="0"/>
              <a:t>Putz</a:t>
            </a:r>
            <a:r>
              <a:rPr lang="en-US" dirty="0" smtClean="0"/>
              <a:t> </a:t>
            </a:r>
            <a:r>
              <a:rPr lang="en-US" dirty="0" smtClean="0"/>
              <a:t>– Central (Secretary)</a:t>
            </a:r>
          </a:p>
          <a:p>
            <a:pPr lvl="1"/>
            <a:r>
              <a:rPr lang="en-US" dirty="0" smtClean="0"/>
              <a:t>Whitney </a:t>
            </a:r>
            <a:r>
              <a:rPr lang="en-US" dirty="0" err="1" smtClean="0"/>
              <a:t>Pavlat</a:t>
            </a:r>
            <a:r>
              <a:rPr lang="en-US" dirty="0" smtClean="0"/>
              <a:t> – Central (Treasurer)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Leadership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Chair: Nick Bender </a:t>
            </a:r>
            <a:r>
              <a:rPr lang="en-US" sz="1600" dirty="0" smtClean="0"/>
              <a:t>(not present)</a:t>
            </a:r>
          </a:p>
          <a:p>
            <a:r>
              <a:rPr lang="en-US" dirty="0" smtClean="0"/>
              <a:t>Committee: </a:t>
            </a:r>
          </a:p>
          <a:p>
            <a:pPr lvl="1"/>
            <a:r>
              <a:rPr lang="en-US" dirty="0" smtClean="0"/>
              <a:t>Andy </a:t>
            </a:r>
            <a:r>
              <a:rPr lang="en-US" dirty="0"/>
              <a:t>Newell – Iowa Central CC</a:t>
            </a:r>
            <a:endParaRPr lang="en-US" sz="1800" dirty="0"/>
          </a:p>
          <a:p>
            <a:pPr lvl="1"/>
            <a:r>
              <a:rPr lang="en-US" dirty="0"/>
              <a:t>Mike </a:t>
            </a:r>
            <a:r>
              <a:rPr lang="en-US" dirty="0" err="1"/>
              <a:t>Hadden</a:t>
            </a:r>
            <a:r>
              <a:rPr lang="en-US" dirty="0"/>
              <a:t> – Simpson College</a:t>
            </a:r>
            <a:endParaRPr lang="en-US" sz="1800" dirty="0"/>
          </a:p>
          <a:p>
            <a:pPr lvl="1"/>
            <a:r>
              <a:rPr lang="en-US" dirty="0"/>
              <a:t>Tim </a:t>
            </a:r>
            <a:r>
              <a:rPr lang="en-US" dirty="0" err="1"/>
              <a:t>Weesner</a:t>
            </a:r>
            <a:r>
              <a:rPr lang="en-US" dirty="0"/>
              <a:t> – Iowa State </a:t>
            </a:r>
            <a:r>
              <a:rPr lang="en-US" dirty="0" smtClean="0"/>
              <a:t>University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Looking for new Chair to start this summer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Intercollegiate Council for Sports Medicine</a:t>
            </a:r>
            <a:br>
              <a:rPr lang="en-US" dirty="0" smtClean="0"/>
            </a:br>
            <a:r>
              <a:rPr lang="en-US" sz="1600" dirty="0" smtClean="0"/>
              <a:t>(formerly CUATC)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Katie </a:t>
            </a:r>
            <a:r>
              <a:rPr lang="en-US" dirty="0" err="1" smtClean="0"/>
              <a:t>Staiert</a:t>
            </a:r>
            <a:endParaRPr lang="en-US" dirty="0"/>
          </a:p>
          <a:p>
            <a:pPr lvl="1"/>
            <a:r>
              <a:rPr lang="en-US" dirty="0" smtClean="0"/>
              <a:t>Social media chair: Shelli Green</a:t>
            </a:r>
          </a:p>
          <a:p>
            <a:endParaRPr lang="en-US" dirty="0"/>
          </a:p>
          <a:p>
            <a:r>
              <a:rPr lang="en-US" dirty="0" smtClean="0"/>
              <a:t>If any chairs or anyone has anything they would like put on social media or website, let </a:t>
            </a:r>
            <a:r>
              <a:rPr lang="en-US" smtClean="0"/>
              <a:t>them know.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Otto Krueger</a:t>
            </a:r>
          </a:p>
          <a:p>
            <a:endParaRPr lang="en-US" dirty="0"/>
          </a:p>
          <a:p>
            <a:r>
              <a:rPr lang="en-US" dirty="0" smtClean="0"/>
              <a:t>No Report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Committee on Practice Advancement</a:t>
            </a:r>
            <a:br>
              <a:rPr lang="en-US" dirty="0" smtClean="0"/>
            </a:br>
            <a:r>
              <a:rPr lang="en-US" sz="2000" dirty="0" smtClean="0"/>
              <a:t>(Formerly CEPAT)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Approval of minutes from March 17th, 2018 meeting in Omaha, NE</a:t>
            </a:r>
          </a:p>
          <a:p>
            <a:pPr lvl="1">
              <a:defRPr/>
            </a:pPr>
            <a:r>
              <a:rPr lang="en-US" dirty="0" smtClean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Business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Peter </a:t>
            </a:r>
            <a:r>
              <a:rPr lang="en-US" dirty="0" err="1" smtClean="0"/>
              <a:t>Neibert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Report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Carissa </a:t>
            </a:r>
            <a:r>
              <a:rPr lang="en-US" dirty="0" err="1" smtClean="0"/>
              <a:t>Tigges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Report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Professionals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Chair: Jill </a:t>
            </a:r>
            <a:r>
              <a:rPr lang="en-US" dirty="0" err="1" smtClean="0"/>
              <a:t>Kienzle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Attended AD conference in March</a:t>
            </a:r>
          </a:p>
          <a:p>
            <a:r>
              <a:rPr lang="en-US" dirty="0" smtClean="0"/>
              <a:t>IHSAA playoff contract</a:t>
            </a:r>
          </a:p>
          <a:p>
            <a:pPr lvl="1"/>
            <a:r>
              <a:rPr lang="en-US" dirty="0" smtClean="0"/>
              <a:t>1 of 2 requests filled this fall</a:t>
            </a:r>
          </a:p>
          <a:p>
            <a:pPr lvl="1"/>
            <a:r>
              <a:rPr lang="en-US" dirty="0" smtClean="0"/>
              <a:t>Contract changing this fall</a:t>
            </a:r>
          </a:p>
          <a:p>
            <a:pPr lvl="2"/>
            <a:r>
              <a:rPr lang="en-US" dirty="0" smtClean="0"/>
              <a:t>$300 per game</a:t>
            </a:r>
          </a:p>
          <a:p>
            <a:r>
              <a:rPr lang="en-US" dirty="0" smtClean="0"/>
              <a:t>Concussion </a:t>
            </a:r>
            <a:r>
              <a:rPr lang="en-US" dirty="0" smtClean="0"/>
              <a:t>insurance by Iowa Farm Bureau</a:t>
            </a:r>
          </a:p>
          <a:p>
            <a:r>
              <a:rPr lang="en-US" dirty="0" smtClean="0"/>
              <a:t>Jill is liaison to BIAIA &amp; member of Iowa Concussion Consortium</a:t>
            </a:r>
          </a:p>
          <a:p>
            <a:pPr lvl="1"/>
            <a:r>
              <a:rPr lang="en-US" dirty="0" smtClean="0"/>
              <a:t>Presenting to IA EMT conference amongst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00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Licensure Board new appointees:</a:t>
            </a:r>
          </a:p>
          <a:p>
            <a:pPr lvl="1"/>
            <a:r>
              <a:rPr lang="en-US" dirty="0" smtClean="0"/>
              <a:t>Dr. Andrew Peterson, Dr. Lisa Woodroffe, Dr. Audra Ramsey, Brenda Easter</a:t>
            </a:r>
          </a:p>
          <a:p>
            <a:pPr lvl="1"/>
            <a:r>
              <a:rPr lang="en-US" dirty="0" smtClean="0"/>
              <a:t>Retain Sue </a:t>
            </a:r>
            <a:r>
              <a:rPr lang="en-US" dirty="0" err="1" smtClean="0"/>
              <a:t>Theisen</a:t>
            </a:r>
            <a:r>
              <a:rPr lang="en-US" dirty="0" smtClean="0"/>
              <a:t>, Chris </a:t>
            </a:r>
            <a:r>
              <a:rPr lang="en-US" dirty="0" err="1" smtClean="0"/>
              <a:t>Kamm</a:t>
            </a:r>
            <a:r>
              <a:rPr lang="en-US" dirty="0" smtClean="0"/>
              <a:t>, Chris </a:t>
            </a:r>
            <a:r>
              <a:rPr lang="en-US" dirty="0" err="1" smtClean="0"/>
              <a:t>Wiedmann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IDPH Research Study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LGBTQ+ (Emma </a:t>
            </a:r>
            <a:r>
              <a:rPr lang="en-US" dirty="0" err="1" smtClean="0">
                <a:solidFill>
                  <a:srgbClr val="0070C0"/>
                </a:solidFill>
              </a:rPr>
              <a:t>Nyes</a:t>
            </a:r>
            <a:r>
              <a:rPr lang="en-US" dirty="0" smtClean="0">
                <a:solidFill>
                  <a:srgbClr val="0070C0"/>
                </a:solidFill>
              </a:rPr>
              <a:t>) – Iowa rep?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Hit the Hill day for 2019?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AT Cares – 2 from each state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Nicole </a:t>
            </a:r>
            <a:r>
              <a:rPr lang="en-US" dirty="0" err="1" smtClean="0">
                <a:solidFill>
                  <a:srgbClr val="0070C0"/>
                </a:solidFill>
              </a:rPr>
              <a:t>Trumpold</a:t>
            </a:r>
            <a:r>
              <a:rPr lang="en-US" dirty="0" smtClean="0">
                <a:solidFill>
                  <a:srgbClr val="0070C0"/>
                </a:solidFill>
              </a:rPr>
              <a:t> &amp; Denise O’Mara</a:t>
            </a:r>
          </a:p>
          <a:p>
            <a:pPr marL="301943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Reimbursement Task Force</a:t>
            </a:r>
          </a:p>
          <a:p>
            <a:pPr lvl="1"/>
            <a:r>
              <a:rPr lang="en-US" dirty="0" smtClean="0"/>
              <a:t>Licensure language</a:t>
            </a:r>
          </a:p>
          <a:p>
            <a:pPr lvl="1"/>
            <a:r>
              <a:rPr lang="en-US" dirty="0" smtClean="0"/>
              <a:t>Committee make-up</a:t>
            </a:r>
          </a:p>
          <a:p>
            <a:pPr lvl="1"/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68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MAATA/NATA updates?</a:t>
            </a:r>
          </a:p>
          <a:p>
            <a:endParaRPr lang="en-US" dirty="0"/>
          </a:p>
          <a:p>
            <a:r>
              <a:rPr lang="en-US" dirty="0" smtClean="0"/>
              <a:t>Wed, June 27</a:t>
            </a:r>
            <a:r>
              <a:rPr lang="en-US" baseline="30000" dirty="0" smtClean="0"/>
              <a:t>th</a:t>
            </a:r>
            <a:r>
              <a:rPr lang="en-US" dirty="0" smtClean="0"/>
              <a:t> 5:30p is MAATA meeting in New Orleans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878 Licensed Athletic Trainers in Iowa (53%) are NATA members</a:t>
            </a:r>
          </a:p>
          <a:p>
            <a:r>
              <a:rPr lang="en-US" dirty="0" smtClean="0"/>
              <a:t>665 IATS members</a:t>
            </a:r>
          </a:p>
          <a:p>
            <a:pPr lvl="1"/>
            <a:r>
              <a:rPr lang="en-US" dirty="0"/>
              <a:t>423 Certified Regular</a:t>
            </a:r>
          </a:p>
          <a:p>
            <a:pPr lvl="1"/>
            <a:r>
              <a:rPr lang="en-US" dirty="0"/>
              <a:t>174 Student Undergrad</a:t>
            </a:r>
          </a:p>
          <a:p>
            <a:pPr lvl="1"/>
            <a:r>
              <a:rPr lang="en-US" dirty="0"/>
              <a:t>26 Career Starter</a:t>
            </a:r>
          </a:p>
          <a:p>
            <a:pPr lvl="1"/>
            <a:r>
              <a:rPr lang="en-US" dirty="0"/>
              <a:t>19 Retired Certified</a:t>
            </a:r>
          </a:p>
          <a:p>
            <a:pPr lvl="1"/>
            <a:r>
              <a:rPr lang="en-US" dirty="0"/>
              <a:t>12 Student Certified</a:t>
            </a:r>
          </a:p>
          <a:p>
            <a:pPr lvl="1"/>
            <a:r>
              <a:rPr lang="en-US" dirty="0"/>
              <a:t>6 Student Graduate</a:t>
            </a:r>
          </a:p>
          <a:p>
            <a:pPr lvl="1"/>
            <a:r>
              <a:rPr lang="en-US" dirty="0" smtClean="0"/>
              <a:t>4 Associate</a:t>
            </a:r>
          </a:p>
          <a:p>
            <a:pPr lvl="1"/>
            <a:r>
              <a:rPr lang="en-US" dirty="0" smtClean="0"/>
              <a:t>1 Honorary</a:t>
            </a:r>
          </a:p>
          <a:p>
            <a:r>
              <a:rPr lang="en-US" dirty="0"/>
              <a:t>Secondary Schools with </a:t>
            </a:r>
            <a:r>
              <a:rPr lang="en-US" dirty="0" smtClean="0"/>
              <a:t>ATs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23.9% Full </a:t>
            </a:r>
            <a:r>
              <a:rPr lang="en-US" dirty="0" smtClean="0"/>
              <a:t>time (84) – National </a:t>
            </a:r>
            <a:r>
              <a:rPr lang="en-US" dirty="0" err="1" smtClean="0"/>
              <a:t>avg</a:t>
            </a:r>
            <a:r>
              <a:rPr lang="en-US" dirty="0" smtClean="0"/>
              <a:t> 35%</a:t>
            </a:r>
            <a:endParaRPr lang="en-US" dirty="0"/>
          </a:p>
          <a:p>
            <a:pPr lvl="1"/>
            <a:r>
              <a:rPr lang="en-US" dirty="0"/>
              <a:t>55.1% </a:t>
            </a:r>
            <a:r>
              <a:rPr lang="en-US" dirty="0" smtClean="0"/>
              <a:t>Part-time (194) - </a:t>
            </a:r>
            <a:endParaRPr lang="en-US" dirty="0"/>
          </a:p>
          <a:p>
            <a:pPr lvl="1"/>
            <a:r>
              <a:rPr lang="en-US" dirty="0"/>
              <a:t>21.0% </a:t>
            </a:r>
            <a:r>
              <a:rPr lang="en-US" dirty="0" smtClean="0"/>
              <a:t>None (74)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Recognitions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Chair: Troy </a:t>
            </a:r>
            <a:r>
              <a:rPr lang="en-US" dirty="0" err="1" smtClean="0"/>
              <a:t>Kleese</a:t>
            </a:r>
            <a:endParaRPr lang="en-US" dirty="0" smtClean="0"/>
          </a:p>
          <a:p>
            <a:pPr lvl="0"/>
            <a:r>
              <a:rPr lang="en-US" dirty="0" smtClean="0"/>
              <a:t>Congrats!</a:t>
            </a:r>
            <a:endParaRPr lang="en-US" dirty="0"/>
          </a:p>
          <a:p>
            <a:pPr lvl="1"/>
            <a:r>
              <a:rPr lang="en-US" dirty="0"/>
              <a:t>The Governmental Affairs Committee and the Executive Committee for IATS wishes to thank IATS membership for efforts in contacting state representatives and senators in support of our legislation.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Governmental Affairs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0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 2442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Passed the House, Senate, and signed by Gov. Reynolds</a:t>
            </a:r>
          </a:p>
          <a:p>
            <a:r>
              <a:rPr lang="en-US" dirty="0" smtClean="0"/>
              <a:t>RTP/RTL components</a:t>
            </a:r>
          </a:p>
          <a:p>
            <a:r>
              <a:rPr lang="en-US" dirty="0" smtClean="0"/>
              <a:t>Liability waivers for school districts &amp; volunteer LHCPs</a:t>
            </a:r>
          </a:p>
          <a:p>
            <a:endParaRPr lang="en-US" dirty="0"/>
          </a:p>
          <a:p>
            <a:r>
              <a:rPr lang="en-US" dirty="0" smtClean="0"/>
              <a:t>Questions, comments, 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3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President Elect – Jason </a:t>
            </a:r>
            <a:r>
              <a:rPr lang="en-US" dirty="0" err="1" smtClean="0"/>
              <a:t>Viel</a:t>
            </a:r>
            <a:endParaRPr lang="en-US" dirty="0" smtClean="0"/>
          </a:p>
          <a:p>
            <a:r>
              <a:rPr lang="en-US" dirty="0" smtClean="0"/>
              <a:t>New Past-President – Frank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New President – Brad Floy</a:t>
            </a:r>
          </a:p>
          <a:p>
            <a:endParaRPr lang="en-US" dirty="0"/>
          </a:p>
          <a:p>
            <a:r>
              <a:rPr lang="en-US" b="1" dirty="0" smtClean="0"/>
              <a:t>Special thanks to Dustin Briggs for IATS Presidential service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Term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096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3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Frank </a:t>
            </a:r>
            <a:r>
              <a:rPr lang="en-US" dirty="0" err="1" smtClean="0">
                <a:solidFill>
                  <a:srgbClr val="0070C0"/>
                </a:solidFill>
              </a:rPr>
              <a:t>Neu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Past President’s Report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Nate Newman</a:t>
            </a:r>
          </a:p>
          <a:p>
            <a:pPr algn="ctr">
              <a:buFontTx/>
              <a:buNone/>
              <a:defRPr/>
            </a:pPr>
            <a:endParaRPr lang="en-US" dirty="0" smtClean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*Nate started second term as Treasurer this spring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2018 Budget, $28,305 approved in January</a:t>
            </a: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2017 Budget = $28,475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Liquid Funds Balance (5/22/18)</a:t>
            </a:r>
          </a:p>
          <a:p>
            <a:pPr algn="ctr">
              <a:buFontTx/>
              <a:buChar char="-"/>
              <a:defRPr/>
            </a:pPr>
            <a:r>
              <a:rPr lang="en-US" dirty="0" smtClean="0">
                <a:solidFill>
                  <a:srgbClr val="0070C0"/>
                </a:solidFill>
              </a:rPr>
              <a:t>US Bank $60,661</a:t>
            </a:r>
          </a:p>
          <a:p>
            <a:pPr algn="ctr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Char char="-"/>
              <a:defRPr/>
            </a:pPr>
            <a:r>
              <a:rPr lang="en-US" dirty="0" smtClean="0">
                <a:solidFill>
                  <a:srgbClr val="0070C0"/>
                </a:solidFill>
              </a:rPr>
              <a:t>Previous Balance (3/17/18)</a:t>
            </a: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$61,378.78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Treasurer’s Report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Investments – Edward Jones</a:t>
            </a:r>
          </a:p>
          <a:p>
            <a:r>
              <a:rPr lang="en-US" dirty="0" smtClean="0"/>
              <a:t>Current Balance $10,982</a:t>
            </a:r>
          </a:p>
          <a:p>
            <a:r>
              <a:rPr lang="en-US" dirty="0" smtClean="0"/>
              <a:t>10.7% Return in 2017</a:t>
            </a:r>
          </a:p>
          <a:p>
            <a:r>
              <a:rPr lang="en-US" dirty="0" smtClean="0"/>
              <a:t>3.51% Return in 2018</a:t>
            </a:r>
          </a:p>
          <a:p>
            <a:r>
              <a:rPr lang="en-US" dirty="0" smtClean="0"/>
              <a:t>Currently Investing $750/month</a:t>
            </a:r>
            <a:r>
              <a:rPr lang="en-US" dirty="0"/>
              <a:t> </a:t>
            </a:r>
            <a:r>
              <a:rPr lang="en-US" dirty="0" smtClean="0"/>
              <a:t>in 3 Month Cycles</a:t>
            </a:r>
          </a:p>
          <a:p>
            <a:r>
              <a:rPr lang="en-US" dirty="0" smtClean="0"/>
              <a:t>3 Month Renewal at End of March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Treasurer’s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654</TotalTime>
  <Words>778</Words>
  <Application>Microsoft Office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Waveform</vt:lpstr>
      <vt:lpstr>Iowa Athletic Trainers’ Society</vt:lpstr>
      <vt:lpstr>Business</vt:lpstr>
      <vt:lpstr>Recognitions</vt:lpstr>
      <vt:lpstr>Governmental Affairs</vt:lpstr>
      <vt:lpstr>HF 2442</vt:lpstr>
      <vt:lpstr>President Term </vt:lpstr>
      <vt:lpstr>Past President’s Report</vt:lpstr>
      <vt:lpstr>Treasurer’s Report</vt:lpstr>
      <vt:lpstr>Treasurer’s Report</vt:lpstr>
      <vt:lpstr>Honors &amp; Awards</vt:lpstr>
      <vt:lpstr>PAC Fund</vt:lpstr>
      <vt:lpstr>President-Elect Report</vt:lpstr>
      <vt:lpstr> Secretary’s Report </vt:lpstr>
      <vt:lpstr>Annual Meeting Committee</vt:lpstr>
      <vt:lpstr>Foundation</vt:lpstr>
      <vt:lpstr>Student Leadership Council</vt:lpstr>
      <vt:lpstr>Intercollegiate Council for Sports Medicine (formerly CUATC)</vt:lpstr>
      <vt:lpstr>Public Relations</vt:lpstr>
      <vt:lpstr>Committee on Practice Advancement (Formerly CEPAT)</vt:lpstr>
      <vt:lpstr>Ethics</vt:lpstr>
      <vt:lpstr>Young Professionals</vt:lpstr>
      <vt:lpstr>Secondary School</vt:lpstr>
      <vt:lpstr>President’s Report</vt:lpstr>
      <vt:lpstr>President’s Report</vt:lpstr>
      <vt:lpstr>President’s Report</vt:lpstr>
      <vt:lpstr>Other Business?</vt:lpstr>
      <vt:lpstr>PowerPoint Presentation</vt:lpstr>
      <vt:lpstr>President’s Report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Floy, Brad W</cp:lastModifiedBy>
  <cp:revision>53</cp:revision>
  <dcterms:created xsi:type="dcterms:W3CDTF">2018-02-11T04:08:25Z</dcterms:created>
  <dcterms:modified xsi:type="dcterms:W3CDTF">2018-06-02T16:25:31Z</dcterms:modified>
</cp:coreProperties>
</file>